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711" r:id="rId3"/>
    <p:sldId id="737" r:id="rId4"/>
    <p:sldId id="738" r:id="rId5"/>
    <p:sldId id="739" r:id="rId6"/>
    <p:sldId id="740" r:id="rId7"/>
    <p:sldId id="741" r:id="rId8"/>
    <p:sldId id="742" r:id="rId9"/>
    <p:sldId id="743" r:id="rId10"/>
    <p:sldId id="744" r:id="rId11"/>
    <p:sldId id="745" r:id="rId12"/>
    <p:sldId id="746" r:id="rId13"/>
    <p:sldId id="747" r:id="rId14"/>
    <p:sldId id="73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10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9661" autoAdjust="0"/>
  </p:normalViewPr>
  <p:slideViewPr>
    <p:cSldViewPr snapToGrid="0" snapToObjects="1">
      <p:cViewPr>
        <p:scale>
          <a:sx n="100" d="100"/>
          <a:sy n="100" d="100"/>
        </p:scale>
        <p:origin x="2416" y="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A417F-6B12-4A48-972C-6B6481592202}" type="datetimeFigureOut">
              <a:rPr lang="en-US" smtClean="0"/>
              <a:t>3/25/17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1F300-9633-8144-9510-C9CD1CC6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8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3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71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15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86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96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9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4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91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58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7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4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9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6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21.emf"/><Relationship Id="rId5" Type="http://schemas.openxmlformats.org/officeDocument/2006/relationships/image" Target="../media/image22.emf"/><Relationship Id="rId6" Type="http://schemas.openxmlformats.org/officeDocument/2006/relationships/image" Target="../media/image23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6" Type="http://schemas.openxmlformats.org/officeDocument/2006/relationships/image" Target="../media/image26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29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12000" y="1080000"/>
            <a:ext cx="7920000" cy="180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Coulomb repulsion and Slater Integrals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12000" y="3321141"/>
            <a:ext cx="79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Maurits W. Haverkort</a:t>
            </a:r>
          </a:p>
          <a:p>
            <a:pPr algn="ctr"/>
            <a:r>
              <a:rPr lang="en-US" i="1" dirty="0" smtClean="0">
                <a:solidFill>
                  <a:schemeClr val="tx2"/>
                </a:solidFill>
              </a:rPr>
              <a:t>Institute for theoretical physics </a:t>
            </a:r>
            <a:r>
              <a:rPr lang="mr-IN" i="1" dirty="0" smtClean="0">
                <a:solidFill>
                  <a:schemeClr val="tx2"/>
                </a:solidFill>
              </a:rPr>
              <a:t>–</a:t>
            </a:r>
            <a:r>
              <a:rPr lang="en-US" i="1" dirty="0" smtClean="0">
                <a:solidFill>
                  <a:schemeClr val="tx2"/>
                </a:solidFill>
              </a:rPr>
              <a:t> Heidelberg University</a:t>
            </a:r>
            <a:endParaRPr lang="en-US" i="1" dirty="0" smtClean="0">
              <a:solidFill>
                <a:schemeClr val="tx2"/>
              </a:solidFill>
            </a:endParaRPr>
          </a:p>
          <a:p>
            <a:pPr algn="ctr"/>
            <a:endParaRPr lang="en-US" i="1" dirty="0" smtClean="0">
              <a:solidFill>
                <a:schemeClr val="tx2"/>
              </a:solidFill>
            </a:endParaRPr>
          </a:p>
          <a:p>
            <a:pPr algn="ctr"/>
            <a:r>
              <a:rPr lang="en-US" i="1" dirty="0" err="1" smtClean="0">
                <a:solidFill>
                  <a:schemeClr val="tx2"/>
                </a:solidFill>
              </a:rPr>
              <a:t>M.W.Haverkort@thphys.uni-heidelberg.de</a:t>
            </a:r>
            <a:endParaRPr lang="en-US" i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6400" y="4687935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4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33" y="1750377"/>
            <a:ext cx="2705100" cy="95250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33" y="3849957"/>
            <a:ext cx="5232400" cy="5715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 Coulomb Integral is nasty: </a:t>
            </a:r>
            <a:r>
              <a:rPr lang="en-US" sz="2400" dirty="0"/>
              <a:t>T</a:t>
            </a:r>
            <a:r>
              <a:rPr lang="en-US" sz="2400" dirty="0" smtClean="0"/>
              <a:t>he integrant diverges at r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=r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Rounded Rectangle 22"/>
          <p:cNvSpPr/>
          <p:nvPr/>
        </p:nvSpPr>
        <p:spPr>
          <a:xfrm>
            <a:off x="595066" y="1104837"/>
            <a:ext cx="30329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Coulomb Hamiltonian: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95066" y="2880417"/>
            <a:ext cx="5331600" cy="792000"/>
          </a:xfrm>
          <a:prstGeom prst="roundRect">
            <a:avLst>
              <a:gd name="adj" fmla="val 14207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In order to create the Hamiltonian as a matrix we need to evaluate the following integral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95066" y="4598997"/>
            <a:ext cx="7950200" cy="792000"/>
          </a:xfrm>
          <a:prstGeom prst="roundRect">
            <a:avLst>
              <a:gd name="adj" fmla="val 14207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Solution by Slater: Expand the operator on Spherical Harmonics. Solve the angular part analytical and the Radial integral numerical (Slater Integrals.)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366066" y="5568537"/>
            <a:ext cx="5179200" cy="792000"/>
          </a:xfrm>
          <a:prstGeom prst="roundRect">
            <a:avLst>
              <a:gd name="adj" fmla="val 14207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Also works in solids. (Spherical Harmonics are not </a:t>
            </a:r>
            <a:r>
              <a:rPr lang="en-US" sz="2000" dirty="0" err="1" smtClean="0">
                <a:solidFill>
                  <a:schemeClr val="tx1"/>
                </a:solidFill>
              </a:rPr>
              <a:t>eigen</a:t>
            </a:r>
            <a:r>
              <a:rPr lang="en-US" sz="2000" dirty="0" smtClean="0">
                <a:solidFill>
                  <a:schemeClr val="tx1"/>
                </a:solidFill>
              </a:rPr>
              <a:t>-states, but still a valid basis set.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Coulomb interaction – Slater Integrals</a:t>
            </a:r>
            <a:endParaRPr lang="en-US" sz="2400" baseline="-250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Rounded Rectangle 22"/>
          <p:cNvSpPr/>
          <p:nvPr/>
        </p:nvSpPr>
        <p:spPr>
          <a:xfrm>
            <a:off x="612000" y="1130238"/>
            <a:ext cx="62206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Expansion on renormalized Spherical Harmonics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1714500"/>
            <a:ext cx="7200900" cy="20574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333" y="4487334"/>
            <a:ext cx="3873500" cy="55880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3956333" y="3915771"/>
            <a:ext cx="928933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with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5842001"/>
            <a:ext cx="3479800" cy="4064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12000" y="5245038"/>
            <a:ext cx="79200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Useful expansion because our basis functions are (close to) spherical 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61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Coulomb interaction – Slater Integrals</a:t>
            </a:r>
            <a:endParaRPr lang="en-US" sz="2400" baseline="-250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Rounded Rectangle 22"/>
          <p:cNvSpPr/>
          <p:nvPr/>
        </p:nvSpPr>
        <p:spPr>
          <a:xfrm>
            <a:off x="612000" y="2904856"/>
            <a:ext cx="62206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Expansion on renormalized Spherical Harmonics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1713068"/>
            <a:ext cx="5232400" cy="5715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3479800"/>
            <a:ext cx="9004300" cy="28067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050" y="2391512"/>
            <a:ext cx="3822700" cy="4064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2000" y="1138124"/>
            <a:ext cx="62206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Integral to calculate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01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Coulomb interaction – Slater Integrals</a:t>
            </a:r>
            <a:endParaRPr lang="en-US" sz="2400" baseline="-250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Rounded Rectangle 22"/>
          <p:cNvSpPr/>
          <p:nvPr/>
        </p:nvSpPr>
        <p:spPr>
          <a:xfrm>
            <a:off x="612000" y="1130238"/>
            <a:ext cx="62206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Radial part: Slater integrals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1932516"/>
            <a:ext cx="7785100" cy="12827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4514850"/>
            <a:ext cx="6032500" cy="17399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15950" y="3543238"/>
            <a:ext cx="62206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Angular part: Analytical solution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6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774300" y="5870400"/>
            <a:ext cx="25884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059800" y="4549600"/>
            <a:ext cx="10390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774300" y="3149600"/>
            <a:ext cx="25884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86600" y="5870400"/>
            <a:ext cx="14073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586600" y="3149600"/>
            <a:ext cx="14073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070650" y="1141038"/>
            <a:ext cx="184425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6642100" y="1141038"/>
            <a:ext cx="17907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098800" y="1809750"/>
            <a:ext cx="184425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6769100" y="1809750"/>
            <a:ext cx="17907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003800" y="1141038"/>
            <a:ext cx="1531758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5029200" y="1809750"/>
            <a:ext cx="16383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070650" y="2463800"/>
            <a:ext cx="625050" cy="42983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3898900" y="2463800"/>
            <a:ext cx="625050" cy="42983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4851400" y="2463800"/>
            <a:ext cx="625050" cy="4298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5661450" y="2463800"/>
            <a:ext cx="625050" cy="42983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000" y="1141038"/>
            <a:ext cx="6032500" cy="1739900"/>
          </a:xfrm>
          <a:prstGeom prst="rect">
            <a:avLst/>
          </a:prstGeom>
        </p:spPr>
      </p:pic>
      <p:pic>
        <p:nvPicPr>
          <p:cNvPr id="21" name="Picture 20" descr="FDiag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7" t="12006" r="52389" b="68146"/>
          <a:stretch/>
        </p:blipFill>
        <p:spPr>
          <a:xfrm>
            <a:off x="-70134" y="2880938"/>
            <a:ext cx="6580292" cy="433566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Coulomb interaction – Slater Integrals</a:t>
            </a:r>
            <a:endParaRPr lang="en-US" sz="2400" baseline="-250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612000" y="1141038"/>
            <a:ext cx="1887500" cy="954462"/>
          </a:xfrm>
          <a:prstGeom prst="roundRect">
            <a:avLst>
              <a:gd name="adj" fmla="val 13041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Graphical representation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72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0" grpId="0" animBg="1"/>
      <p:bldP spid="12" grpId="0" animBg="1"/>
      <p:bldP spid="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586600" y="2171700"/>
            <a:ext cx="6326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1768900" y="2171700"/>
            <a:ext cx="6326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2872600" y="2171700"/>
            <a:ext cx="6326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586600" y="1460500"/>
            <a:ext cx="6326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768900" y="1460500"/>
            <a:ext cx="6326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2872600" y="1460500"/>
            <a:ext cx="6326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Coulomb interaction – Slater Integrals</a:t>
            </a:r>
            <a:endParaRPr lang="en-US" sz="2400" baseline="-250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3774300" y="5870400"/>
            <a:ext cx="25884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059800" y="4549600"/>
            <a:ext cx="10390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774300" y="3149600"/>
            <a:ext cx="25884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86600" y="5870400"/>
            <a:ext cx="14073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86600" y="3149600"/>
            <a:ext cx="14073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FDiag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7" t="12006" r="52389" b="68146"/>
          <a:stretch/>
        </p:blipFill>
        <p:spPr>
          <a:xfrm>
            <a:off x="-70134" y="2880938"/>
            <a:ext cx="6580292" cy="4335663"/>
          </a:xfrm>
          <a:prstGeom prst="rect">
            <a:avLst/>
          </a:prstGeom>
        </p:spPr>
      </p:pic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" y="1549400"/>
            <a:ext cx="2755900" cy="3556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" y="2311400"/>
            <a:ext cx="27559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0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624700" y="1727200"/>
            <a:ext cx="4675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1424800" y="1727200"/>
            <a:ext cx="4675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3591350" y="1727200"/>
            <a:ext cx="4675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4391450" y="1727200"/>
            <a:ext cx="4675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3591350" y="2349500"/>
            <a:ext cx="4675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4391450" y="2349500"/>
            <a:ext cx="4675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624700" y="2349500"/>
            <a:ext cx="4675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1424800" y="2349500"/>
            <a:ext cx="4675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542400" y="1727200"/>
            <a:ext cx="4675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2542400" y="2349500"/>
            <a:ext cx="4675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Coulomb interaction – Slater Integrals</a:t>
            </a:r>
            <a:endParaRPr lang="en-US" sz="2400" baseline="-250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" name="Group 1"/>
          <p:cNvGrpSpPr/>
          <p:nvPr/>
        </p:nvGrpSpPr>
        <p:grpSpPr>
          <a:xfrm>
            <a:off x="6832600" y="2596169"/>
            <a:ext cx="1930399" cy="975938"/>
            <a:chOff x="3742267" y="1422400"/>
            <a:chExt cx="1320800" cy="677334"/>
          </a:xfrm>
        </p:grpSpPr>
        <p:cxnSp>
          <p:nvCxnSpPr>
            <p:cNvPr id="3" name="Straight Arrow Connector 2"/>
            <p:cNvCxnSpPr/>
            <p:nvPr/>
          </p:nvCxnSpPr>
          <p:spPr>
            <a:xfrm flipV="1">
              <a:off x="3742267" y="1422401"/>
              <a:ext cx="660400" cy="677332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4402667" y="1422400"/>
              <a:ext cx="660400" cy="677333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3742267" y="2099733"/>
              <a:ext cx="1320800" cy="1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8" name="Rounded Rectangle 7"/>
          <p:cNvSpPr/>
          <p:nvPr/>
        </p:nvSpPr>
        <p:spPr>
          <a:xfrm>
            <a:off x="3774300" y="5870400"/>
            <a:ext cx="25884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059800" y="4549600"/>
            <a:ext cx="10390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774300" y="3149600"/>
            <a:ext cx="25884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86600" y="5870400"/>
            <a:ext cx="14073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86600" y="3149600"/>
            <a:ext cx="14073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FDiag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7" t="12006" r="52389" b="68146"/>
          <a:stretch/>
        </p:blipFill>
        <p:spPr>
          <a:xfrm>
            <a:off x="-70134" y="2880938"/>
            <a:ext cx="6580292" cy="4335663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7315200" y="4490025"/>
            <a:ext cx="965200" cy="1951875"/>
            <a:chOff x="7063600" y="1219200"/>
            <a:chExt cx="1138767" cy="2917074"/>
          </a:xfrm>
        </p:grpSpPr>
        <p:cxnSp>
          <p:nvCxnSpPr>
            <p:cNvPr id="17" name="Straight Arrow Connector 16"/>
            <p:cNvCxnSpPr/>
            <p:nvPr/>
          </p:nvCxnSpPr>
          <p:spPr>
            <a:xfrm flipV="1">
              <a:off x="7063600" y="2677740"/>
              <a:ext cx="1138767" cy="1458534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rot="10800000">
              <a:off x="7063600" y="1219204"/>
              <a:ext cx="1138767" cy="1458536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 flipV="1">
              <a:off x="7063600" y="1219200"/>
              <a:ext cx="1" cy="2917074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2" name="Rounded Rectangle 21"/>
          <p:cNvSpPr/>
          <p:nvPr/>
        </p:nvSpPr>
        <p:spPr>
          <a:xfrm>
            <a:off x="612000" y="1130238"/>
            <a:ext cx="62206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Triangular equations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3" name="Picture 2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00" y="1778000"/>
            <a:ext cx="4343400" cy="469900"/>
          </a:xfrm>
          <a:prstGeom prst="rect">
            <a:avLst/>
          </a:prstGeom>
        </p:spPr>
      </p:pic>
      <p:pic>
        <p:nvPicPr>
          <p:cNvPr id="24" name="Picture 2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00" y="2411038"/>
            <a:ext cx="4343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77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624700" y="1727200"/>
            <a:ext cx="4675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1488300" y="1727200"/>
            <a:ext cx="4675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624700" y="2349500"/>
            <a:ext cx="4675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1488300" y="2349500"/>
            <a:ext cx="4675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390000" y="1727200"/>
            <a:ext cx="4675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2390000" y="2349500"/>
            <a:ext cx="4675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Coulomb interaction – Slater Integrals</a:t>
            </a:r>
            <a:endParaRPr lang="en-US" sz="2400" baseline="-250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3774300" y="5870400"/>
            <a:ext cx="25884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059800" y="4549600"/>
            <a:ext cx="10390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774300" y="3149600"/>
            <a:ext cx="25884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86600" y="5870400"/>
            <a:ext cx="14073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86600" y="3149600"/>
            <a:ext cx="14073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FDiag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7" t="12006" r="52389" b="68146"/>
          <a:stretch/>
        </p:blipFill>
        <p:spPr>
          <a:xfrm>
            <a:off x="-70134" y="2880938"/>
            <a:ext cx="6580292" cy="4335663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12000" y="1130238"/>
            <a:ext cx="62206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Parity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00" y="1809750"/>
            <a:ext cx="3517900" cy="3937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00" y="2451100"/>
            <a:ext cx="35179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8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>
          <a:xfrm>
            <a:off x="1526400" y="1701800"/>
            <a:ext cx="4675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3436758" y="1701800"/>
            <a:ext cx="4675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612000" y="1701800"/>
            <a:ext cx="4675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471558" y="1701800"/>
            <a:ext cx="4675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5735458" y="1701800"/>
            <a:ext cx="4675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Coulomb interaction – Slater Integrals</a:t>
            </a:r>
            <a:endParaRPr lang="en-US" sz="2400" baseline="-250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3774300" y="5870400"/>
            <a:ext cx="25884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059800" y="4549600"/>
            <a:ext cx="10390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774300" y="3149600"/>
            <a:ext cx="25884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86600" y="5870400"/>
            <a:ext cx="14073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86600" y="3149600"/>
            <a:ext cx="14073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FDiag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7" t="12006" r="52389" b="68146"/>
          <a:stretch/>
        </p:blipFill>
        <p:spPr>
          <a:xfrm>
            <a:off x="-70134" y="2880938"/>
            <a:ext cx="6580292" cy="4335663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12000" y="1130238"/>
            <a:ext cx="62206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d - electrons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0" y="1803400"/>
            <a:ext cx="3987800" cy="4064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803400"/>
            <a:ext cx="1930400" cy="41910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0" y="2393950"/>
            <a:ext cx="33782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61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1526400" y="1701800"/>
            <a:ext cx="4675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436758" y="1701800"/>
            <a:ext cx="4675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12000" y="1701800"/>
            <a:ext cx="4675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471558" y="1701800"/>
            <a:ext cx="4675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735458" y="1701800"/>
            <a:ext cx="4675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Coulomb interaction – Slater Integrals</a:t>
            </a:r>
            <a:endParaRPr lang="en-US" sz="2400" baseline="-250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3774300" y="5870400"/>
            <a:ext cx="25884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059800" y="4549600"/>
            <a:ext cx="10390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774300" y="3149600"/>
            <a:ext cx="25884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86600" y="5870400"/>
            <a:ext cx="14073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86600" y="3149600"/>
            <a:ext cx="14073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FDiag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7" t="12006" r="52389" b="68146"/>
          <a:stretch/>
        </p:blipFill>
        <p:spPr>
          <a:xfrm>
            <a:off x="-70134" y="2880938"/>
            <a:ext cx="6580292" cy="4335663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12000" y="1130238"/>
            <a:ext cx="62206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tx1"/>
                </a:solidFill>
              </a:rPr>
              <a:t>f</a:t>
            </a:r>
            <a:r>
              <a:rPr lang="en-US" sz="2000" dirty="0" smtClean="0">
                <a:solidFill>
                  <a:schemeClr val="tx1"/>
                </a:solidFill>
              </a:rPr>
              <a:t> - electrons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2419350"/>
            <a:ext cx="3962400" cy="6731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00" y="1790700"/>
            <a:ext cx="3987800" cy="4064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750" y="1797050"/>
            <a:ext cx="234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52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1526400" y="1701800"/>
            <a:ext cx="4675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906658" y="1701800"/>
            <a:ext cx="4675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612000" y="1701800"/>
            <a:ext cx="4675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2941458" y="1701800"/>
            <a:ext cx="4675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5735458" y="1701800"/>
            <a:ext cx="4675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Coulomb interaction – Slater Integrals</a:t>
            </a:r>
            <a:endParaRPr lang="en-US" sz="2400" baseline="-250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3774300" y="5870400"/>
            <a:ext cx="25884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059800" y="4549600"/>
            <a:ext cx="10390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774300" y="3149600"/>
            <a:ext cx="25884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86600" y="5870400"/>
            <a:ext cx="14073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86600" y="3149600"/>
            <a:ext cx="14073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FDiag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7" t="12006" r="52389" b="68146"/>
          <a:stretch/>
        </p:blipFill>
        <p:spPr>
          <a:xfrm>
            <a:off x="-70134" y="2880938"/>
            <a:ext cx="6580292" cy="4335663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12000" y="1130238"/>
            <a:ext cx="62206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Core (p) valence (d) interaction – direct term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50" y="1784350"/>
            <a:ext cx="4406900" cy="4191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050" y="1784350"/>
            <a:ext cx="1485900" cy="41910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00" y="2432050"/>
            <a:ext cx="30988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99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1526400" y="1701800"/>
            <a:ext cx="4675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906658" y="1701800"/>
            <a:ext cx="4675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12000" y="1701800"/>
            <a:ext cx="4675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941458" y="1701800"/>
            <a:ext cx="4675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735458" y="1701800"/>
            <a:ext cx="4675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Coulomb interaction – Slater Integrals</a:t>
            </a:r>
            <a:endParaRPr lang="en-US" sz="2400" baseline="-250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3774300" y="5870400"/>
            <a:ext cx="2588400" cy="5715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059800" y="4549600"/>
            <a:ext cx="1039000" cy="5715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774300" y="3149600"/>
            <a:ext cx="2588400" cy="571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86600" y="5870400"/>
            <a:ext cx="1407300" cy="5715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86600" y="3149600"/>
            <a:ext cx="140730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FDiag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7" t="12006" r="52389" b="68146"/>
          <a:stretch/>
        </p:blipFill>
        <p:spPr>
          <a:xfrm>
            <a:off x="-70134" y="2880938"/>
            <a:ext cx="6580292" cy="4335663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12000" y="1130238"/>
            <a:ext cx="6220600" cy="468000"/>
          </a:xfrm>
          <a:prstGeom prst="roundRect">
            <a:avLst>
              <a:gd name="adj" fmla="val 2102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Core (p) valence (d) interaction – exchange term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00" y="1797050"/>
            <a:ext cx="4406900" cy="4191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50" y="1797050"/>
            <a:ext cx="1485900" cy="4191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00" y="2385638"/>
            <a:ext cx="30988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286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13729</TotalTime>
  <Words>230</Words>
  <Application>Microsoft Macintosh PowerPoint</Application>
  <PresentationFormat>On-screen Show (4:3)</PresentationFormat>
  <Paragraphs>48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Mangal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Maurits W. Haverkort</dc:creator>
  <cp:keywords/>
  <dc:description/>
  <cp:lastModifiedBy>Microsoft Office User</cp:lastModifiedBy>
  <cp:revision>393</cp:revision>
  <dcterms:created xsi:type="dcterms:W3CDTF">2012-12-04T19:49:57Z</dcterms:created>
  <dcterms:modified xsi:type="dcterms:W3CDTF">2017-03-25T20:05:28Z</dcterms:modified>
  <cp:category/>
</cp:coreProperties>
</file>