
<file path=[Content_Types].xml><?xml version="1.0" encoding="utf-8"?>
<Types xmlns="http://schemas.openxmlformats.org/package/2006/content-types">
  <Default Extension="xml" ContentType="application/xml"/>
  <Default Extension="jpeg" ContentType="image/jpeg"/>
  <Default Extension="tiff" ContentType="image/tiff"/>
  <Default Extension="emf" ContentType="image/x-emf"/>
  <Default Extension="rels" ContentType="application/vnd.openxmlformats-package.relationships+xml"/>
  <Default Extension="gif" ContentType="image/gif"/>
  <Default Extension="wdp" ContentType="image/vnd.ms-photo"/>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4"/>
  </p:notesMasterIdLst>
  <p:sldIdLst>
    <p:sldId id="421" r:id="rId2"/>
    <p:sldId id="256" r:id="rId3"/>
    <p:sldId id="349" r:id="rId4"/>
    <p:sldId id="590" r:id="rId5"/>
    <p:sldId id="340" r:id="rId6"/>
    <p:sldId id="341" r:id="rId7"/>
    <p:sldId id="342" r:id="rId8"/>
    <p:sldId id="378" r:id="rId9"/>
    <p:sldId id="612" r:id="rId10"/>
    <p:sldId id="607" r:id="rId11"/>
    <p:sldId id="608" r:id="rId12"/>
    <p:sldId id="380" r:id="rId13"/>
    <p:sldId id="422" r:id="rId14"/>
    <p:sldId id="423" r:id="rId15"/>
    <p:sldId id="424" r:id="rId16"/>
    <p:sldId id="425" r:id="rId17"/>
    <p:sldId id="433" r:id="rId18"/>
    <p:sldId id="586" r:id="rId19"/>
    <p:sldId id="434" r:id="rId20"/>
    <p:sldId id="416" r:id="rId21"/>
    <p:sldId id="417" r:id="rId22"/>
    <p:sldId id="437" r:id="rId23"/>
    <p:sldId id="385" r:id="rId24"/>
    <p:sldId id="442" r:id="rId25"/>
    <p:sldId id="548" r:id="rId26"/>
    <p:sldId id="443" r:id="rId27"/>
    <p:sldId id="438" r:id="rId28"/>
    <p:sldId id="439" r:id="rId29"/>
    <p:sldId id="440" r:id="rId30"/>
    <p:sldId id="441" r:id="rId31"/>
    <p:sldId id="444" r:id="rId32"/>
    <p:sldId id="585" r:id="rId33"/>
    <p:sldId id="446" r:id="rId34"/>
    <p:sldId id="445" r:id="rId35"/>
    <p:sldId id="587" r:id="rId36"/>
    <p:sldId id="447" r:id="rId37"/>
    <p:sldId id="448" r:id="rId38"/>
    <p:sldId id="588" r:id="rId39"/>
    <p:sldId id="449" r:id="rId40"/>
    <p:sldId id="450" r:id="rId41"/>
    <p:sldId id="451" r:id="rId42"/>
    <p:sldId id="452" r:id="rId43"/>
    <p:sldId id="453" r:id="rId44"/>
    <p:sldId id="454" r:id="rId45"/>
    <p:sldId id="591" r:id="rId46"/>
    <p:sldId id="387" r:id="rId47"/>
    <p:sldId id="388" r:id="rId48"/>
    <p:sldId id="389" r:id="rId49"/>
    <p:sldId id="390" r:id="rId50"/>
    <p:sldId id="391" r:id="rId51"/>
    <p:sldId id="392" r:id="rId52"/>
    <p:sldId id="393" r:id="rId53"/>
    <p:sldId id="394" r:id="rId54"/>
    <p:sldId id="395" r:id="rId55"/>
    <p:sldId id="396" r:id="rId56"/>
    <p:sldId id="455" r:id="rId57"/>
    <p:sldId id="456" r:id="rId58"/>
    <p:sldId id="552" r:id="rId59"/>
    <p:sldId id="553" r:id="rId60"/>
    <p:sldId id="605" r:id="rId61"/>
    <p:sldId id="606" r:id="rId62"/>
    <p:sldId id="584" r:id="rId63"/>
    <p:sldId id="457" r:id="rId64"/>
    <p:sldId id="559" r:id="rId65"/>
    <p:sldId id="458" r:id="rId66"/>
    <p:sldId id="592" r:id="rId67"/>
    <p:sldId id="460" r:id="rId68"/>
    <p:sldId id="461" r:id="rId69"/>
    <p:sldId id="462" r:id="rId70"/>
    <p:sldId id="464" r:id="rId71"/>
    <p:sldId id="412" r:id="rId72"/>
    <p:sldId id="610" r:id="rId73"/>
    <p:sldId id="473" r:id="rId74"/>
    <p:sldId id="474" r:id="rId75"/>
    <p:sldId id="475" r:id="rId76"/>
    <p:sldId id="476" r:id="rId77"/>
    <p:sldId id="477" r:id="rId78"/>
    <p:sldId id="478" r:id="rId79"/>
    <p:sldId id="479" r:id="rId80"/>
    <p:sldId id="480" r:id="rId81"/>
    <p:sldId id="481" r:id="rId82"/>
    <p:sldId id="482" r:id="rId83"/>
    <p:sldId id="483" r:id="rId84"/>
    <p:sldId id="484" r:id="rId85"/>
    <p:sldId id="485" r:id="rId86"/>
    <p:sldId id="486" r:id="rId87"/>
    <p:sldId id="487" r:id="rId88"/>
    <p:sldId id="488" r:id="rId89"/>
    <p:sldId id="489" r:id="rId90"/>
    <p:sldId id="490" r:id="rId91"/>
    <p:sldId id="491" r:id="rId92"/>
    <p:sldId id="545" r:id="rId93"/>
    <p:sldId id="493" r:id="rId94"/>
    <p:sldId id="551" r:id="rId95"/>
    <p:sldId id="495" r:id="rId96"/>
    <p:sldId id="496" r:id="rId97"/>
    <p:sldId id="497" r:id="rId98"/>
    <p:sldId id="498" r:id="rId99"/>
    <p:sldId id="499" r:id="rId100"/>
    <p:sldId id="500" r:id="rId101"/>
    <p:sldId id="501" r:id="rId102"/>
    <p:sldId id="502" r:id="rId103"/>
    <p:sldId id="503" r:id="rId104"/>
    <p:sldId id="504" r:id="rId105"/>
    <p:sldId id="505" r:id="rId106"/>
    <p:sldId id="506" r:id="rId107"/>
    <p:sldId id="507" r:id="rId108"/>
    <p:sldId id="508" r:id="rId109"/>
    <p:sldId id="518" r:id="rId110"/>
    <p:sldId id="352" r:id="rId111"/>
    <p:sldId id="331" r:id="rId112"/>
    <p:sldId id="334" r:id="rId113"/>
    <p:sldId id="549" r:id="rId114"/>
    <p:sldId id="335" r:id="rId115"/>
    <p:sldId id="368" r:id="rId116"/>
    <p:sldId id="269" r:id="rId117"/>
    <p:sldId id="279" r:id="rId118"/>
    <p:sldId id="270" r:id="rId119"/>
    <p:sldId id="281" r:id="rId120"/>
    <p:sldId id="274" r:id="rId121"/>
    <p:sldId id="271" r:id="rId122"/>
    <p:sldId id="275" r:id="rId123"/>
    <p:sldId id="276" r:id="rId124"/>
    <p:sldId id="277" r:id="rId125"/>
    <p:sldId id="278" r:id="rId126"/>
    <p:sldId id="282" r:id="rId127"/>
    <p:sldId id="369" r:id="rId128"/>
    <p:sldId id="286" r:id="rId129"/>
    <p:sldId id="287" r:id="rId130"/>
    <p:sldId id="289" r:id="rId131"/>
    <p:sldId id="414" r:id="rId132"/>
    <p:sldId id="322" r:id="rId133"/>
    <p:sldId id="330" r:id="rId134"/>
    <p:sldId id="546" r:id="rId135"/>
    <p:sldId id="371" r:id="rId136"/>
    <p:sldId id="372" r:id="rId137"/>
    <p:sldId id="373" r:id="rId138"/>
    <p:sldId id="375" r:id="rId139"/>
    <p:sldId id="550" r:id="rId140"/>
    <p:sldId id="611" r:id="rId141"/>
    <p:sldId id="257" r:id="rId142"/>
    <p:sldId id="413" r:id="rId143"/>
    <p:sldId id="593" r:id="rId144"/>
    <p:sldId id="594" r:id="rId145"/>
    <p:sldId id="595" r:id="rId146"/>
    <p:sldId id="596" r:id="rId147"/>
    <p:sldId id="597" r:id="rId148"/>
    <p:sldId id="598" r:id="rId149"/>
    <p:sldId id="599" r:id="rId150"/>
    <p:sldId id="600" r:id="rId151"/>
    <p:sldId id="601" r:id="rId152"/>
    <p:sldId id="602" r:id="rId153"/>
    <p:sldId id="603" r:id="rId154"/>
    <p:sldId id="604" r:id="rId155"/>
    <p:sldId id="554" r:id="rId156"/>
    <p:sldId id="569" r:id="rId157"/>
    <p:sldId id="570" r:id="rId158"/>
    <p:sldId id="572" r:id="rId159"/>
    <p:sldId id="573" r:id="rId160"/>
    <p:sldId id="555" r:id="rId161"/>
    <p:sldId id="580" r:id="rId162"/>
    <p:sldId id="582" r:id="rId163"/>
    <p:sldId id="576" r:id="rId164"/>
    <p:sldId id="577" r:id="rId165"/>
    <p:sldId id="578" r:id="rId166"/>
    <p:sldId id="579" r:id="rId167"/>
    <p:sldId id="574" r:id="rId168"/>
    <p:sldId id="556" r:id="rId169"/>
    <p:sldId id="469" r:id="rId170"/>
    <p:sldId id="470" r:id="rId171"/>
    <p:sldId id="471" r:id="rId172"/>
    <p:sldId id="472" r:id="rId17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346" autoAdjust="0"/>
    <p:restoredTop sz="99831" autoAdjust="0"/>
  </p:normalViewPr>
  <p:slideViewPr>
    <p:cSldViewPr snapToGrid="0" snapToObjects="1">
      <p:cViewPr varScale="1">
        <p:scale>
          <a:sx n="101" d="100"/>
          <a:sy n="101" d="100"/>
        </p:scale>
        <p:origin x="192" y="224"/>
      </p:cViewPr>
      <p:guideLst>
        <p:guide orient="horz" pos="2160"/>
        <p:guide pos="2880"/>
      </p:guideLst>
    </p:cSldViewPr>
  </p:slideViewPr>
  <p:notesTextViewPr>
    <p:cViewPr>
      <p:scale>
        <a:sx n="100" d="100"/>
        <a:sy n="100" d="100"/>
      </p:scale>
      <p:origin x="0" y="0"/>
    </p:cViewPr>
  </p:notesTextViewPr>
  <p:sorterViewPr>
    <p:cViewPr>
      <p:scale>
        <a:sx n="42" d="100"/>
        <a:sy n="42" d="100"/>
      </p:scale>
      <p:origin x="0" y="1744"/>
    </p:cViewPr>
  </p:sorterViewPr>
  <p:gridSpacing cx="72008" cy="72008"/>
</p:viewPr>
</file>

<file path=ppt/_rels/presentation.xml.rels><?xml version="1.0" encoding="UTF-8" standalone="yes"?>
<Relationships xmlns="http://schemas.openxmlformats.org/package/2006/relationships"><Relationship Id="rId142" Type="http://schemas.openxmlformats.org/officeDocument/2006/relationships/slide" Target="slides/slide141.xml"/><Relationship Id="rId143" Type="http://schemas.openxmlformats.org/officeDocument/2006/relationships/slide" Target="slides/slide142.xml"/><Relationship Id="rId144" Type="http://schemas.openxmlformats.org/officeDocument/2006/relationships/slide" Target="slides/slide143.xml"/><Relationship Id="rId145" Type="http://schemas.openxmlformats.org/officeDocument/2006/relationships/slide" Target="slides/slide144.xml"/><Relationship Id="rId146" Type="http://schemas.openxmlformats.org/officeDocument/2006/relationships/slide" Target="slides/slide145.xml"/><Relationship Id="rId147" Type="http://schemas.openxmlformats.org/officeDocument/2006/relationships/slide" Target="slides/slide146.xml"/><Relationship Id="rId148" Type="http://schemas.openxmlformats.org/officeDocument/2006/relationships/slide" Target="slides/slide147.xml"/><Relationship Id="rId149" Type="http://schemas.openxmlformats.org/officeDocument/2006/relationships/slide" Target="slides/slide14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150" Type="http://schemas.openxmlformats.org/officeDocument/2006/relationships/slide" Target="slides/slide149.xml"/><Relationship Id="rId151" Type="http://schemas.openxmlformats.org/officeDocument/2006/relationships/slide" Target="slides/slide150.xml"/><Relationship Id="rId152" Type="http://schemas.openxmlformats.org/officeDocument/2006/relationships/slide" Target="slides/slide15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53" Type="http://schemas.openxmlformats.org/officeDocument/2006/relationships/slide" Target="slides/slide152.xml"/><Relationship Id="rId154" Type="http://schemas.openxmlformats.org/officeDocument/2006/relationships/slide" Target="slides/slide153.xml"/><Relationship Id="rId155" Type="http://schemas.openxmlformats.org/officeDocument/2006/relationships/slide" Target="slides/slide154.xml"/><Relationship Id="rId156" Type="http://schemas.openxmlformats.org/officeDocument/2006/relationships/slide" Target="slides/slide155.xml"/><Relationship Id="rId157" Type="http://schemas.openxmlformats.org/officeDocument/2006/relationships/slide" Target="slides/slide156.xml"/><Relationship Id="rId158" Type="http://schemas.openxmlformats.org/officeDocument/2006/relationships/slide" Target="slides/slide157.xml"/><Relationship Id="rId159" Type="http://schemas.openxmlformats.org/officeDocument/2006/relationships/slide" Target="slides/slide15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160" Type="http://schemas.openxmlformats.org/officeDocument/2006/relationships/slide" Target="slides/slide159.xml"/><Relationship Id="rId161" Type="http://schemas.openxmlformats.org/officeDocument/2006/relationships/slide" Target="slides/slide160.xml"/><Relationship Id="rId162" Type="http://schemas.openxmlformats.org/officeDocument/2006/relationships/slide" Target="slides/slide16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63" Type="http://schemas.openxmlformats.org/officeDocument/2006/relationships/slide" Target="slides/slide162.xml"/><Relationship Id="rId164" Type="http://schemas.openxmlformats.org/officeDocument/2006/relationships/slide" Target="slides/slide163.xml"/><Relationship Id="rId165" Type="http://schemas.openxmlformats.org/officeDocument/2006/relationships/slide" Target="slides/slide164.xml"/><Relationship Id="rId166" Type="http://schemas.openxmlformats.org/officeDocument/2006/relationships/slide" Target="slides/slide165.xml"/><Relationship Id="rId167" Type="http://schemas.openxmlformats.org/officeDocument/2006/relationships/slide" Target="slides/slide166.xml"/><Relationship Id="rId168" Type="http://schemas.openxmlformats.org/officeDocument/2006/relationships/slide" Target="slides/slide167.xml"/><Relationship Id="rId169" Type="http://schemas.openxmlformats.org/officeDocument/2006/relationships/slide" Target="slides/slide16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134" Type="http://schemas.openxmlformats.org/officeDocument/2006/relationships/slide" Target="slides/slide133.xml"/><Relationship Id="rId135" Type="http://schemas.openxmlformats.org/officeDocument/2006/relationships/slide" Target="slides/slide134.xml"/><Relationship Id="rId136" Type="http://schemas.openxmlformats.org/officeDocument/2006/relationships/slide" Target="slides/slide135.xml"/><Relationship Id="rId137" Type="http://schemas.openxmlformats.org/officeDocument/2006/relationships/slide" Target="slides/slide136.xml"/><Relationship Id="rId138" Type="http://schemas.openxmlformats.org/officeDocument/2006/relationships/slide" Target="slides/slide137.xml"/><Relationship Id="rId139" Type="http://schemas.openxmlformats.org/officeDocument/2006/relationships/slide" Target="slides/slide138.xml"/><Relationship Id="rId170" Type="http://schemas.openxmlformats.org/officeDocument/2006/relationships/slide" Target="slides/slide169.xml"/><Relationship Id="rId171" Type="http://schemas.openxmlformats.org/officeDocument/2006/relationships/slide" Target="slides/slide170.xml"/><Relationship Id="rId172" Type="http://schemas.openxmlformats.org/officeDocument/2006/relationships/slide" Target="slides/slide171.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173" Type="http://schemas.openxmlformats.org/officeDocument/2006/relationships/slide" Target="slides/slide172.xml"/><Relationship Id="rId174" Type="http://schemas.openxmlformats.org/officeDocument/2006/relationships/notesMaster" Target="notesMasters/notesMaster1.xml"/><Relationship Id="rId175" Type="http://schemas.openxmlformats.org/officeDocument/2006/relationships/presProps" Target="presProps.xml"/><Relationship Id="rId176" Type="http://schemas.openxmlformats.org/officeDocument/2006/relationships/viewProps" Target="viewProps.xml"/><Relationship Id="rId177" Type="http://schemas.openxmlformats.org/officeDocument/2006/relationships/theme" Target="theme/theme1.xml"/><Relationship Id="rId178" Type="http://schemas.openxmlformats.org/officeDocument/2006/relationships/tableStyles" Target="tableStyles.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40" Type="http://schemas.openxmlformats.org/officeDocument/2006/relationships/slide" Target="slides/slide139.xml"/><Relationship Id="rId141" Type="http://schemas.openxmlformats.org/officeDocument/2006/relationships/slide" Target="slides/slide1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D0A417F-6B12-4A48-972C-6B6481592202}" type="datetimeFigureOut">
              <a:rPr lang="en-US" smtClean="0"/>
              <a:t>3/29/17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201F300-9633-8144-9510-C9CD1CC6AA4B}" type="slidenum">
              <a:rPr lang="en-US" smtClean="0"/>
              <a:t>‹#›</a:t>
            </a:fld>
            <a:endParaRPr lang="en-US"/>
          </a:p>
        </p:txBody>
      </p:sp>
    </p:spTree>
    <p:extLst>
      <p:ext uri="{BB962C8B-B14F-4D97-AF65-F5344CB8AC3E}">
        <p14:creationId xmlns:p14="http://schemas.microsoft.com/office/powerpoint/2010/main" val="316918402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2.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3.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4.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5.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6.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7.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8.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9.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0.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2.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3.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4.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5.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6.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7.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8.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9.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0.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2.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3.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4.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5.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6.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7.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8.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9.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0.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smtClean="0"/>
          </a:p>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3</a:t>
            </a:fld>
            <a:endParaRPr lang="en-US"/>
          </a:p>
        </p:txBody>
      </p:sp>
    </p:spTree>
    <p:extLst>
      <p:ext uri="{BB962C8B-B14F-4D97-AF65-F5344CB8AC3E}">
        <p14:creationId xmlns:p14="http://schemas.microsoft.com/office/powerpoint/2010/main" val="2004168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4</a:t>
            </a:fld>
            <a:endParaRPr lang="en-US"/>
          </a:p>
        </p:txBody>
      </p:sp>
    </p:spTree>
    <p:extLst>
      <p:ext uri="{BB962C8B-B14F-4D97-AF65-F5344CB8AC3E}">
        <p14:creationId xmlns:p14="http://schemas.microsoft.com/office/powerpoint/2010/main" val="9252580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5</a:t>
            </a:fld>
            <a:endParaRPr lang="en-US"/>
          </a:p>
        </p:txBody>
      </p:sp>
    </p:spTree>
    <p:extLst>
      <p:ext uri="{BB962C8B-B14F-4D97-AF65-F5344CB8AC3E}">
        <p14:creationId xmlns:p14="http://schemas.microsoft.com/office/powerpoint/2010/main" val="9252580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6</a:t>
            </a:fld>
            <a:endParaRPr lang="en-US"/>
          </a:p>
        </p:txBody>
      </p:sp>
    </p:spTree>
    <p:extLst>
      <p:ext uri="{BB962C8B-B14F-4D97-AF65-F5344CB8AC3E}">
        <p14:creationId xmlns:p14="http://schemas.microsoft.com/office/powerpoint/2010/main" val="11994384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7</a:t>
            </a:fld>
            <a:endParaRPr lang="en-US"/>
          </a:p>
        </p:txBody>
      </p:sp>
    </p:spTree>
    <p:extLst>
      <p:ext uri="{BB962C8B-B14F-4D97-AF65-F5344CB8AC3E}">
        <p14:creationId xmlns:p14="http://schemas.microsoft.com/office/powerpoint/2010/main" val="16285896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 Meeting Notes (12/7/12 18:14) -----</a:t>
            </a:r>
          </a:p>
          <a:p>
            <a:r>
              <a:rPr lang="en-US"/>
              <a:t>Outline </a:t>
            </a:r>
          </a:p>
          <a:p>
            <a:endParaRPr lang="en-US"/>
          </a:p>
          <a:p>
            <a:r>
              <a:rPr lang="en-US"/>
              <a:t>link between them</a:t>
            </a:r>
          </a:p>
          <a:p>
            <a:endParaRPr lang="en-US"/>
          </a:p>
          <a:p>
            <a:r>
              <a:rPr lang="en-US"/>
              <a:t>Spin orbital physics</a:t>
            </a:r>
          </a:p>
          <a:p>
            <a:endParaRPr lang="en-US"/>
          </a:p>
          <a:p>
            <a:r>
              <a:rPr lang="en-US"/>
              <a:t>- Dispersion</a:t>
            </a:r>
          </a:p>
          <a:p>
            <a:r>
              <a:rPr lang="en-US"/>
              <a:t>- Local occupation, ground state wavefunction</a:t>
            </a:r>
          </a:p>
          <a:p>
            <a:r>
              <a:rPr lang="en-US"/>
              <a:t>- spatial extend</a:t>
            </a:r>
          </a:p>
        </p:txBody>
      </p:sp>
      <p:sp>
        <p:nvSpPr>
          <p:cNvPr id="4" name="Slide Number Placeholder 3"/>
          <p:cNvSpPr>
            <a:spLocks noGrp="1"/>
          </p:cNvSpPr>
          <p:nvPr>
            <p:ph type="sldNum" sz="quarter" idx="10"/>
          </p:nvPr>
        </p:nvSpPr>
        <p:spPr/>
        <p:txBody>
          <a:bodyPr/>
          <a:lstStyle/>
          <a:p>
            <a:fld id="{E201F300-9633-8144-9510-C9CD1CC6AA4B}" type="slidenum">
              <a:rPr lang="en-US" smtClean="0"/>
              <a:t>8</a:t>
            </a:fld>
            <a:endParaRPr lang="en-US"/>
          </a:p>
        </p:txBody>
      </p:sp>
    </p:spTree>
    <p:extLst>
      <p:ext uri="{BB962C8B-B14F-4D97-AF65-F5344CB8AC3E}">
        <p14:creationId xmlns:p14="http://schemas.microsoft.com/office/powerpoint/2010/main" val="29995411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5"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85346"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atin typeface="Calibri" charset="0"/>
              </a:rPr>
              <a:t>I know that the 1s to 2p excitation of H is not in the x-ray range ( ¾ Rydberg, 10.2 eV) but all our theories are conveniently rather independent from the actual energy scale. (Linear response does not depend on the value of omega) For the purist replace H by Fe25+ (also a single electron around a nucleus, but as Z=26 in this case the excitation energy is 26^2 * ¾ = 507 Rydberg or 6898 eV)</a:t>
            </a:r>
          </a:p>
        </p:txBody>
      </p:sp>
      <p:sp>
        <p:nvSpPr>
          <p:cNvPr id="185347"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fontAlgn="base">
              <a:spcBef>
                <a:spcPct val="0"/>
              </a:spcBef>
              <a:spcAft>
                <a:spcPct val="0"/>
              </a:spcAft>
            </a:pPr>
            <a:fld id="{F406F512-EBCA-A24C-B614-0189B9243F30}" type="slidenum">
              <a:rPr lang="en-US"/>
              <a:pPr fontAlgn="base">
                <a:spcBef>
                  <a:spcPct val="0"/>
                </a:spcBef>
                <a:spcAft>
                  <a:spcPct val="0"/>
                </a:spcAft>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10</a:t>
            </a:fld>
            <a:endParaRPr lang="en-US"/>
          </a:p>
        </p:txBody>
      </p:sp>
    </p:spTree>
    <p:extLst>
      <p:ext uri="{BB962C8B-B14F-4D97-AF65-F5344CB8AC3E}">
        <p14:creationId xmlns:p14="http://schemas.microsoft.com/office/powerpoint/2010/main" val="38738625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11</a:t>
            </a:fld>
            <a:endParaRPr lang="en-US"/>
          </a:p>
        </p:txBody>
      </p:sp>
    </p:spTree>
    <p:extLst>
      <p:ext uri="{BB962C8B-B14F-4D97-AF65-F5344CB8AC3E}">
        <p14:creationId xmlns:p14="http://schemas.microsoft.com/office/powerpoint/2010/main" val="38738625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12</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13</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 Meeting Notes (12/7/12 17:29) -----</a:t>
            </a:r>
          </a:p>
          <a:p>
            <a:r>
              <a:rPr lang="en-US"/>
              <a:t>Quantitative (real might be offending ...)</a:t>
            </a:r>
          </a:p>
          <a:p>
            <a:r>
              <a:rPr lang="en-US"/>
              <a:t>----- Meeting Notes (12/7/12 18:14) -----</a:t>
            </a:r>
          </a:p>
          <a:p>
            <a:r>
              <a:rPr lang="en-US"/>
              <a:t>What did I do</a:t>
            </a:r>
          </a:p>
          <a:p>
            <a:endParaRPr lang="en-US"/>
          </a:p>
          <a:p>
            <a:r>
              <a:rPr lang="en-US"/>
              <a:t>Development of model based on DFT wannier</a:t>
            </a:r>
          </a:p>
        </p:txBody>
      </p:sp>
      <p:sp>
        <p:nvSpPr>
          <p:cNvPr id="4" name="Slide Number Placeholder 3"/>
          <p:cNvSpPr>
            <a:spLocks noGrp="1"/>
          </p:cNvSpPr>
          <p:nvPr>
            <p:ph type="sldNum" sz="quarter" idx="10"/>
          </p:nvPr>
        </p:nvSpPr>
        <p:spPr/>
        <p:txBody>
          <a:bodyPr/>
          <a:lstStyle/>
          <a:p>
            <a:fld id="{E201F300-9633-8144-9510-C9CD1CC6AA4B}" type="slidenum">
              <a:rPr lang="en-US" smtClean="0"/>
              <a:t>14</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wannier</a:t>
            </a:r>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15</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16</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18</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20</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21</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23</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31</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32</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33</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34</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35</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36</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37</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38</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39</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40</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41</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42</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43</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44</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45</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46</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47</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48</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49</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 Meeting Notes (12/7/12 17:29) -----</a:t>
            </a:r>
          </a:p>
          <a:p>
            <a:r>
              <a:rPr lang="en-US"/>
              <a:t>Quantitative (real might be offending ...)</a:t>
            </a:r>
          </a:p>
          <a:p>
            <a:r>
              <a:rPr lang="en-US"/>
              <a:t>----- Meeting Notes (12/7/12 18:14) -----</a:t>
            </a:r>
          </a:p>
          <a:p>
            <a:r>
              <a:rPr lang="en-US"/>
              <a:t>What did I do</a:t>
            </a:r>
          </a:p>
          <a:p>
            <a:endParaRPr lang="en-US"/>
          </a:p>
          <a:p>
            <a:r>
              <a:rPr lang="en-US"/>
              <a:t>Development of model based on DFT wannier</a:t>
            </a:r>
          </a:p>
        </p:txBody>
      </p:sp>
      <p:sp>
        <p:nvSpPr>
          <p:cNvPr id="4" name="Slide Number Placeholder 3"/>
          <p:cNvSpPr>
            <a:spLocks noGrp="1"/>
          </p:cNvSpPr>
          <p:nvPr>
            <p:ph type="sldNum" sz="quarter" idx="10"/>
          </p:nvPr>
        </p:nvSpPr>
        <p:spPr/>
        <p:txBody>
          <a:bodyPr/>
          <a:lstStyle/>
          <a:p>
            <a:fld id="{E201F300-9633-8144-9510-C9CD1CC6AA4B}" type="slidenum">
              <a:rPr lang="en-US" smtClean="0"/>
              <a:t>50</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 Meeting Notes (12/7/12 17:29) -----</a:t>
            </a:r>
          </a:p>
          <a:p>
            <a:r>
              <a:rPr lang="en-US"/>
              <a:t>Quantitative (real might be offending ...)</a:t>
            </a:r>
          </a:p>
          <a:p>
            <a:r>
              <a:rPr lang="en-US"/>
              <a:t>----- Meeting Notes (12/7/12 18:14) -----</a:t>
            </a:r>
          </a:p>
          <a:p>
            <a:r>
              <a:rPr lang="en-US"/>
              <a:t>What did I do</a:t>
            </a:r>
          </a:p>
          <a:p>
            <a:endParaRPr lang="en-US"/>
          </a:p>
          <a:p>
            <a:r>
              <a:rPr lang="en-US"/>
              <a:t>Development of model based on DFT wannier</a:t>
            </a:r>
          </a:p>
        </p:txBody>
      </p:sp>
      <p:sp>
        <p:nvSpPr>
          <p:cNvPr id="4" name="Slide Number Placeholder 3"/>
          <p:cNvSpPr>
            <a:spLocks noGrp="1"/>
          </p:cNvSpPr>
          <p:nvPr>
            <p:ph type="sldNum" sz="quarter" idx="10"/>
          </p:nvPr>
        </p:nvSpPr>
        <p:spPr/>
        <p:txBody>
          <a:bodyPr/>
          <a:lstStyle/>
          <a:p>
            <a:fld id="{E201F300-9633-8144-9510-C9CD1CC6AA4B}" type="slidenum">
              <a:rPr lang="en-US" smtClean="0"/>
              <a:t>51</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52</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53</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54</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55</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56</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57</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58</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 Meeting Notes (12/7/12 17:29) -----</a:t>
            </a:r>
          </a:p>
          <a:p>
            <a:r>
              <a:rPr lang="en-US"/>
              <a:t>Quantitative (real might be offending ...)</a:t>
            </a:r>
          </a:p>
          <a:p>
            <a:r>
              <a:rPr lang="en-US"/>
              <a:t>----- Meeting Notes (12/7/12 18:14) -----</a:t>
            </a:r>
          </a:p>
          <a:p>
            <a:r>
              <a:rPr lang="en-US"/>
              <a:t>What did I do</a:t>
            </a:r>
          </a:p>
          <a:p>
            <a:endParaRPr lang="en-US"/>
          </a:p>
          <a:p>
            <a:r>
              <a:rPr lang="en-US"/>
              <a:t>Development of model based on DFT wannier</a:t>
            </a:r>
          </a:p>
        </p:txBody>
      </p:sp>
      <p:sp>
        <p:nvSpPr>
          <p:cNvPr id="4" name="Slide Number Placeholder 3"/>
          <p:cNvSpPr>
            <a:spLocks noGrp="1"/>
          </p:cNvSpPr>
          <p:nvPr>
            <p:ph type="sldNum" sz="quarter" idx="10"/>
          </p:nvPr>
        </p:nvSpPr>
        <p:spPr/>
        <p:txBody>
          <a:bodyPr/>
          <a:lstStyle/>
          <a:p>
            <a:fld id="{E201F300-9633-8144-9510-C9CD1CC6AA4B}" type="slidenum">
              <a:rPr lang="en-US" smtClean="0"/>
              <a:t>59</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60</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 Meeting Notes (12/7/12 17:29) -----</a:t>
            </a:r>
          </a:p>
          <a:p>
            <a:r>
              <a:rPr lang="en-US"/>
              <a:t>Quantitative (real might be offending ...)</a:t>
            </a:r>
          </a:p>
          <a:p>
            <a:r>
              <a:rPr lang="en-US"/>
              <a:t>----- Meeting Notes (12/7/12 18:14) -----</a:t>
            </a:r>
          </a:p>
          <a:p>
            <a:r>
              <a:rPr lang="en-US"/>
              <a:t>What did I do</a:t>
            </a:r>
          </a:p>
          <a:p>
            <a:endParaRPr lang="en-US"/>
          </a:p>
          <a:p>
            <a:r>
              <a:rPr lang="en-US"/>
              <a:t>Development of model based on DFT wannier</a:t>
            </a:r>
          </a:p>
        </p:txBody>
      </p:sp>
      <p:sp>
        <p:nvSpPr>
          <p:cNvPr id="4" name="Slide Number Placeholder 3"/>
          <p:cNvSpPr>
            <a:spLocks noGrp="1"/>
          </p:cNvSpPr>
          <p:nvPr>
            <p:ph type="sldNum" sz="quarter" idx="10"/>
          </p:nvPr>
        </p:nvSpPr>
        <p:spPr/>
        <p:txBody>
          <a:bodyPr/>
          <a:lstStyle/>
          <a:p>
            <a:fld id="{E201F300-9633-8144-9510-C9CD1CC6AA4B}" type="slidenum">
              <a:rPr lang="en-US" smtClean="0"/>
              <a:t>61</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62</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63</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smtClean="0"/>
              <a:t>-</a:t>
            </a:r>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64</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65</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66</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67</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68</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69</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70</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71</a:t>
            </a:fld>
            <a:endParaRPr lang="en-US"/>
          </a:p>
        </p:txBody>
      </p:sp>
    </p:spTree>
    <p:extLst>
      <p:ext uri="{BB962C8B-B14F-4D97-AF65-F5344CB8AC3E}">
        <p14:creationId xmlns:p14="http://schemas.microsoft.com/office/powerpoint/2010/main" val="391082327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72</a:t>
            </a:fld>
            <a:endParaRPr lang="en-US"/>
          </a:p>
        </p:txBody>
      </p:sp>
    </p:spTree>
    <p:extLst>
      <p:ext uri="{BB962C8B-B14F-4D97-AF65-F5344CB8AC3E}">
        <p14:creationId xmlns:p14="http://schemas.microsoft.com/office/powerpoint/2010/main" val="391082327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92</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CONCLUSIONS</a:t>
            </a:r>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141</a:t>
            </a:fld>
            <a:endParaRPr lang="en-US"/>
          </a:p>
        </p:txBody>
      </p:sp>
    </p:spTree>
    <p:extLst>
      <p:ext uri="{BB962C8B-B14F-4D97-AF65-F5344CB8AC3E}">
        <p14:creationId xmlns:p14="http://schemas.microsoft.com/office/powerpoint/2010/main" val="351821181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CONCLUSIONS</a:t>
            </a:r>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142</a:t>
            </a:fld>
            <a:endParaRPr lang="en-US"/>
          </a:p>
        </p:txBody>
      </p:sp>
    </p:spTree>
    <p:extLst>
      <p:ext uri="{BB962C8B-B14F-4D97-AF65-F5344CB8AC3E}">
        <p14:creationId xmlns:p14="http://schemas.microsoft.com/office/powerpoint/2010/main" val="351821181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143</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144</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 Meeting Notes (12/7/12 17:29) -----</a:t>
            </a:r>
          </a:p>
          <a:p>
            <a:r>
              <a:rPr lang="en-US"/>
              <a:t>Quantitative (real might be offending ...)</a:t>
            </a:r>
          </a:p>
          <a:p>
            <a:r>
              <a:rPr lang="en-US"/>
              <a:t>----- Meeting Notes (12/7/12 18:14) -----</a:t>
            </a:r>
          </a:p>
          <a:p>
            <a:r>
              <a:rPr lang="en-US"/>
              <a:t>What did I do</a:t>
            </a:r>
          </a:p>
          <a:p>
            <a:endParaRPr lang="en-US"/>
          </a:p>
          <a:p>
            <a:r>
              <a:rPr lang="en-US"/>
              <a:t>Development of model based on DFT wannier</a:t>
            </a:r>
          </a:p>
        </p:txBody>
      </p:sp>
      <p:sp>
        <p:nvSpPr>
          <p:cNvPr id="4" name="Slide Number Placeholder 3"/>
          <p:cNvSpPr>
            <a:spLocks noGrp="1"/>
          </p:cNvSpPr>
          <p:nvPr>
            <p:ph type="sldNum" sz="quarter" idx="10"/>
          </p:nvPr>
        </p:nvSpPr>
        <p:spPr/>
        <p:txBody>
          <a:bodyPr/>
          <a:lstStyle/>
          <a:p>
            <a:fld id="{E201F300-9633-8144-9510-C9CD1CC6AA4B}" type="slidenum">
              <a:rPr lang="en-US" smtClean="0"/>
              <a:t>145</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146</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 Meeting Notes (12/7/12 17:29) -----</a:t>
            </a:r>
          </a:p>
          <a:p>
            <a:r>
              <a:rPr lang="en-US"/>
              <a:t>Quantitative (real might be offending ...)</a:t>
            </a:r>
          </a:p>
          <a:p>
            <a:r>
              <a:rPr lang="en-US"/>
              <a:t>----- Meeting Notes (12/7/12 18:14) -----</a:t>
            </a:r>
          </a:p>
          <a:p>
            <a:r>
              <a:rPr lang="en-US"/>
              <a:t>What did I do</a:t>
            </a:r>
          </a:p>
          <a:p>
            <a:endParaRPr lang="en-US"/>
          </a:p>
          <a:p>
            <a:r>
              <a:rPr lang="en-US"/>
              <a:t>Development of model based on DFT wannier</a:t>
            </a:r>
          </a:p>
        </p:txBody>
      </p:sp>
      <p:sp>
        <p:nvSpPr>
          <p:cNvPr id="4" name="Slide Number Placeholder 3"/>
          <p:cNvSpPr>
            <a:spLocks noGrp="1"/>
          </p:cNvSpPr>
          <p:nvPr>
            <p:ph type="sldNum" sz="quarter" idx="10"/>
          </p:nvPr>
        </p:nvSpPr>
        <p:spPr/>
        <p:txBody>
          <a:bodyPr/>
          <a:lstStyle/>
          <a:p>
            <a:fld id="{E201F300-9633-8144-9510-C9CD1CC6AA4B}" type="slidenum">
              <a:rPr lang="en-US" smtClean="0"/>
              <a:t>147</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148</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149</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 Meeting Notes (12/7/12 17:29) -----</a:t>
            </a:r>
          </a:p>
          <a:p>
            <a:r>
              <a:rPr lang="en-US"/>
              <a:t>Quantitative (real might be offending ...)</a:t>
            </a:r>
          </a:p>
          <a:p>
            <a:r>
              <a:rPr lang="en-US"/>
              <a:t>----- Meeting Notes (12/7/12 18:14) -----</a:t>
            </a:r>
          </a:p>
          <a:p>
            <a:r>
              <a:rPr lang="en-US"/>
              <a:t>What did I do</a:t>
            </a:r>
          </a:p>
          <a:p>
            <a:endParaRPr lang="en-US"/>
          </a:p>
          <a:p>
            <a:r>
              <a:rPr lang="en-US"/>
              <a:t>Development of model based on DFT wannier</a:t>
            </a:r>
          </a:p>
        </p:txBody>
      </p:sp>
      <p:sp>
        <p:nvSpPr>
          <p:cNvPr id="4" name="Slide Number Placeholder 3"/>
          <p:cNvSpPr>
            <a:spLocks noGrp="1"/>
          </p:cNvSpPr>
          <p:nvPr>
            <p:ph type="sldNum" sz="quarter" idx="10"/>
          </p:nvPr>
        </p:nvSpPr>
        <p:spPr/>
        <p:txBody>
          <a:bodyPr/>
          <a:lstStyle/>
          <a:p>
            <a:fld id="{E201F300-9633-8144-9510-C9CD1CC6AA4B}" type="slidenum">
              <a:rPr lang="en-US" smtClean="0"/>
              <a:t>150</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151</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152</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153</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154</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155</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156</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157</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158</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159</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160</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161</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162</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163</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164</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165</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166</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167</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168</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169</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170</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171</a:t>
            </a:fld>
            <a:endParaRPr lang="en-US"/>
          </a:p>
        </p:txBody>
      </p:sp>
    </p:spTree>
    <p:extLst>
      <p:ext uri="{BB962C8B-B14F-4D97-AF65-F5344CB8AC3E}">
        <p14:creationId xmlns:p14="http://schemas.microsoft.com/office/powerpoint/2010/main" val="118328648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201F300-9633-8144-9510-C9CD1CC6AA4B}" type="slidenum">
              <a:rPr lang="en-US" smtClean="0"/>
              <a:t>172</a:t>
            </a:fld>
            <a:endParaRPr lang="en-US"/>
          </a:p>
        </p:txBody>
      </p:sp>
    </p:spTree>
    <p:extLst>
      <p:ext uri="{BB962C8B-B14F-4D97-AF65-F5344CB8AC3E}">
        <p14:creationId xmlns:p14="http://schemas.microsoft.com/office/powerpoint/2010/main" val="11832864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097FF76-4AC6-874E-82F2-6EB9261E50CC}" type="datetimeFigureOut">
              <a:rPr lang="en-US" smtClean="0"/>
              <a:t>3/29/17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79A6A7-8ABE-FA4B-A6C6-AEF349E11EE0}" type="slidenum">
              <a:rPr lang="en-US" smtClean="0"/>
              <a:t>‹#›</a:t>
            </a:fld>
            <a:endParaRPr lang="en-US"/>
          </a:p>
        </p:txBody>
      </p:sp>
    </p:spTree>
    <p:extLst>
      <p:ext uri="{BB962C8B-B14F-4D97-AF65-F5344CB8AC3E}">
        <p14:creationId xmlns:p14="http://schemas.microsoft.com/office/powerpoint/2010/main" val="30313318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97FF76-4AC6-874E-82F2-6EB9261E50CC}" type="datetimeFigureOut">
              <a:rPr lang="en-US" smtClean="0"/>
              <a:t>3/29/17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79A6A7-8ABE-FA4B-A6C6-AEF349E11EE0}" type="slidenum">
              <a:rPr lang="en-US" smtClean="0"/>
              <a:t>‹#›</a:t>
            </a:fld>
            <a:endParaRPr lang="en-US"/>
          </a:p>
        </p:txBody>
      </p:sp>
    </p:spTree>
    <p:extLst>
      <p:ext uri="{BB962C8B-B14F-4D97-AF65-F5344CB8AC3E}">
        <p14:creationId xmlns:p14="http://schemas.microsoft.com/office/powerpoint/2010/main" val="3724271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097FF76-4AC6-874E-82F2-6EB9261E50CC}" type="datetimeFigureOut">
              <a:rPr lang="en-US" smtClean="0"/>
              <a:t>3/29/17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79A6A7-8ABE-FA4B-A6C6-AEF349E11EE0}" type="slidenum">
              <a:rPr lang="en-US" smtClean="0"/>
              <a:t>‹#›</a:t>
            </a:fld>
            <a:endParaRPr lang="en-US"/>
          </a:p>
        </p:txBody>
      </p:sp>
    </p:spTree>
    <p:extLst>
      <p:ext uri="{BB962C8B-B14F-4D97-AF65-F5344CB8AC3E}">
        <p14:creationId xmlns:p14="http://schemas.microsoft.com/office/powerpoint/2010/main" val="13552153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097FF76-4AC6-874E-82F2-6EB9261E50CC}" type="datetimeFigureOut">
              <a:rPr lang="en-US" smtClean="0"/>
              <a:t>3/29/17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79A6A7-8ABE-FA4B-A6C6-AEF349E11EE0}" type="slidenum">
              <a:rPr lang="en-US" smtClean="0"/>
              <a:t>‹#›</a:t>
            </a:fld>
            <a:endParaRPr lang="en-US"/>
          </a:p>
        </p:txBody>
      </p:sp>
    </p:spTree>
    <p:extLst>
      <p:ext uri="{BB962C8B-B14F-4D97-AF65-F5344CB8AC3E}">
        <p14:creationId xmlns:p14="http://schemas.microsoft.com/office/powerpoint/2010/main" val="19569862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097FF76-4AC6-874E-82F2-6EB9261E50CC}" type="datetimeFigureOut">
              <a:rPr lang="en-US" smtClean="0"/>
              <a:t>3/29/17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679A6A7-8ABE-FA4B-A6C6-AEF349E11EE0}" type="slidenum">
              <a:rPr lang="en-US" smtClean="0"/>
              <a:t>‹#›</a:t>
            </a:fld>
            <a:endParaRPr lang="en-US"/>
          </a:p>
        </p:txBody>
      </p:sp>
    </p:spTree>
    <p:extLst>
      <p:ext uri="{BB962C8B-B14F-4D97-AF65-F5344CB8AC3E}">
        <p14:creationId xmlns:p14="http://schemas.microsoft.com/office/powerpoint/2010/main" val="40611960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097FF76-4AC6-874E-82F2-6EB9261E50CC}" type="datetimeFigureOut">
              <a:rPr lang="en-US" smtClean="0"/>
              <a:t>3/29/17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679A6A7-8ABE-FA4B-A6C6-AEF349E11EE0}" type="slidenum">
              <a:rPr lang="en-US" smtClean="0"/>
              <a:t>‹#›</a:t>
            </a:fld>
            <a:endParaRPr lang="en-US"/>
          </a:p>
        </p:txBody>
      </p:sp>
    </p:spTree>
    <p:extLst>
      <p:ext uri="{BB962C8B-B14F-4D97-AF65-F5344CB8AC3E}">
        <p14:creationId xmlns:p14="http://schemas.microsoft.com/office/powerpoint/2010/main" val="38957966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97FF76-4AC6-874E-82F2-6EB9261E50CC}" type="datetimeFigureOut">
              <a:rPr lang="en-US" smtClean="0"/>
              <a:t>3/29/17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679A6A7-8ABE-FA4B-A6C6-AEF349E11EE0}" type="slidenum">
              <a:rPr lang="en-US" smtClean="0"/>
              <a:t>‹#›</a:t>
            </a:fld>
            <a:endParaRPr lang="en-US"/>
          </a:p>
        </p:txBody>
      </p:sp>
    </p:spTree>
    <p:extLst>
      <p:ext uri="{BB962C8B-B14F-4D97-AF65-F5344CB8AC3E}">
        <p14:creationId xmlns:p14="http://schemas.microsoft.com/office/powerpoint/2010/main" val="7089463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97FF76-4AC6-874E-82F2-6EB9261E50CC}" type="datetimeFigureOut">
              <a:rPr lang="en-US" smtClean="0"/>
              <a:t>3/29/17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79A6A7-8ABE-FA4B-A6C6-AEF349E11EE0}" type="slidenum">
              <a:rPr lang="en-US" smtClean="0"/>
              <a:t>‹#›</a:t>
            </a:fld>
            <a:endParaRPr lang="en-US"/>
          </a:p>
        </p:txBody>
      </p:sp>
    </p:spTree>
    <p:extLst>
      <p:ext uri="{BB962C8B-B14F-4D97-AF65-F5344CB8AC3E}">
        <p14:creationId xmlns:p14="http://schemas.microsoft.com/office/powerpoint/2010/main" val="11782917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97FF76-4AC6-874E-82F2-6EB9261E50CC}" type="datetimeFigureOut">
              <a:rPr lang="en-US" smtClean="0"/>
              <a:t>3/29/17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79A6A7-8ABE-FA4B-A6C6-AEF349E11EE0}" type="slidenum">
              <a:rPr lang="en-US" smtClean="0"/>
              <a:t>‹#›</a:t>
            </a:fld>
            <a:endParaRPr lang="en-US"/>
          </a:p>
        </p:txBody>
      </p:sp>
    </p:spTree>
    <p:extLst>
      <p:ext uri="{BB962C8B-B14F-4D97-AF65-F5344CB8AC3E}">
        <p14:creationId xmlns:p14="http://schemas.microsoft.com/office/powerpoint/2010/main" val="13181581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97FF76-4AC6-874E-82F2-6EB9261E50CC}" type="datetimeFigureOut">
              <a:rPr lang="en-US" smtClean="0"/>
              <a:t>3/29/17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79A6A7-8ABE-FA4B-A6C6-AEF349E11EE0}" type="slidenum">
              <a:rPr lang="en-US" smtClean="0"/>
              <a:t>‹#›</a:t>
            </a:fld>
            <a:endParaRPr lang="en-US"/>
          </a:p>
        </p:txBody>
      </p:sp>
    </p:spTree>
    <p:extLst>
      <p:ext uri="{BB962C8B-B14F-4D97-AF65-F5344CB8AC3E}">
        <p14:creationId xmlns:p14="http://schemas.microsoft.com/office/powerpoint/2010/main" val="3853793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97FF76-4AC6-874E-82F2-6EB9261E50CC}" type="datetimeFigureOut">
              <a:rPr lang="en-US" smtClean="0"/>
              <a:t>3/29/17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79A6A7-8ABE-FA4B-A6C6-AEF349E11EE0}" type="slidenum">
              <a:rPr lang="en-US" smtClean="0"/>
              <a:t>‹#›</a:t>
            </a:fld>
            <a:endParaRPr lang="en-US"/>
          </a:p>
        </p:txBody>
      </p:sp>
    </p:spTree>
    <p:extLst>
      <p:ext uri="{BB962C8B-B14F-4D97-AF65-F5344CB8AC3E}">
        <p14:creationId xmlns:p14="http://schemas.microsoft.com/office/powerpoint/2010/main" val="57604621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97FF76-4AC6-874E-82F2-6EB9261E50CC}" type="datetimeFigureOut">
              <a:rPr lang="en-US" smtClean="0"/>
              <a:t>3/29/17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79A6A7-8ABE-FA4B-A6C6-AEF349E11EE0}" type="slidenum">
              <a:rPr lang="en-US" smtClean="0"/>
              <a:t>‹#›</a:t>
            </a:fld>
            <a:endParaRPr lang="en-US"/>
          </a:p>
        </p:txBody>
      </p:sp>
    </p:spTree>
    <p:extLst>
      <p:ext uri="{BB962C8B-B14F-4D97-AF65-F5344CB8AC3E}">
        <p14:creationId xmlns:p14="http://schemas.microsoft.com/office/powerpoint/2010/main" val="18729900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tif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tif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5.emf"/><Relationship Id="rId4" Type="http://schemas.openxmlformats.org/officeDocument/2006/relationships/image" Target="../media/image6.emf"/><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7.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8.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10.gif"/><Relationship Id="rId5" Type="http://schemas.openxmlformats.org/officeDocument/2006/relationships/image" Target="../media/image11.emf"/><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12.emf"/><Relationship Id="rId5" Type="http://schemas.openxmlformats.org/officeDocument/2006/relationships/image" Target="../media/image13.gif"/><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4.e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15.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6.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 Id="rId3" Type="http://schemas.openxmlformats.org/officeDocument/2006/relationships/image" Target="../media/image17.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1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9.emf"/></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21.png"/><Relationship Id="rId5" Type="http://schemas.openxmlformats.org/officeDocument/2006/relationships/image" Target="../media/image22.emf"/><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24.xml.rels><?xml version="1.0" encoding="UTF-8" standalone="yes"?>
<Relationships xmlns="http://schemas.openxmlformats.org/package/2006/relationships"><Relationship Id="rId3" Type="http://schemas.openxmlformats.org/officeDocument/2006/relationships/image" Target="../media/image24.emf"/><Relationship Id="rId4" Type="http://schemas.openxmlformats.org/officeDocument/2006/relationships/image" Target="../media/image25.emf"/><Relationship Id="rId1" Type="http://schemas.openxmlformats.org/officeDocument/2006/relationships/slideLayout" Target="../slideLayouts/slideLayout1.xml"/><Relationship Id="rId2" Type="http://schemas.openxmlformats.org/officeDocument/2006/relationships/image" Target="../media/image23.em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3.emf"/><Relationship Id="rId3" Type="http://schemas.openxmlformats.org/officeDocument/2006/relationships/image" Target="../media/image25.emf"/></Relationships>
</file>

<file path=ppt/slides/_rels/slide26.xml.rels><?xml version="1.0" encoding="UTF-8" standalone="yes"?>
<Relationships xmlns="http://schemas.openxmlformats.org/package/2006/relationships"><Relationship Id="rId3" Type="http://schemas.openxmlformats.org/officeDocument/2006/relationships/image" Target="../media/image26.emf"/><Relationship Id="rId4" Type="http://schemas.openxmlformats.org/officeDocument/2006/relationships/image" Target="../media/image25.emf"/><Relationship Id="rId1" Type="http://schemas.openxmlformats.org/officeDocument/2006/relationships/slideLayout" Target="../slideLayouts/slideLayout1.xml"/><Relationship Id="rId2" Type="http://schemas.openxmlformats.org/officeDocument/2006/relationships/image" Target="../media/image23.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7.emf"/><Relationship Id="rId3" Type="http://schemas.openxmlformats.org/officeDocument/2006/relationships/image" Target="../media/image23.e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8.emf"/><Relationship Id="rId3" Type="http://schemas.openxmlformats.org/officeDocument/2006/relationships/image" Target="../media/image23.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9.emf"/><Relationship Id="rId3" Type="http://schemas.openxmlformats.org/officeDocument/2006/relationships/image" Target="../media/image23.e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7.emf"/><Relationship Id="rId3" Type="http://schemas.openxmlformats.org/officeDocument/2006/relationships/image" Target="../media/image29.emf"/></Relationships>
</file>

<file path=ppt/slides/_rels/slide31.xml.rels><?xml version="1.0" encoding="UTF-8" standalone="yes"?>
<Relationships xmlns="http://schemas.openxmlformats.org/package/2006/relationships"><Relationship Id="rId3" Type="http://schemas.openxmlformats.org/officeDocument/2006/relationships/image" Target="../media/image30.emf"/><Relationship Id="rId4" Type="http://schemas.openxmlformats.org/officeDocument/2006/relationships/image" Target="../media/image31.emf"/><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2.png"/><Relationship Id="rId5" Type="http://schemas.microsoft.com/office/2007/relationships/hdphoto" Target="../media/hdphoto1.wdp"/><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image" Target="../media/image33.emf"/></Relationships>
</file>

<file path=ppt/slides/_rels/slide34.xml.rels><?xml version="1.0" encoding="UTF-8" standalone="yes"?>
<Relationships xmlns="http://schemas.openxmlformats.org/package/2006/relationships"><Relationship Id="rId3" Type="http://schemas.openxmlformats.org/officeDocument/2006/relationships/image" Target="../media/image33.emf"/><Relationship Id="rId4" Type="http://schemas.openxmlformats.org/officeDocument/2006/relationships/image" Target="../media/image15.emf"/><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image" Target="../media/image15.emf"/></Relationships>
</file>

<file path=ppt/slides/_rels/slide36.xml.rels><?xml version="1.0" encoding="UTF-8" standalone="yes"?>
<Relationships xmlns="http://schemas.openxmlformats.org/package/2006/relationships"><Relationship Id="rId3" Type="http://schemas.openxmlformats.org/officeDocument/2006/relationships/image" Target="../media/image34.png"/><Relationship Id="rId4" Type="http://schemas.openxmlformats.org/officeDocument/2006/relationships/image" Target="../media/image35.png"/><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 Id="rId3" Type="http://schemas.openxmlformats.org/officeDocument/2006/relationships/image" Target="../media/image36.e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image" Target="../media/image36.emf"/></Relationships>
</file>

<file path=ppt/slides/_rels/slide39.xml.rels><?xml version="1.0" encoding="UTF-8" standalone="yes"?>
<Relationships xmlns="http://schemas.openxmlformats.org/package/2006/relationships"><Relationship Id="rId3" Type="http://schemas.openxmlformats.org/officeDocument/2006/relationships/image" Target="../media/image30.emf"/><Relationship Id="rId4" Type="http://schemas.openxmlformats.org/officeDocument/2006/relationships/image" Target="../media/image31.emf"/><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40.xml.rels><?xml version="1.0" encoding="UTF-8" standalone="yes"?>
<Relationships xmlns="http://schemas.openxmlformats.org/package/2006/relationships"><Relationship Id="rId3" Type="http://schemas.openxmlformats.org/officeDocument/2006/relationships/image" Target="../media/image37.emf"/><Relationship Id="rId4" Type="http://schemas.openxmlformats.org/officeDocument/2006/relationships/image" Target="../media/image38.emf"/><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41.xml.rels><?xml version="1.0" encoding="UTF-8" standalone="yes"?>
<Relationships xmlns="http://schemas.openxmlformats.org/package/2006/relationships"><Relationship Id="rId3" Type="http://schemas.openxmlformats.org/officeDocument/2006/relationships/image" Target="../media/image39.emf"/><Relationship Id="rId4" Type="http://schemas.openxmlformats.org/officeDocument/2006/relationships/image" Target="../media/image40.emf"/><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42.xml.rels><?xml version="1.0" encoding="UTF-8" standalone="yes"?>
<Relationships xmlns="http://schemas.openxmlformats.org/package/2006/relationships"><Relationship Id="rId3" Type="http://schemas.openxmlformats.org/officeDocument/2006/relationships/image" Target="../media/image41.emf"/><Relationship Id="rId4" Type="http://schemas.openxmlformats.org/officeDocument/2006/relationships/image" Target="../media/image42.emf"/><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43.xml.rels><?xml version="1.0" encoding="UTF-8" standalone="yes"?>
<Relationships xmlns="http://schemas.openxmlformats.org/package/2006/relationships"><Relationship Id="rId3" Type="http://schemas.openxmlformats.org/officeDocument/2006/relationships/image" Target="../media/image43.emf"/><Relationship Id="rId4" Type="http://schemas.openxmlformats.org/officeDocument/2006/relationships/image" Target="../media/image44.emf"/><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44.xml.rels><?xml version="1.0" encoding="UTF-8" standalone="yes"?>
<Relationships xmlns="http://schemas.openxmlformats.org/package/2006/relationships"><Relationship Id="rId3" Type="http://schemas.openxmlformats.org/officeDocument/2006/relationships/image" Target="../media/image45.emf"/><Relationship Id="rId4" Type="http://schemas.openxmlformats.org/officeDocument/2006/relationships/image" Target="../media/image46.emf"/><Relationship Id="rId1" Type="http://schemas.openxmlformats.org/officeDocument/2006/relationships/slideLayout" Target="../slideLayouts/slideLayout6.xml"/><Relationship Id="rId2" Type="http://schemas.openxmlformats.org/officeDocument/2006/relationships/notesSlide" Target="../notesSlides/notesSlide32.xml"/></Relationships>
</file>

<file path=ppt/slides/_rels/slide45.xml.rels><?xml version="1.0" encoding="UTF-8" standalone="yes"?>
<Relationships xmlns="http://schemas.openxmlformats.org/package/2006/relationships"><Relationship Id="rId3" Type="http://schemas.openxmlformats.org/officeDocument/2006/relationships/image" Target="../media/image45.emf"/><Relationship Id="rId4" Type="http://schemas.openxmlformats.org/officeDocument/2006/relationships/image" Target="../media/image46.emf"/><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 Id="rId3" Type="http://schemas.openxmlformats.org/officeDocument/2006/relationships/image" Target="../media/image47.em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 Id="rId3" Type="http://schemas.openxmlformats.org/officeDocument/2006/relationships/image" Target="../media/image48.em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 Id="rId3" Type="http://schemas.openxmlformats.org/officeDocument/2006/relationships/image" Target="../media/image49.emf"/></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image" Target="../media/image50.emf"/></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 Id="rId3" Type="http://schemas.openxmlformats.org/officeDocument/2006/relationships/image" Target="../media/image51.emf"/></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 Id="rId3" Type="http://schemas.openxmlformats.org/officeDocument/2006/relationships/image" Target="../media/image52.emf"/></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image" Target="../media/image53.emf"/></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image" Target="../media/image54.emf"/></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 Id="rId3" Type="http://schemas.openxmlformats.org/officeDocument/2006/relationships/image" Target="../media/image15.emf"/></Relationships>
</file>

<file path=ppt/slides/_rels/slide55.xml.rels><?xml version="1.0" encoding="UTF-8" standalone="yes"?>
<Relationships xmlns="http://schemas.openxmlformats.org/package/2006/relationships"><Relationship Id="rId3" Type="http://schemas.openxmlformats.org/officeDocument/2006/relationships/image" Target="../media/image15.emf"/><Relationship Id="rId4" Type="http://schemas.openxmlformats.org/officeDocument/2006/relationships/image" Target="../media/image55.png"/><Relationship Id="rId5" Type="http://schemas.openxmlformats.org/officeDocument/2006/relationships/image" Target="../media/image56.png"/><Relationship Id="rId6" Type="http://schemas.openxmlformats.org/officeDocument/2006/relationships/image" Target="../media/image57.png"/><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56.xml.rels><?xml version="1.0" encoding="UTF-8" standalone="yes"?>
<Relationships xmlns="http://schemas.openxmlformats.org/package/2006/relationships"><Relationship Id="rId3" Type="http://schemas.openxmlformats.org/officeDocument/2006/relationships/image" Target="../media/image58.png"/><Relationship Id="rId4" Type="http://schemas.openxmlformats.org/officeDocument/2006/relationships/image" Target="../media/image59.png"/><Relationship Id="rId5" Type="http://schemas.openxmlformats.org/officeDocument/2006/relationships/image" Target="../media/image60.png"/><Relationship Id="rId6" Type="http://schemas.openxmlformats.org/officeDocument/2006/relationships/image" Target="../media/image61.png"/><Relationship Id="rId7" Type="http://schemas.openxmlformats.org/officeDocument/2006/relationships/image" Target="../media/image62.png"/><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2.png"/><Relationship Id="rId5" Type="http://schemas.microsoft.com/office/2007/relationships/hdphoto" Target="../media/hdphoto1.wdp"/><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58.xml.rels><?xml version="1.0" encoding="UTF-8" standalone="yes"?>
<Relationships xmlns="http://schemas.openxmlformats.org/package/2006/relationships"><Relationship Id="rId3" Type="http://schemas.openxmlformats.org/officeDocument/2006/relationships/image" Target="../media/image63.emf"/><Relationship Id="rId4" Type="http://schemas.openxmlformats.org/officeDocument/2006/relationships/image" Target="../media/image32.png"/><Relationship Id="rId5" Type="http://schemas.microsoft.com/office/2007/relationships/hdphoto" Target="../media/hdphoto1.wdp"/><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59.xml.rels><?xml version="1.0" encoding="UTF-8" standalone="yes"?>
<Relationships xmlns="http://schemas.openxmlformats.org/package/2006/relationships"><Relationship Id="rId3" Type="http://schemas.openxmlformats.org/officeDocument/2006/relationships/image" Target="../media/image64.emf"/><Relationship Id="rId4" Type="http://schemas.openxmlformats.org/officeDocument/2006/relationships/image" Target="../media/image65.emf"/><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60.xml.rels><?xml version="1.0" encoding="UTF-8" standalone="yes"?>
<Relationships xmlns="http://schemas.openxmlformats.org/package/2006/relationships"><Relationship Id="rId3" Type="http://schemas.openxmlformats.org/officeDocument/2006/relationships/image" Target="../media/image64.emf"/><Relationship Id="rId4" Type="http://schemas.openxmlformats.org/officeDocument/2006/relationships/image" Target="../media/image65.emf"/><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61.xml.rels><?xml version="1.0" encoding="UTF-8" standalone="yes"?>
<Relationships xmlns="http://schemas.openxmlformats.org/package/2006/relationships"><Relationship Id="rId3" Type="http://schemas.openxmlformats.org/officeDocument/2006/relationships/image" Target="../media/image66.emf"/><Relationship Id="rId4" Type="http://schemas.openxmlformats.org/officeDocument/2006/relationships/image" Target="../media/image65.emf"/><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62.xml.rels><?xml version="1.0" encoding="UTF-8" standalone="yes"?>
<Relationships xmlns="http://schemas.openxmlformats.org/package/2006/relationships"><Relationship Id="rId11" Type="http://schemas.microsoft.com/office/2007/relationships/hdphoto" Target="../media/hdphoto5.wdp"/><Relationship Id="rId12" Type="http://schemas.openxmlformats.org/officeDocument/2006/relationships/image" Target="../media/image71.png"/><Relationship Id="rId13" Type="http://schemas.microsoft.com/office/2007/relationships/hdphoto" Target="../media/hdphoto6.wdp"/><Relationship Id="rId14" Type="http://schemas.openxmlformats.org/officeDocument/2006/relationships/image" Target="../media/image72.png"/><Relationship Id="rId15" Type="http://schemas.microsoft.com/office/2007/relationships/hdphoto" Target="../media/hdphoto7.wdp"/><Relationship Id="rId1" Type="http://schemas.openxmlformats.org/officeDocument/2006/relationships/slideLayout" Target="../slideLayouts/slideLayout6.xml"/><Relationship Id="rId2" Type="http://schemas.openxmlformats.org/officeDocument/2006/relationships/notesSlide" Target="../notesSlides/notesSlide50.xml"/><Relationship Id="rId3" Type="http://schemas.openxmlformats.org/officeDocument/2006/relationships/image" Target="../media/image63.emf"/><Relationship Id="rId4" Type="http://schemas.openxmlformats.org/officeDocument/2006/relationships/image" Target="../media/image67.png"/><Relationship Id="rId5" Type="http://schemas.microsoft.com/office/2007/relationships/hdphoto" Target="../media/hdphoto2.wdp"/><Relationship Id="rId6" Type="http://schemas.openxmlformats.org/officeDocument/2006/relationships/image" Target="../media/image68.png"/><Relationship Id="rId7" Type="http://schemas.microsoft.com/office/2007/relationships/hdphoto" Target="../media/hdphoto3.wdp"/><Relationship Id="rId8" Type="http://schemas.openxmlformats.org/officeDocument/2006/relationships/image" Target="../media/image69.png"/><Relationship Id="rId9" Type="http://schemas.microsoft.com/office/2007/relationships/hdphoto" Target="../media/hdphoto4.wdp"/><Relationship Id="rId10" Type="http://schemas.openxmlformats.org/officeDocument/2006/relationships/image" Target="../media/image70.png"/></Relationships>
</file>

<file path=ppt/slides/_rels/slide63.xml.rels><?xml version="1.0" encoding="UTF-8" standalone="yes"?>
<Relationships xmlns="http://schemas.openxmlformats.org/package/2006/relationships"><Relationship Id="rId3" Type="http://schemas.openxmlformats.org/officeDocument/2006/relationships/image" Target="../media/image58.png"/><Relationship Id="rId4" Type="http://schemas.openxmlformats.org/officeDocument/2006/relationships/image" Target="../media/image59.png"/><Relationship Id="rId5" Type="http://schemas.openxmlformats.org/officeDocument/2006/relationships/image" Target="../media/image60.png"/><Relationship Id="rId6" Type="http://schemas.openxmlformats.org/officeDocument/2006/relationships/image" Target="../media/image61.png"/><Relationship Id="rId7" Type="http://schemas.openxmlformats.org/officeDocument/2006/relationships/image" Target="../media/image62.png"/><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 Id="rId3" Type="http://schemas.openxmlformats.org/officeDocument/2006/relationships/image" Target="../media/image73.emf"/></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 Id="rId3" Type="http://schemas.openxmlformats.org/officeDocument/2006/relationships/image" Target="../media/image33.emf"/></Relationships>
</file>

<file path=ppt/slides/_rels/slide66.xml.rels><?xml version="1.0" encoding="UTF-8" standalone="yes"?>
<Relationships xmlns="http://schemas.openxmlformats.org/package/2006/relationships"><Relationship Id="rId3" Type="http://schemas.openxmlformats.org/officeDocument/2006/relationships/image" Target="../media/image34.png"/><Relationship Id="rId4" Type="http://schemas.openxmlformats.org/officeDocument/2006/relationships/image" Target="../media/image35.png"/><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 Id="rId3" Type="http://schemas.openxmlformats.org/officeDocument/2006/relationships/image" Target="../media/image74.emf"/></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 Id="rId3" Type="http://schemas.openxmlformats.org/officeDocument/2006/relationships/image" Target="../media/image75.emf"/></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 Id="rId3" Type="http://schemas.openxmlformats.org/officeDocument/2006/relationships/image" Target="../media/image76.emf"/></Relationships>
</file>

<file path=ppt/slides/_rels/slide70.xml.rels><?xml version="1.0" encoding="UTF-8" standalone="yes"?>
<Relationships xmlns="http://schemas.openxmlformats.org/package/2006/relationships"><Relationship Id="rId3" Type="http://schemas.openxmlformats.org/officeDocument/2006/relationships/image" Target="../media/image77.emf"/><Relationship Id="rId4" Type="http://schemas.openxmlformats.org/officeDocument/2006/relationships/image" Target="../media/image78.emf"/><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 Id="rId3" Type="http://schemas.openxmlformats.org/officeDocument/2006/relationships/image" Target="../media/image73.emf"/></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 Id="rId3" Type="http://schemas.openxmlformats.org/officeDocument/2006/relationships/image" Target="../media/image73.emf"/></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9.emf"/></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0.emf"/></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1.emf"/></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2.emf"/></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3.emf"/></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4.emf"/></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5.emf"/></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6.emf"/><Relationship Id="rId3" Type="http://schemas.openxmlformats.org/officeDocument/2006/relationships/image" Target="../media/image87.emf"/></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7.emf"/></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8.emf"/></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9.emf"/></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0.emf"/></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1.emf"/></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2.emf"/></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3.emf"/></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4.emf"/></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5.emf"/></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6.emf"/></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7.emf"/></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8.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9.png"/></Relationships>
</file>

<file path=ppt/slides/_rels/slide95.xml.rels><?xml version="1.0" encoding="UTF-8" standalone="yes"?>
<Relationships xmlns="http://schemas.openxmlformats.org/package/2006/relationships"><Relationship Id="rId3" Type="http://schemas.openxmlformats.org/officeDocument/2006/relationships/image" Target="../media/image101.emf"/><Relationship Id="rId4" Type="http://schemas.openxmlformats.org/officeDocument/2006/relationships/image" Target="../media/image102.emf"/><Relationship Id="rId1" Type="http://schemas.openxmlformats.org/officeDocument/2006/relationships/slideLayout" Target="../slideLayouts/slideLayout1.xml"/><Relationship Id="rId2" Type="http://schemas.openxmlformats.org/officeDocument/2006/relationships/image" Target="../media/image100.emf"/></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3.emf"/></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4.emf"/></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5.emf"/></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6.emf"/></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7.emf"/></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8.emf"/></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9.emf"/></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10.emf"/></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11.emf"/></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12.emf"/></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13.emf"/></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14.emf"/></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15.emf"/></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0.xml.rels><?xml version="1.0" encoding="UTF-8" standalone="yes"?>
<Relationships xmlns="http://schemas.openxmlformats.org/package/2006/relationships"><Relationship Id="rId3" Type="http://schemas.openxmlformats.org/officeDocument/2006/relationships/image" Target="../media/image117.gif"/><Relationship Id="rId4" Type="http://schemas.openxmlformats.org/officeDocument/2006/relationships/image" Target="../media/image118.gif"/><Relationship Id="rId5" Type="http://schemas.openxmlformats.org/officeDocument/2006/relationships/image" Target="../media/image119.gif"/><Relationship Id="rId1" Type="http://schemas.openxmlformats.org/officeDocument/2006/relationships/slideLayout" Target="../slideLayouts/slideLayout6.xml"/><Relationship Id="rId2" Type="http://schemas.openxmlformats.org/officeDocument/2006/relationships/image" Target="../media/image116.gif"/></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20.png"/><Relationship Id="rId3" Type="http://schemas.openxmlformats.org/officeDocument/2006/relationships/image" Target="../media/image119.gif"/></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21.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22.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5.xml.rels><?xml version="1.0" encoding="UTF-8" standalone="yes"?>
<Relationships xmlns="http://schemas.openxmlformats.org/package/2006/relationships"><Relationship Id="rId3" Type="http://schemas.openxmlformats.org/officeDocument/2006/relationships/image" Target="../media/image123.emf"/><Relationship Id="rId4" Type="http://schemas.openxmlformats.org/officeDocument/2006/relationships/image" Target="../media/image124.jpeg"/><Relationship Id="rId1" Type="http://schemas.openxmlformats.org/officeDocument/2006/relationships/slideLayout" Target="../slideLayouts/slideLayout6.xml"/><Relationship Id="rId2" Type="http://schemas.openxmlformats.org/officeDocument/2006/relationships/image" Target="../media/image120.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25.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25.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25.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25.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25.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25.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25.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25.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25.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25.png"/></Relationships>
</file>

<file path=ppt/slides/_rels/slide126.xml.rels><?xml version="1.0" encoding="UTF-8" standalone="yes"?>
<Relationships xmlns="http://schemas.openxmlformats.org/package/2006/relationships"><Relationship Id="rId3" Type="http://schemas.openxmlformats.org/officeDocument/2006/relationships/image" Target="../media/image126.png"/><Relationship Id="rId4" Type="http://schemas.openxmlformats.org/officeDocument/2006/relationships/image" Target="../media/image127.png"/><Relationship Id="rId1" Type="http://schemas.openxmlformats.org/officeDocument/2006/relationships/slideLayout" Target="../slideLayouts/slideLayout6.xml"/><Relationship Id="rId2" Type="http://schemas.openxmlformats.org/officeDocument/2006/relationships/image" Target="../media/image125.png"/></Relationships>
</file>

<file path=ppt/slides/_rels/slide127.xml.rels><?xml version="1.0" encoding="UTF-8" standalone="yes"?>
<Relationships xmlns="http://schemas.openxmlformats.org/package/2006/relationships"><Relationship Id="rId3" Type="http://schemas.openxmlformats.org/officeDocument/2006/relationships/image" Target="../media/image123.emf"/><Relationship Id="rId4" Type="http://schemas.openxmlformats.org/officeDocument/2006/relationships/image" Target="../media/image124.jpeg"/><Relationship Id="rId5" Type="http://schemas.openxmlformats.org/officeDocument/2006/relationships/image" Target="../media/image126.png"/><Relationship Id="rId1" Type="http://schemas.openxmlformats.org/officeDocument/2006/relationships/slideLayout" Target="../slideLayouts/slideLayout6.xml"/><Relationship Id="rId2" Type="http://schemas.openxmlformats.org/officeDocument/2006/relationships/image" Target="../media/image120.pn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28.png"/><Relationship Id="rId3" Type="http://schemas.openxmlformats.org/officeDocument/2006/relationships/image" Target="../media/image129.png"/></Relationships>
</file>

<file path=ppt/slides/_rels/slide129.xml.rels><?xml version="1.0" encoding="UTF-8" standalone="yes"?>
<Relationships xmlns="http://schemas.openxmlformats.org/package/2006/relationships"><Relationship Id="rId3" Type="http://schemas.openxmlformats.org/officeDocument/2006/relationships/image" Target="../media/image127.png"/><Relationship Id="rId4" Type="http://schemas.openxmlformats.org/officeDocument/2006/relationships/image" Target="../media/image130.png"/><Relationship Id="rId5" Type="http://schemas.openxmlformats.org/officeDocument/2006/relationships/image" Target="../media/image131.png"/><Relationship Id="rId1" Type="http://schemas.openxmlformats.org/officeDocument/2006/relationships/slideLayout" Target="../slideLayouts/slideLayout6.xml"/><Relationship Id="rId2" Type="http://schemas.openxmlformats.org/officeDocument/2006/relationships/image" Target="../media/image128.pn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30.png"/><Relationship Id="rId3" Type="http://schemas.openxmlformats.org/officeDocument/2006/relationships/image" Target="../media/image131.png"/></Relationships>
</file>

<file path=ppt/slides/_rels/slide131.xml.rels><?xml version="1.0" encoding="UTF-8" standalone="yes"?>
<Relationships xmlns="http://schemas.openxmlformats.org/package/2006/relationships"><Relationship Id="rId3" Type="http://schemas.openxmlformats.org/officeDocument/2006/relationships/image" Target="../media/image130.png"/><Relationship Id="rId4" Type="http://schemas.openxmlformats.org/officeDocument/2006/relationships/image" Target="../media/image131.png"/><Relationship Id="rId1" Type="http://schemas.openxmlformats.org/officeDocument/2006/relationships/slideLayout" Target="../slideLayouts/slideLayout6.xml"/><Relationship Id="rId2" Type="http://schemas.openxmlformats.org/officeDocument/2006/relationships/image" Target="../media/image73.emf"/></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32.emf"/></Relationships>
</file>

<file path=ppt/slides/_rels/slide133.xml.rels><?xml version="1.0" encoding="UTF-8" standalone="yes"?>
<Relationships xmlns="http://schemas.openxmlformats.org/package/2006/relationships"><Relationship Id="rId3" Type="http://schemas.openxmlformats.org/officeDocument/2006/relationships/image" Target="../media/image130.png"/><Relationship Id="rId4" Type="http://schemas.openxmlformats.org/officeDocument/2006/relationships/image" Target="../media/image131.png"/><Relationship Id="rId1" Type="http://schemas.openxmlformats.org/officeDocument/2006/relationships/slideLayout" Target="../slideLayouts/slideLayout6.xml"/><Relationship Id="rId2" Type="http://schemas.openxmlformats.org/officeDocument/2006/relationships/image" Target="../media/image133.emf"/></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34.emf"/></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35.pn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22.png"/></Relationships>
</file>

<file path=ppt/slides/_rels/slide137.xml.rels><?xml version="1.0" encoding="UTF-8" standalone="yes"?>
<Relationships xmlns="http://schemas.openxmlformats.org/package/2006/relationships"><Relationship Id="rId3" Type="http://schemas.openxmlformats.org/officeDocument/2006/relationships/image" Target="../media/image137.png"/><Relationship Id="rId4" Type="http://schemas.openxmlformats.org/officeDocument/2006/relationships/image" Target="../media/image138.gif"/><Relationship Id="rId1" Type="http://schemas.openxmlformats.org/officeDocument/2006/relationships/slideLayout" Target="../slideLayouts/slideLayout6.xml"/><Relationship Id="rId2" Type="http://schemas.openxmlformats.org/officeDocument/2006/relationships/image" Target="../media/image136.png"/></Relationships>
</file>

<file path=ppt/slides/_rels/slide138.xml.rels><?xml version="1.0" encoding="UTF-8" standalone="yes"?>
<Relationships xmlns="http://schemas.openxmlformats.org/package/2006/relationships"><Relationship Id="rId3" Type="http://schemas.openxmlformats.org/officeDocument/2006/relationships/image" Target="../media/image138.gif"/><Relationship Id="rId4" Type="http://schemas.openxmlformats.org/officeDocument/2006/relationships/image" Target="../media/image139.png"/><Relationship Id="rId1" Type="http://schemas.openxmlformats.org/officeDocument/2006/relationships/slideLayout" Target="../slideLayouts/slideLayout6.xml"/><Relationship Id="rId2" Type="http://schemas.openxmlformats.org/officeDocument/2006/relationships/image" Target="../media/image136.pn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hyperlink" Target="http://www.quanty.org" TargetMode="External"/><Relationship Id="rId3" Type="http://schemas.openxmlformats.org/officeDocument/2006/relationships/image" Target="../media/image140.gif"/></Relationships>
</file>

<file path=ppt/slides/_rels/slide141.xml.rels><?xml version="1.0" encoding="UTF-8" standalone="yes"?>
<Relationships xmlns="http://schemas.openxmlformats.org/package/2006/relationships"><Relationship Id="rId3" Type="http://schemas.openxmlformats.org/officeDocument/2006/relationships/image" Target="../media/image141.gif"/><Relationship Id="rId4" Type="http://schemas.openxmlformats.org/officeDocument/2006/relationships/image" Target="../media/image142.gif"/><Relationship Id="rId5" Type="http://schemas.openxmlformats.org/officeDocument/2006/relationships/image" Target="../media/image143.gif"/><Relationship Id="rId6" Type="http://schemas.openxmlformats.org/officeDocument/2006/relationships/image" Target="../media/image144.gif"/><Relationship Id="rId7" Type="http://schemas.openxmlformats.org/officeDocument/2006/relationships/image" Target="../media/image145.gif"/><Relationship Id="rId8" Type="http://schemas.openxmlformats.org/officeDocument/2006/relationships/image" Target="../media/image1.tiff"/><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142.xml.rels><?xml version="1.0" encoding="UTF-8" standalone="yes"?>
<Relationships xmlns="http://schemas.openxmlformats.org/package/2006/relationships"><Relationship Id="rId3" Type="http://schemas.openxmlformats.org/officeDocument/2006/relationships/image" Target="../media/image141.gif"/><Relationship Id="rId4" Type="http://schemas.openxmlformats.org/officeDocument/2006/relationships/image" Target="../media/image142.gif"/><Relationship Id="rId5" Type="http://schemas.openxmlformats.org/officeDocument/2006/relationships/image" Target="../media/image143.gif"/><Relationship Id="rId6" Type="http://schemas.openxmlformats.org/officeDocument/2006/relationships/image" Target="../media/image144.gif"/><Relationship Id="rId7" Type="http://schemas.openxmlformats.org/officeDocument/2006/relationships/image" Target="../media/image145.gif"/><Relationship Id="rId8" Type="http://schemas.openxmlformats.org/officeDocument/2006/relationships/image" Target="../media/image146.gif"/><Relationship Id="rId9" Type="http://schemas.openxmlformats.org/officeDocument/2006/relationships/image" Target="../media/image1.tiff"/><Relationship Id="rId1" Type="http://schemas.openxmlformats.org/officeDocument/2006/relationships/slideLayout" Target="../slideLayouts/slideLayout1.xml"/><Relationship Id="rId2" Type="http://schemas.openxmlformats.org/officeDocument/2006/relationships/notesSlide" Target="../notesSlides/notesSlide63.xml"/></Relationships>
</file>

<file path=ppt/slides/_rels/slide143.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2.png"/><Relationship Id="rId5" Type="http://schemas.microsoft.com/office/2007/relationships/hdphoto" Target="../media/hdphoto1.wdp"/><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144.xml.rels><?xml version="1.0" encoding="UTF-8" standalone="yes"?>
<Relationships xmlns="http://schemas.openxmlformats.org/package/2006/relationships"><Relationship Id="rId3" Type="http://schemas.openxmlformats.org/officeDocument/2006/relationships/image" Target="../media/image63.emf"/><Relationship Id="rId4" Type="http://schemas.openxmlformats.org/officeDocument/2006/relationships/image" Target="../media/image32.png"/><Relationship Id="rId5" Type="http://schemas.microsoft.com/office/2007/relationships/hdphoto" Target="../media/hdphoto1.wdp"/><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145.xml.rels><?xml version="1.0" encoding="UTF-8" standalone="yes"?>
<Relationships xmlns="http://schemas.openxmlformats.org/package/2006/relationships"><Relationship Id="rId3" Type="http://schemas.openxmlformats.org/officeDocument/2006/relationships/image" Target="../media/image64.emf"/><Relationship Id="rId4" Type="http://schemas.openxmlformats.org/officeDocument/2006/relationships/image" Target="../media/image65.emf"/><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146.xml.rels><?xml version="1.0" encoding="UTF-8" standalone="yes"?>
<Relationships xmlns="http://schemas.openxmlformats.org/package/2006/relationships"><Relationship Id="rId3" Type="http://schemas.openxmlformats.org/officeDocument/2006/relationships/image" Target="../media/image64.emf"/><Relationship Id="rId4" Type="http://schemas.openxmlformats.org/officeDocument/2006/relationships/image" Target="../media/image65.emf"/><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_rels/slide147.xml.rels><?xml version="1.0" encoding="UTF-8" standalone="yes"?>
<Relationships xmlns="http://schemas.openxmlformats.org/package/2006/relationships"><Relationship Id="rId3" Type="http://schemas.openxmlformats.org/officeDocument/2006/relationships/image" Target="../media/image66.emf"/><Relationship Id="rId4" Type="http://schemas.openxmlformats.org/officeDocument/2006/relationships/image" Target="../media/image65.emf"/><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_rels/slide148.xml.rels><?xml version="1.0" encoding="UTF-8" standalone="yes"?>
<Relationships xmlns="http://schemas.openxmlformats.org/package/2006/relationships"><Relationship Id="rId3" Type="http://schemas.openxmlformats.org/officeDocument/2006/relationships/image" Target="../media/image147.emf"/><Relationship Id="rId4" Type="http://schemas.openxmlformats.org/officeDocument/2006/relationships/image" Target="../media/image63.emf"/><Relationship Id="rId5" Type="http://schemas.openxmlformats.org/officeDocument/2006/relationships/image" Target="../media/image148.emf"/><Relationship Id="rId1" Type="http://schemas.openxmlformats.org/officeDocument/2006/relationships/slideLayout" Target="../slideLayouts/slideLayout6.xml"/><Relationship Id="rId2" Type="http://schemas.openxmlformats.org/officeDocument/2006/relationships/notesSlide" Target="../notesSlides/notesSlide69.xml"/></Relationships>
</file>

<file path=ppt/slides/_rels/slide149.xml.rels><?xml version="1.0" encoding="UTF-8" standalone="yes"?>
<Relationships xmlns="http://schemas.openxmlformats.org/package/2006/relationships"><Relationship Id="rId3" Type="http://schemas.openxmlformats.org/officeDocument/2006/relationships/image" Target="../media/image149.emf"/><Relationship Id="rId4" Type="http://schemas.openxmlformats.org/officeDocument/2006/relationships/image" Target="../media/image148.emf"/><Relationship Id="rId1" Type="http://schemas.openxmlformats.org/officeDocument/2006/relationships/slideLayout" Target="../slideLayouts/slideLayout6.xml"/><Relationship Id="rId2" Type="http://schemas.openxmlformats.org/officeDocument/2006/relationships/notesSlide" Target="../notesSlides/notesSlide70.xml"/></Relationships>
</file>

<file path=ppt/slides/_rels/slide150.xml.rels><?xml version="1.0" encoding="UTF-8" standalone="yes"?>
<Relationships xmlns="http://schemas.openxmlformats.org/package/2006/relationships"><Relationship Id="rId3" Type="http://schemas.openxmlformats.org/officeDocument/2006/relationships/image" Target="../media/image150.emf"/><Relationship Id="rId4" Type="http://schemas.openxmlformats.org/officeDocument/2006/relationships/image" Target="../media/image148.emf"/><Relationship Id="rId1" Type="http://schemas.openxmlformats.org/officeDocument/2006/relationships/slideLayout" Target="../slideLayouts/slideLayout6.xml"/><Relationship Id="rId2" Type="http://schemas.openxmlformats.org/officeDocument/2006/relationships/notesSlide" Target="../notesSlides/notesSlide71.xml"/></Relationships>
</file>

<file path=ppt/slides/_rels/slide151.xml.rels><?xml version="1.0" encoding="UTF-8" standalone="yes"?>
<Relationships xmlns="http://schemas.openxmlformats.org/package/2006/relationships"><Relationship Id="rId3" Type="http://schemas.openxmlformats.org/officeDocument/2006/relationships/image" Target="../media/image150.emf"/><Relationship Id="rId4" Type="http://schemas.openxmlformats.org/officeDocument/2006/relationships/image" Target="../media/image151.emf"/><Relationship Id="rId1" Type="http://schemas.openxmlformats.org/officeDocument/2006/relationships/slideLayout" Target="../slideLayouts/slideLayout6.xml"/><Relationship Id="rId2" Type="http://schemas.openxmlformats.org/officeDocument/2006/relationships/notesSlide" Target="../notesSlides/notesSlide72.xml"/></Relationships>
</file>

<file path=ppt/slides/_rels/slide152.xml.rels><?xml version="1.0" encoding="UTF-8" standalone="yes"?>
<Relationships xmlns="http://schemas.openxmlformats.org/package/2006/relationships"><Relationship Id="rId3" Type="http://schemas.openxmlformats.org/officeDocument/2006/relationships/image" Target="../media/image152.emf"/><Relationship Id="rId4" Type="http://schemas.openxmlformats.org/officeDocument/2006/relationships/image" Target="../media/image151.emf"/><Relationship Id="rId1" Type="http://schemas.openxmlformats.org/officeDocument/2006/relationships/slideLayout" Target="../slideLayouts/slideLayout6.xml"/><Relationship Id="rId2" Type="http://schemas.openxmlformats.org/officeDocument/2006/relationships/notesSlide" Target="../notesSlides/notesSlide73.xml"/></Relationships>
</file>

<file path=ppt/slides/_rels/slide153.xml.rels><?xml version="1.0" encoding="UTF-8" standalone="yes"?>
<Relationships xmlns="http://schemas.openxmlformats.org/package/2006/relationships"><Relationship Id="rId3" Type="http://schemas.openxmlformats.org/officeDocument/2006/relationships/image" Target="../media/image153.emf"/><Relationship Id="rId4" Type="http://schemas.openxmlformats.org/officeDocument/2006/relationships/image" Target="../media/image151.emf"/><Relationship Id="rId1" Type="http://schemas.openxmlformats.org/officeDocument/2006/relationships/slideLayout" Target="../slideLayouts/slideLayout6.xml"/><Relationship Id="rId2" Type="http://schemas.openxmlformats.org/officeDocument/2006/relationships/notesSlide" Target="../notesSlides/notesSlide74.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5.xml"/><Relationship Id="rId3" Type="http://schemas.openxmlformats.org/officeDocument/2006/relationships/image" Target="../media/image154.emf"/></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6.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7.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8.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9.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0.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1.xml"/><Relationship Id="rId3" Type="http://schemas.openxmlformats.org/officeDocument/2006/relationships/image" Target="../media/image155.emf"/></Relationships>
</file>

<file path=ppt/slides/_rels/slide161.xml.rels><?xml version="1.0" encoding="UTF-8" standalone="yes"?>
<Relationships xmlns="http://schemas.openxmlformats.org/package/2006/relationships"><Relationship Id="rId3" Type="http://schemas.openxmlformats.org/officeDocument/2006/relationships/image" Target="../media/image63.emf"/><Relationship Id="rId4" Type="http://schemas.openxmlformats.org/officeDocument/2006/relationships/image" Target="../media/image155.emf"/><Relationship Id="rId1" Type="http://schemas.openxmlformats.org/officeDocument/2006/relationships/slideLayout" Target="../slideLayouts/slideLayout6.xml"/><Relationship Id="rId2" Type="http://schemas.openxmlformats.org/officeDocument/2006/relationships/notesSlide" Target="../notesSlides/notesSlide8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3.xml"/><Relationship Id="rId3" Type="http://schemas.openxmlformats.org/officeDocument/2006/relationships/image" Target="../media/image156.emf"/></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4.xml"/><Relationship Id="rId3" Type="http://schemas.openxmlformats.org/officeDocument/2006/relationships/image" Target="../media/image157.emf"/></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5.xml"/><Relationship Id="rId3" Type="http://schemas.openxmlformats.org/officeDocument/2006/relationships/image" Target="../media/image158.emf"/></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6.xml"/><Relationship Id="rId3" Type="http://schemas.openxmlformats.org/officeDocument/2006/relationships/image" Target="../media/image159.emf"/></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7.xml"/></Relationships>
</file>

<file path=ppt/slides/_rels/slide167.xml.rels><?xml version="1.0" encoding="UTF-8" standalone="yes"?>
<Relationships xmlns="http://schemas.openxmlformats.org/package/2006/relationships"><Relationship Id="rId3" Type="http://schemas.openxmlformats.org/officeDocument/2006/relationships/image" Target="../media/image156.emf"/><Relationship Id="rId4" Type="http://schemas.openxmlformats.org/officeDocument/2006/relationships/image" Target="../media/image160.emf"/><Relationship Id="rId1" Type="http://schemas.openxmlformats.org/officeDocument/2006/relationships/slideLayout" Target="../slideLayouts/slideLayout6.xml"/><Relationship Id="rId2" Type="http://schemas.openxmlformats.org/officeDocument/2006/relationships/notesSlide" Target="../notesSlides/notesSlide88.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9.xml"/><Relationship Id="rId3" Type="http://schemas.openxmlformats.org/officeDocument/2006/relationships/image" Target="../media/image161.emf"/></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0.xml"/><Relationship Id="rId3" Type="http://schemas.openxmlformats.org/officeDocument/2006/relationships/image" Target="../media/image162.emf"/></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1.xml"/><Relationship Id="rId3" Type="http://schemas.openxmlformats.org/officeDocument/2006/relationships/image" Target="../media/image163.emf"/></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2.xml"/><Relationship Id="rId3" Type="http://schemas.openxmlformats.org/officeDocument/2006/relationships/image" Target="../media/image164.emf"/></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3.xml"/><Relationship Id="rId3" Type="http://schemas.openxmlformats.org/officeDocument/2006/relationships/image" Target="../media/image165.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Theory of resonant x-ray spectroscopy; </a:t>
            </a:r>
            <a:r>
              <a:rPr lang="en-US" dirty="0" err="1"/>
              <a:t>excitons</a:t>
            </a:r>
            <a:r>
              <a:rPr lang="en-US" dirty="0"/>
              <a:t> and </a:t>
            </a:r>
            <a:r>
              <a:rPr lang="en-US" dirty="0" err="1"/>
              <a:t>multiplets</a:t>
            </a:r>
            <a:endParaRPr lang="en-US" dirty="0"/>
          </a:p>
        </p:txBody>
      </p:sp>
      <p:sp>
        <p:nvSpPr>
          <p:cNvPr id="3" name="Content Placeholder 2"/>
          <p:cNvSpPr>
            <a:spLocks noGrp="1"/>
          </p:cNvSpPr>
          <p:nvPr>
            <p:ph idx="1"/>
          </p:nvPr>
        </p:nvSpPr>
        <p:spPr/>
        <p:txBody>
          <a:bodyPr>
            <a:normAutofit fontScale="47500" lnSpcReduction="20000"/>
          </a:bodyPr>
          <a:lstStyle/>
          <a:p>
            <a:pPr algn="just"/>
            <a:r>
              <a:rPr lang="en-US" dirty="0"/>
              <a:t>Transition metal and rare earth compounds show a wealth of different properties. May it be as materials for energy storage (battery compounds), dyes in solar cells, elements in the read head of hard-disks, high temperature superconductors, or the active centers in many of the known enzymes. The wealth of properties of these materials is related to the large number of low energy degrees of freedom of the transition metal ion. The local interactions between these often open shell systems lead to these low energy degrees of freedom, but also make these materials involved to understand. </a:t>
            </a:r>
          </a:p>
          <a:p>
            <a:endParaRPr lang="en-US" dirty="0"/>
          </a:p>
          <a:p>
            <a:pPr algn="just"/>
            <a:r>
              <a:rPr lang="en-US" dirty="0"/>
              <a:t>Core level spectroscopy in many cases turns out to be a very efficient method to study the local properties of these systems. With x-ray absorption spectroscopy one can probe the average electronic structure, with resonant x-ray diffraction the ordered electronic structure and with resonant inelastic x-ray scattering the dynamics of low energy excitations. For the understanding of these spectra, in this class of materials, it is important to realize that one needs to treat the interactions between the electrons beyond mean field approximations. It is not sufficient to assume independent electrons interacting with an average potential, but one has to consider the interaction between each pair of electrons explicitly. In the spectra this leads to </a:t>
            </a:r>
            <a:r>
              <a:rPr lang="en-US" dirty="0" err="1"/>
              <a:t>excitons</a:t>
            </a:r>
            <a:r>
              <a:rPr lang="en-US" dirty="0"/>
              <a:t> and </a:t>
            </a:r>
            <a:r>
              <a:rPr lang="en-US" dirty="0" err="1"/>
              <a:t>multiplets</a:t>
            </a:r>
            <a:r>
              <a:rPr lang="en-US" dirty="0"/>
              <a:t> that dominate the spectral line-shape. Within the lecture I will introduce these concepts, in the tutorial I will provide a hands on session calculating core level spectroscopy using a code in </a:t>
            </a:r>
            <a:r>
              <a:rPr lang="en-US" dirty="0" err="1"/>
              <a:t>Mathematica</a:t>
            </a:r>
            <a:r>
              <a:rPr lang="en-US" dirty="0"/>
              <a:t>.</a:t>
            </a:r>
          </a:p>
        </p:txBody>
      </p:sp>
      <p:pic>
        <p:nvPicPr>
          <p:cNvPr id="4" name="Picture 3"/>
          <p:cNvPicPr>
            <a:picLocks noChangeAspect="1"/>
          </p:cNvPicPr>
          <p:nvPr/>
        </p:nvPicPr>
        <p:blipFill>
          <a:blip r:embed="rId2"/>
          <a:stretch>
            <a:fillRect/>
          </a:stretch>
        </p:blipFill>
        <p:spPr>
          <a:xfrm>
            <a:off x="6906400" y="5061085"/>
            <a:ext cx="1625600" cy="1625600"/>
          </a:xfrm>
          <a:prstGeom prst="rect">
            <a:avLst/>
          </a:prstGeom>
        </p:spPr>
      </p:pic>
    </p:spTree>
    <p:extLst>
      <p:ext uri="{BB962C8B-B14F-4D97-AF65-F5344CB8AC3E}">
        <p14:creationId xmlns:p14="http://schemas.microsoft.com/office/powerpoint/2010/main" val="41655950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612000" y="1080000"/>
            <a:ext cx="7920000" cy="180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Theory </a:t>
            </a:r>
            <a:r>
              <a:rPr lang="en-US" sz="2400" dirty="0"/>
              <a:t>of resonant x-ray spectroscopy; </a:t>
            </a:r>
            <a:endParaRPr lang="en-US" sz="2400" dirty="0" smtClean="0"/>
          </a:p>
          <a:p>
            <a:pPr algn="ctr"/>
            <a:r>
              <a:rPr lang="en-US" sz="2400" dirty="0" err="1" smtClean="0"/>
              <a:t>excitons</a:t>
            </a:r>
            <a:r>
              <a:rPr lang="en-US" sz="2400" dirty="0" smtClean="0"/>
              <a:t> </a:t>
            </a:r>
            <a:r>
              <a:rPr lang="en-US" sz="2400" dirty="0"/>
              <a:t>and </a:t>
            </a:r>
            <a:r>
              <a:rPr lang="en-US" sz="2400" dirty="0" err="1" smtClean="0"/>
              <a:t>multiplets</a:t>
            </a:r>
          </a:p>
          <a:p>
            <a:pPr algn="ctr"/>
            <a:r>
              <a:rPr lang="en-US" sz="2400" baseline="-25000" dirty="0"/>
              <a:t>http://</a:t>
            </a:r>
            <a:r>
              <a:rPr lang="en-US" sz="2400" baseline="-25000" dirty="0" err="1"/>
              <a:t>www.thphys.uni-heidelberg.de</a:t>
            </a:r>
            <a:r>
              <a:rPr lang="en-US" sz="2400" baseline="-25000" dirty="0"/>
              <a:t>/~</a:t>
            </a:r>
            <a:r>
              <a:rPr lang="en-US" sz="2400" baseline="-25000" dirty="0" err="1"/>
              <a:t>haverkort</a:t>
            </a:r>
            <a:r>
              <a:rPr lang="en-US" sz="2400" baseline="-25000" dirty="0"/>
              <a:t>/talks/start</a:t>
            </a:r>
            <a:endParaRPr lang="en-US" sz="2400" baseline="-25000" dirty="0" smtClean="0"/>
          </a:p>
        </p:txBody>
      </p:sp>
      <p:sp>
        <p:nvSpPr>
          <p:cNvPr id="5" name="Rounded Rectangle 4"/>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6" name="TextBox 5"/>
          <p:cNvSpPr txBox="1"/>
          <p:nvPr/>
        </p:nvSpPr>
        <p:spPr>
          <a:xfrm>
            <a:off x="612000" y="3321141"/>
            <a:ext cx="7920000" cy="1200329"/>
          </a:xfrm>
          <a:prstGeom prst="rect">
            <a:avLst/>
          </a:prstGeom>
          <a:noFill/>
        </p:spPr>
        <p:txBody>
          <a:bodyPr wrap="square" rtlCol="0">
            <a:spAutoFit/>
          </a:bodyPr>
          <a:lstStyle/>
          <a:p>
            <a:pPr algn="ctr"/>
            <a:r>
              <a:rPr lang="en-US" b="1" dirty="0" smtClean="0">
                <a:solidFill>
                  <a:schemeClr val="tx2"/>
                </a:solidFill>
              </a:rPr>
              <a:t>Maurits W. Haverkort</a:t>
            </a:r>
          </a:p>
          <a:p>
            <a:pPr algn="ctr"/>
            <a:r>
              <a:rPr lang="en-US" i="1" dirty="0" smtClean="0">
                <a:solidFill>
                  <a:schemeClr val="tx2"/>
                </a:solidFill>
              </a:rPr>
              <a:t>Institute for theoretical physics </a:t>
            </a:r>
            <a:r>
              <a:rPr lang="mr-IN" i="1" dirty="0" smtClean="0">
                <a:solidFill>
                  <a:schemeClr val="tx2"/>
                </a:solidFill>
              </a:rPr>
              <a:t>–</a:t>
            </a:r>
            <a:r>
              <a:rPr lang="en-US" i="1" dirty="0" smtClean="0">
                <a:solidFill>
                  <a:schemeClr val="tx2"/>
                </a:solidFill>
              </a:rPr>
              <a:t> Heidelberg University</a:t>
            </a:r>
          </a:p>
          <a:p>
            <a:pPr algn="ctr"/>
            <a:endParaRPr lang="en-US" i="1" dirty="0" smtClean="0">
              <a:solidFill>
                <a:schemeClr val="tx2"/>
              </a:solidFill>
            </a:endParaRPr>
          </a:p>
          <a:p>
            <a:pPr algn="ctr"/>
            <a:r>
              <a:rPr lang="en-US" i="1" dirty="0" err="1" smtClean="0">
                <a:solidFill>
                  <a:schemeClr val="tx2"/>
                </a:solidFill>
              </a:rPr>
              <a:t>M.W.Haverkort@thphys.uni-heidelberg.de</a:t>
            </a:r>
            <a:endParaRPr lang="en-US" i="1" dirty="0" smtClean="0">
              <a:solidFill>
                <a:schemeClr val="tx2"/>
              </a:solidFill>
            </a:endParaRPr>
          </a:p>
        </p:txBody>
      </p:sp>
      <p:pic>
        <p:nvPicPr>
          <p:cNvPr id="3" name="Picture 2"/>
          <p:cNvPicPr>
            <a:picLocks noChangeAspect="1"/>
          </p:cNvPicPr>
          <p:nvPr/>
        </p:nvPicPr>
        <p:blipFill>
          <a:blip r:embed="rId2"/>
          <a:stretch>
            <a:fillRect/>
          </a:stretch>
        </p:blipFill>
        <p:spPr>
          <a:xfrm>
            <a:off x="6906400" y="4756285"/>
            <a:ext cx="1625600" cy="1625600"/>
          </a:xfrm>
          <a:prstGeom prst="rect">
            <a:avLst/>
          </a:prstGeom>
        </p:spPr>
      </p:pic>
      <p:sp>
        <p:nvSpPr>
          <p:cNvPr id="7" name="Rounded Rectangle 6"/>
          <p:cNvSpPr/>
          <p:nvPr/>
        </p:nvSpPr>
        <p:spPr>
          <a:xfrm rot="1425389">
            <a:off x="347951" y="5276718"/>
            <a:ext cx="2988101" cy="448032"/>
          </a:xfrm>
          <a:prstGeom prst="roundRect">
            <a:avLst>
              <a:gd name="adj" fmla="val 33117"/>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smtClean="0">
                <a:solidFill>
                  <a:schemeClr val="tx1"/>
                </a:solidFill>
              </a:rPr>
              <a:t>Positions available</a:t>
            </a:r>
            <a:endParaRPr lang="en-US" sz="2000" dirty="0" smtClean="0">
              <a:solidFill>
                <a:schemeClr val="tx1"/>
              </a:solidFill>
            </a:endParaRPr>
          </a:p>
          <a:p>
            <a:pPr algn="ctr"/>
            <a:endParaRPr lang="en-US" sz="2000" dirty="0" smtClean="0">
              <a:solidFill>
                <a:schemeClr val="tx1"/>
              </a:solidFill>
            </a:endParaRPr>
          </a:p>
          <a:p>
            <a:pPr marL="342900" indent="-342900" algn="ctr">
              <a:buFont typeface="Arial"/>
              <a:buChar char="•"/>
            </a:pPr>
            <a:endParaRPr lang="en-US" sz="2400" dirty="0">
              <a:solidFill>
                <a:schemeClr val="tx1"/>
              </a:solidFill>
            </a:endParaRPr>
          </a:p>
        </p:txBody>
      </p:sp>
    </p:spTree>
    <p:extLst>
      <p:ext uri="{BB962C8B-B14F-4D97-AF65-F5344CB8AC3E}">
        <p14:creationId xmlns:p14="http://schemas.microsoft.com/office/powerpoint/2010/main" val="3234543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Challenges in solid state </a:t>
            </a:r>
            <a:r>
              <a:rPr lang="en-US" sz="2400" dirty="0" smtClean="0"/>
              <a:t>physics / chemistry</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10" name="Picture 9" descr="Haverkort_16.pdf"/>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12000" y="1220536"/>
            <a:ext cx="7920000" cy="3554664"/>
          </a:xfrm>
          <a:prstGeom prst="rect">
            <a:avLst/>
          </a:prstGeom>
        </p:spPr>
      </p:pic>
      <p:sp>
        <p:nvSpPr>
          <p:cNvPr id="11" name="Oval 10"/>
          <p:cNvSpPr/>
          <p:nvPr/>
        </p:nvSpPr>
        <p:spPr>
          <a:xfrm>
            <a:off x="2007561" y="2487930"/>
            <a:ext cx="4328093" cy="2287269"/>
          </a:xfrm>
          <a:prstGeom prst="ellipse">
            <a:avLst/>
          </a:prstGeom>
          <a:noFill/>
          <a:ln w="38100" cmpd="sng"/>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Rounded Rectangle 12"/>
          <p:cNvSpPr/>
          <p:nvPr/>
        </p:nvSpPr>
        <p:spPr>
          <a:xfrm>
            <a:off x="358000" y="4847868"/>
            <a:ext cx="6157100" cy="448032"/>
          </a:xfrm>
          <a:prstGeom prst="roundRect">
            <a:avLst>
              <a:gd name="adj" fmla="val 33117"/>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Important for technology</a:t>
            </a:r>
          </a:p>
          <a:p>
            <a:pPr algn="ctr"/>
            <a:endParaRPr lang="en-US" sz="2000" dirty="0" smtClean="0">
              <a:solidFill>
                <a:schemeClr val="tx1"/>
              </a:solidFill>
            </a:endParaRPr>
          </a:p>
          <a:p>
            <a:pPr marL="342900" indent="-342900" algn="ctr">
              <a:buFont typeface="Arial"/>
              <a:buChar char="•"/>
            </a:pPr>
            <a:endParaRPr lang="en-US" sz="2400" dirty="0">
              <a:solidFill>
                <a:schemeClr val="tx1"/>
              </a:solidFill>
            </a:endParaRPr>
          </a:p>
        </p:txBody>
      </p:sp>
      <p:sp>
        <p:nvSpPr>
          <p:cNvPr id="14" name="Rounded Rectangle 13"/>
          <p:cNvSpPr/>
          <p:nvPr/>
        </p:nvSpPr>
        <p:spPr>
          <a:xfrm>
            <a:off x="358000" y="5397500"/>
            <a:ext cx="6157100" cy="448032"/>
          </a:xfrm>
          <a:prstGeom prst="roundRect">
            <a:avLst>
              <a:gd name="adj" fmla="val 33117"/>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Important in biochemistry (active centers of enzymes)</a:t>
            </a:r>
          </a:p>
          <a:p>
            <a:pPr algn="ctr"/>
            <a:endParaRPr lang="en-US" sz="2000" dirty="0" smtClean="0">
              <a:solidFill>
                <a:schemeClr val="tx1"/>
              </a:solidFill>
            </a:endParaRPr>
          </a:p>
          <a:p>
            <a:pPr marL="342900" indent="-342900" algn="ctr">
              <a:buFont typeface="Arial"/>
              <a:buChar char="•"/>
            </a:pPr>
            <a:endParaRPr lang="en-US" sz="2400" dirty="0">
              <a:solidFill>
                <a:schemeClr val="tx1"/>
              </a:solidFill>
            </a:endParaRPr>
          </a:p>
        </p:txBody>
      </p:sp>
      <p:sp>
        <p:nvSpPr>
          <p:cNvPr id="15" name="Rounded Rectangle 14"/>
          <p:cNvSpPr/>
          <p:nvPr/>
        </p:nvSpPr>
        <p:spPr>
          <a:xfrm>
            <a:off x="358000" y="5955768"/>
            <a:ext cx="6157100" cy="448032"/>
          </a:xfrm>
          <a:prstGeom prst="roundRect">
            <a:avLst>
              <a:gd name="adj" fmla="val 33117"/>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Often open shell systems, involved to understand</a:t>
            </a:r>
          </a:p>
          <a:p>
            <a:pPr algn="ctr"/>
            <a:endParaRPr lang="en-US" sz="2000" dirty="0" smtClean="0">
              <a:solidFill>
                <a:schemeClr val="tx1"/>
              </a:solidFill>
            </a:endParaRPr>
          </a:p>
          <a:p>
            <a:pPr marL="342900" indent="-342900" algn="ctr">
              <a:buFont typeface="Arial"/>
              <a:buChar char="•"/>
            </a:pPr>
            <a:endParaRPr lang="en-US" sz="2400" dirty="0">
              <a:solidFill>
                <a:schemeClr val="tx1"/>
              </a:solidFill>
            </a:endParaRPr>
          </a:p>
        </p:txBody>
      </p:sp>
    </p:spTree>
    <p:extLst>
      <p:ext uri="{BB962C8B-B14F-4D97-AF65-F5344CB8AC3E}">
        <p14:creationId xmlns:p14="http://schemas.microsoft.com/office/powerpoint/2010/main" val="619549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P spid="1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_16.pdf"/>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843953" y="990000"/>
            <a:ext cx="4429864" cy="5406706"/>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Transition metal compounds; a large variety of properties</a:t>
            </a:r>
            <a:endParaRPr lang="en-US" sz="2400" dirty="0">
              <a:solidFill>
                <a:schemeClr val="accent5">
                  <a:lumMod val="40000"/>
                  <a:lumOff val="60000"/>
                </a:schemeClr>
              </a:solidFill>
            </a:endParaRPr>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5" name="Rounded Rectangle 14"/>
          <p:cNvSpPr/>
          <p:nvPr/>
        </p:nvSpPr>
        <p:spPr>
          <a:xfrm>
            <a:off x="612000" y="1117236"/>
            <a:ext cx="3484235" cy="533764"/>
          </a:xfrm>
          <a:prstGeom prst="roundRect">
            <a:avLst>
              <a:gd name="adj" fmla="val 22993"/>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Metal insulator transitions</a:t>
            </a:r>
          </a:p>
          <a:p>
            <a:pPr marL="342900" indent="-342900" algn="ctr">
              <a:buFont typeface="Arial"/>
              <a:buChar char="•"/>
            </a:pPr>
            <a:endParaRPr lang="en-US" sz="2400" dirty="0">
              <a:solidFill>
                <a:schemeClr val="tx1"/>
              </a:solidFill>
            </a:endParaRPr>
          </a:p>
        </p:txBody>
      </p:sp>
      <p:sp>
        <p:nvSpPr>
          <p:cNvPr id="3" name="TextBox 2"/>
          <p:cNvSpPr txBox="1"/>
          <p:nvPr/>
        </p:nvSpPr>
        <p:spPr>
          <a:xfrm>
            <a:off x="4096235" y="5873486"/>
            <a:ext cx="1566955" cy="523220"/>
          </a:xfrm>
          <a:prstGeom prst="rect">
            <a:avLst/>
          </a:prstGeom>
          <a:noFill/>
        </p:spPr>
        <p:txBody>
          <a:bodyPr wrap="none" rtlCol="0">
            <a:spAutoFit/>
          </a:bodyPr>
          <a:lstStyle/>
          <a:p>
            <a:r>
              <a:rPr lang="en-US" sz="1400" dirty="0" smtClean="0"/>
              <a:t>M. </a:t>
            </a:r>
            <a:r>
              <a:rPr lang="en-US" sz="1400" dirty="0" err="1" smtClean="0"/>
              <a:t>Marezio</a:t>
            </a:r>
            <a:r>
              <a:rPr lang="en-US" sz="1400" dirty="0" smtClean="0"/>
              <a:t> </a:t>
            </a:r>
            <a:r>
              <a:rPr lang="en-US" sz="1400" i="1" dirty="0" smtClean="0"/>
              <a:t>et al</a:t>
            </a:r>
            <a:r>
              <a:rPr lang="en-US" sz="1400" dirty="0" smtClean="0"/>
              <a:t>.,</a:t>
            </a:r>
          </a:p>
          <a:p>
            <a:r>
              <a:rPr lang="en-US" sz="1400" dirty="0" smtClean="0"/>
              <a:t>PRB </a:t>
            </a:r>
            <a:r>
              <a:rPr lang="en-US" sz="1400" b="1" dirty="0" smtClean="0"/>
              <a:t>5</a:t>
            </a:r>
            <a:r>
              <a:rPr lang="en-US" sz="1400" dirty="0" smtClean="0"/>
              <a:t>, 2541 (1972)</a:t>
            </a:r>
            <a:endParaRPr lang="en-US" sz="1400" dirty="0"/>
          </a:p>
        </p:txBody>
      </p:sp>
      <p:sp>
        <p:nvSpPr>
          <p:cNvPr id="8" name="TextBox 7"/>
          <p:cNvSpPr txBox="1"/>
          <p:nvPr/>
        </p:nvSpPr>
        <p:spPr>
          <a:xfrm>
            <a:off x="7150816" y="3055586"/>
            <a:ext cx="1657951" cy="523220"/>
          </a:xfrm>
          <a:prstGeom prst="rect">
            <a:avLst/>
          </a:prstGeom>
          <a:noFill/>
        </p:spPr>
        <p:txBody>
          <a:bodyPr wrap="none" rtlCol="0">
            <a:spAutoFit/>
          </a:bodyPr>
          <a:lstStyle/>
          <a:p>
            <a:r>
              <a:rPr lang="en-US" sz="1400" dirty="0" smtClean="0"/>
              <a:t>P. B. Allen </a:t>
            </a:r>
            <a:r>
              <a:rPr lang="en-US" sz="1400" i="1" dirty="0" smtClean="0"/>
              <a:t>et al</a:t>
            </a:r>
            <a:r>
              <a:rPr lang="en-US" sz="1400" dirty="0" smtClean="0"/>
              <a:t>.,</a:t>
            </a:r>
          </a:p>
          <a:p>
            <a:r>
              <a:rPr lang="en-US" sz="1400" dirty="0" smtClean="0"/>
              <a:t>PRB </a:t>
            </a:r>
            <a:r>
              <a:rPr lang="en-US" sz="1400" b="1" dirty="0" smtClean="0"/>
              <a:t>48</a:t>
            </a:r>
            <a:r>
              <a:rPr lang="en-US" sz="1400" dirty="0" smtClean="0"/>
              <a:t>, 4359 (1993)</a:t>
            </a:r>
            <a:endParaRPr lang="en-US" sz="1400" dirty="0"/>
          </a:p>
        </p:txBody>
      </p:sp>
      <p:sp>
        <p:nvSpPr>
          <p:cNvPr id="4" name="TextBox 3"/>
          <p:cNvSpPr txBox="1"/>
          <p:nvPr/>
        </p:nvSpPr>
        <p:spPr>
          <a:xfrm>
            <a:off x="6464669" y="1178467"/>
            <a:ext cx="546469" cy="369332"/>
          </a:xfrm>
          <a:prstGeom prst="rect">
            <a:avLst/>
          </a:prstGeom>
          <a:noFill/>
        </p:spPr>
        <p:txBody>
          <a:bodyPr wrap="none" rtlCol="0">
            <a:spAutoFit/>
          </a:bodyPr>
          <a:lstStyle/>
          <a:p>
            <a:r>
              <a:rPr lang="en-US" dirty="0" smtClean="0"/>
              <a:t>VO</a:t>
            </a:r>
            <a:r>
              <a:rPr lang="en-US" baseline="-25000" dirty="0" smtClean="0"/>
              <a:t>2</a:t>
            </a:r>
            <a:endParaRPr lang="en-US" dirty="0"/>
          </a:p>
        </p:txBody>
      </p:sp>
      <p:sp>
        <p:nvSpPr>
          <p:cNvPr id="5" name="TextBox 4"/>
          <p:cNvSpPr txBox="1"/>
          <p:nvPr/>
        </p:nvSpPr>
        <p:spPr>
          <a:xfrm rot="16200000">
            <a:off x="3090341" y="3191934"/>
            <a:ext cx="1777500" cy="369332"/>
          </a:xfrm>
          <a:prstGeom prst="rect">
            <a:avLst/>
          </a:prstGeom>
          <a:solidFill>
            <a:schemeClr val="bg1"/>
          </a:solidFill>
        </p:spPr>
        <p:txBody>
          <a:bodyPr wrap="none" rtlCol="0">
            <a:spAutoFit/>
          </a:bodyPr>
          <a:lstStyle/>
          <a:p>
            <a:r>
              <a:rPr lang="en-US" dirty="0" smtClean="0"/>
              <a:t>Resistivity (</a:t>
            </a:r>
            <a:r>
              <a:rPr lang="en-US" dirty="0" err="1" smtClean="0">
                <a:latin typeface="Symbol" charset="2"/>
                <a:cs typeface="Symbol" charset="2"/>
              </a:rPr>
              <a:t>W</a:t>
            </a:r>
            <a:r>
              <a:rPr lang="en-US" dirty="0" err="1" smtClean="0"/>
              <a:t>cm</a:t>
            </a:r>
            <a:r>
              <a:rPr lang="en-US" dirty="0" smtClean="0"/>
              <a:t>)</a:t>
            </a:r>
            <a:endParaRPr lang="en-US" dirty="0"/>
          </a:p>
        </p:txBody>
      </p:sp>
    </p:spTree>
    <p:extLst>
      <p:ext uri="{BB962C8B-B14F-4D97-AF65-F5344CB8AC3E}">
        <p14:creationId xmlns:p14="http://schemas.microsoft.com/office/powerpoint/2010/main" val="36506038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Transition metal compounds; a large variety of properties</a:t>
            </a:r>
            <a:endParaRPr lang="en-US" sz="2400" dirty="0">
              <a:solidFill>
                <a:schemeClr val="accent5">
                  <a:lumMod val="40000"/>
                  <a:lumOff val="60000"/>
                </a:schemeClr>
              </a:solidFill>
            </a:endParaRPr>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5" name="Rounded Rectangle 14"/>
          <p:cNvSpPr/>
          <p:nvPr/>
        </p:nvSpPr>
        <p:spPr>
          <a:xfrm>
            <a:off x="612000" y="1117236"/>
            <a:ext cx="3484235" cy="533764"/>
          </a:xfrm>
          <a:prstGeom prst="roundRect">
            <a:avLst>
              <a:gd name="adj" fmla="val 22993"/>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High-</a:t>
            </a:r>
            <a:r>
              <a:rPr lang="en-US" sz="2000" dirty="0" err="1" smtClean="0">
                <a:solidFill>
                  <a:schemeClr val="tx1"/>
                </a:solidFill>
              </a:rPr>
              <a:t>Tc</a:t>
            </a:r>
            <a:r>
              <a:rPr lang="en-US" sz="2000" dirty="0" smtClean="0">
                <a:solidFill>
                  <a:schemeClr val="tx1"/>
                </a:solidFill>
              </a:rPr>
              <a:t> superconductivity</a:t>
            </a:r>
          </a:p>
          <a:p>
            <a:pPr marL="342900" indent="-342900" algn="ctr">
              <a:buFont typeface="Arial"/>
              <a:buChar char="•"/>
            </a:pPr>
            <a:endParaRPr lang="en-US" sz="2400" dirty="0">
              <a:solidFill>
                <a:schemeClr val="tx1"/>
              </a:solidFill>
            </a:endParaRPr>
          </a:p>
        </p:txBody>
      </p:sp>
      <p:pic>
        <p:nvPicPr>
          <p:cNvPr id="3" name="Picture 2"/>
          <p:cNvPicPr>
            <a:picLocks noChangeAspect="1"/>
          </p:cNvPicPr>
          <p:nvPr/>
        </p:nvPicPr>
        <p:blipFill>
          <a:blip r:embed="rId3"/>
          <a:stretch>
            <a:fillRect/>
          </a:stretch>
        </p:blipFill>
        <p:spPr>
          <a:xfrm>
            <a:off x="2741774" y="2212800"/>
            <a:ext cx="6096000" cy="4267200"/>
          </a:xfrm>
          <a:prstGeom prst="rect">
            <a:avLst/>
          </a:prstGeom>
        </p:spPr>
      </p:pic>
    </p:spTree>
    <p:extLst>
      <p:ext uri="{BB962C8B-B14F-4D97-AF65-F5344CB8AC3E}">
        <p14:creationId xmlns:p14="http://schemas.microsoft.com/office/powerpoint/2010/main" val="16912867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_16a.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84200" y="1673496"/>
            <a:ext cx="3566160" cy="4091940"/>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Transition metal compounds; a large variety of properties</a:t>
            </a:r>
            <a:endParaRPr lang="en-US" sz="2400" dirty="0">
              <a:solidFill>
                <a:schemeClr val="accent5">
                  <a:lumMod val="40000"/>
                  <a:lumOff val="60000"/>
                </a:schemeClr>
              </a:solidFill>
            </a:endParaRPr>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5" name="Rounded Rectangle 14"/>
          <p:cNvSpPr/>
          <p:nvPr/>
        </p:nvSpPr>
        <p:spPr>
          <a:xfrm>
            <a:off x="612000" y="1117236"/>
            <a:ext cx="3484235" cy="533764"/>
          </a:xfrm>
          <a:prstGeom prst="roundRect">
            <a:avLst>
              <a:gd name="adj" fmla="val 22993"/>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Active centers in enzymes</a:t>
            </a:r>
          </a:p>
          <a:p>
            <a:pPr marL="342900" indent="-342900" algn="ctr">
              <a:buFont typeface="Arial"/>
              <a:buChar char="•"/>
            </a:pPr>
            <a:endParaRPr lang="en-US" sz="2400" dirty="0">
              <a:solidFill>
                <a:schemeClr val="tx1"/>
              </a:solidFill>
            </a:endParaRPr>
          </a:p>
        </p:txBody>
      </p:sp>
      <p:sp>
        <p:nvSpPr>
          <p:cNvPr id="17" name="Rounded Rectangle 16"/>
          <p:cNvSpPr/>
          <p:nvPr/>
        </p:nvSpPr>
        <p:spPr>
          <a:xfrm>
            <a:off x="612000" y="5790836"/>
            <a:ext cx="3484235" cy="533764"/>
          </a:xfrm>
          <a:prstGeom prst="roundRect">
            <a:avLst>
              <a:gd name="adj" fmla="val 22993"/>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Fe in </a:t>
            </a:r>
            <a:r>
              <a:rPr lang="en-US" sz="2000" dirty="0" err="1" smtClean="0">
                <a:solidFill>
                  <a:schemeClr val="tx1"/>
                </a:solidFill>
              </a:rPr>
              <a:t>Heme</a:t>
            </a:r>
            <a:endParaRPr lang="en-US" sz="2000" dirty="0" smtClean="0">
              <a:solidFill>
                <a:schemeClr val="tx1"/>
              </a:solidFill>
            </a:endParaRPr>
          </a:p>
          <a:p>
            <a:pPr marL="342900" indent="-342900" algn="ctr">
              <a:buFont typeface="Arial"/>
              <a:buChar char="•"/>
            </a:pPr>
            <a:endParaRPr lang="en-US" sz="2400" dirty="0">
              <a:solidFill>
                <a:schemeClr val="tx1"/>
              </a:solidFill>
            </a:endParaRPr>
          </a:p>
        </p:txBody>
      </p:sp>
      <p:grpSp>
        <p:nvGrpSpPr>
          <p:cNvPr id="5" name="Group 4"/>
          <p:cNvGrpSpPr/>
          <p:nvPr/>
        </p:nvGrpSpPr>
        <p:grpSpPr>
          <a:xfrm>
            <a:off x="5047765" y="1152796"/>
            <a:ext cx="3484235" cy="5171804"/>
            <a:chOff x="5047765" y="1152796"/>
            <a:chExt cx="3484235" cy="5171804"/>
          </a:xfrm>
        </p:grpSpPr>
        <p:sp>
          <p:nvSpPr>
            <p:cNvPr id="18" name="Rounded Rectangle 17"/>
            <p:cNvSpPr/>
            <p:nvPr/>
          </p:nvSpPr>
          <p:spPr>
            <a:xfrm>
              <a:off x="5047765" y="5790836"/>
              <a:ext cx="3484235" cy="533764"/>
            </a:xfrm>
            <a:prstGeom prst="roundRect">
              <a:avLst>
                <a:gd name="adj" fmla="val 22993"/>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err="1" smtClean="0">
                  <a:solidFill>
                    <a:schemeClr val="tx1"/>
                  </a:solidFill>
                </a:rPr>
                <a:t>Mn</a:t>
              </a:r>
              <a:r>
                <a:rPr lang="en-US" sz="2000" dirty="0" smtClean="0">
                  <a:solidFill>
                    <a:schemeClr val="tx1"/>
                  </a:solidFill>
                </a:rPr>
                <a:t> role in photosynthesis</a:t>
              </a:r>
            </a:p>
            <a:p>
              <a:pPr marL="342900" indent="-342900" algn="ctr">
                <a:buFont typeface="Arial"/>
                <a:buChar char="•"/>
              </a:pPr>
              <a:endParaRPr lang="en-US" sz="2400" dirty="0">
                <a:solidFill>
                  <a:schemeClr val="tx1"/>
                </a:solidFill>
              </a:endParaRPr>
            </a:p>
          </p:txBody>
        </p:sp>
        <p:pic>
          <p:nvPicPr>
            <p:cNvPr id="3" name="Picture 2" descr="Haverkort_16b.pd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047765" y="1152796"/>
              <a:ext cx="3429000" cy="4549140"/>
            </a:xfrm>
            <a:prstGeom prst="rect">
              <a:avLst/>
            </a:prstGeom>
          </p:spPr>
        </p:pic>
        <p:sp>
          <p:nvSpPr>
            <p:cNvPr id="4" name="Rectangle 3"/>
            <p:cNvSpPr/>
            <p:nvPr/>
          </p:nvSpPr>
          <p:spPr>
            <a:xfrm>
              <a:off x="7182141" y="5351848"/>
              <a:ext cx="1043301" cy="350088"/>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915216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1"/>
          <p:cNvSpPr/>
          <p:nvPr/>
        </p:nvSpPr>
        <p:spPr>
          <a:xfrm>
            <a:off x="1742301" y="4660172"/>
            <a:ext cx="1458099" cy="368664"/>
          </a:xfrm>
          <a:prstGeom prst="roundRect">
            <a:avLst>
              <a:gd name="adj" fmla="val 22993"/>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tIns="0" rtlCol="0" anchor="t"/>
          <a:lstStyle/>
          <a:p>
            <a:pPr algn="ctr"/>
            <a:r>
              <a:rPr lang="en-US" sz="2000" dirty="0" smtClean="0">
                <a:solidFill>
                  <a:schemeClr val="tx1"/>
                </a:solidFill>
              </a:rPr>
              <a:t>Spin</a:t>
            </a:r>
          </a:p>
          <a:p>
            <a:pPr marL="342900" indent="-342900" algn="ctr">
              <a:buFont typeface="Arial"/>
              <a:buChar char="•"/>
            </a:pPr>
            <a:endParaRPr lang="en-US" sz="2400" dirty="0">
              <a:solidFill>
                <a:schemeClr val="tx1"/>
              </a:solidFill>
            </a:endParaRPr>
          </a:p>
        </p:txBody>
      </p:sp>
      <p:sp>
        <p:nvSpPr>
          <p:cNvPr id="11" name="Rounded Rectangle 10"/>
          <p:cNvSpPr/>
          <p:nvPr/>
        </p:nvSpPr>
        <p:spPr>
          <a:xfrm>
            <a:off x="6466701" y="5060768"/>
            <a:ext cx="1458099" cy="368664"/>
          </a:xfrm>
          <a:prstGeom prst="roundRect">
            <a:avLst>
              <a:gd name="adj" fmla="val 22993"/>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tIns="0" rtlCol="0" anchor="t"/>
          <a:lstStyle/>
          <a:p>
            <a:pPr algn="ctr"/>
            <a:r>
              <a:rPr lang="en-US" sz="2000" dirty="0" smtClean="0">
                <a:solidFill>
                  <a:schemeClr val="tx1"/>
                </a:solidFill>
              </a:rPr>
              <a:t>Orbital</a:t>
            </a:r>
          </a:p>
          <a:p>
            <a:pPr marL="342900" indent="-342900" algn="ctr">
              <a:buFont typeface="Arial"/>
              <a:buChar char="•"/>
            </a:pPr>
            <a:endParaRPr lang="en-US" sz="2400" dirty="0">
              <a:solidFill>
                <a:schemeClr val="tx1"/>
              </a:solidFill>
            </a:endParaRPr>
          </a:p>
        </p:txBody>
      </p:sp>
      <p:sp>
        <p:nvSpPr>
          <p:cNvPr id="10" name="Rounded Rectangle 9"/>
          <p:cNvSpPr/>
          <p:nvPr/>
        </p:nvSpPr>
        <p:spPr>
          <a:xfrm>
            <a:off x="6682601" y="2145208"/>
            <a:ext cx="1458099" cy="368664"/>
          </a:xfrm>
          <a:prstGeom prst="roundRect">
            <a:avLst>
              <a:gd name="adj" fmla="val 22993"/>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tIns="0" rtlCol="0" anchor="t"/>
          <a:lstStyle/>
          <a:p>
            <a:pPr algn="ctr"/>
            <a:r>
              <a:rPr lang="en-US" sz="2000" dirty="0" smtClean="0">
                <a:solidFill>
                  <a:schemeClr val="tx1"/>
                </a:solidFill>
              </a:rPr>
              <a:t>Lattice</a:t>
            </a:r>
          </a:p>
          <a:p>
            <a:pPr marL="342900" indent="-342900" algn="ctr">
              <a:buFont typeface="Arial"/>
              <a:buChar char="•"/>
            </a:pPr>
            <a:endParaRPr lang="en-US" sz="2400" dirty="0">
              <a:solidFill>
                <a:schemeClr val="tx1"/>
              </a:solidFill>
            </a:endParaRPr>
          </a:p>
        </p:txBody>
      </p:sp>
      <p:sp>
        <p:nvSpPr>
          <p:cNvPr id="13" name="Rounded Rectangle 12"/>
          <p:cNvSpPr/>
          <p:nvPr/>
        </p:nvSpPr>
        <p:spPr>
          <a:xfrm>
            <a:off x="1869301" y="1960876"/>
            <a:ext cx="1458099" cy="368664"/>
          </a:xfrm>
          <a:prstGeom prst="roundRect">
            <a:avLst>
              <a:gd name="adj" fmla="val 22993"/>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tIns="0" rtlCol="0" anchor="t"/>
          <a:lstStyle/>
          <a:p>
            <a:pPr algn="ctr"/>
            <a:r>
              <a:rPr lang="en-US" sz="2000" dirty="0" smtClean="0">
                <a:solidFill>
                  <a:schemeClr val="tx1"/>
                </a:solidFill>
              </a:rPr>
              <a:t>Charge</a:t>
            </a:r>
          </a:p>
          <a:p>
            <a:pPr marL="342900" indent="-342900" algn="ctr">
              <a:buFont typeface="Arial"/>
              <a:buChar char="•"/>
            </a:pPr>
            <a:endParaRPr lang="en-US" sz="2400" dirty="0">
              <a:solidFill>
                <a:schemeClr val="tx1"/>
              </a:solidFill>
            </a:endParaRPr>
          </a:p>
        </p:txBody>
      </p:sp>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Interaction between the charge, lattice, orbital and spin</a:t>
            </a:r>
            <a:endParaRPr lang="en-US" sz="2400" dirty="0">
              <a:solidFill>
                <a:schemeClr val="accent5">
                  <a:lumMod val="40000"/>
                  <a:lumOff val="60000"/>
                </a:schemeClr>
              </a:solidFill>
            </a:endParaRPr>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4" name="Picture 3" descr="Haverkort_16.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18300" y="1214258"/>
            <a:ext cx="8532000" cy="5073997"/>
          </a:xfrm>
          <a:prstGeom prst="rect">
            <a:avLst/>
          </a:prstGeom>
        </p:spPr>
      </p:pic>
    </p:spTree>
    <p:extLst>
      <p:ext uri="{BB962C8B-B14F-4D97-AF65-F5344CB8AC3E}">
        <p14:creationId xmlns:p14="http://schemas.microsoft.com/office/powerpoint/2010/main" val="19966787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7" name="Rounded Rectangle 6"/>
          <p:cNvSpPr/>
          <p:nvPr/>
        </p:nvSpPr>
        <p:spPr>
          <a:xfrm>
            <a:off x="925382" y="1302497"/>
            <a:ext cx="7325500" cy="521998"/>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Spin arrangements (element resolved of TM multilayers)</a:t>
            </a:r>
          </a:p>
        </p:txBody>
      </p:sp>
      <p:sp>
        <p:nvSpPr>
          <p:cNvPr id="8" name="Rounded Rectangle 7"/>
          <p:cNvSpPr/>
          <p:nvPr/>
        </p:nvSpPr>
        <p:spPr>
          <a:xfrm>
            <a:off x="925382" y="1958844"/>
            <a:ext cx="7325500" cy="521998"/>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Valence and local symmetry of TM compounds</a:t>
            </a:r>
          </a:p>
        </p:txBody>
      </p:sp>
      <p:sp>
        <p:nvSpPr>
          <p:cNvPr id="9" name="Rounded Rectangle 8"/>
          <p:cNvSpPr/>
          <p:nvPr/>
        </p:nvSpPr>
        <p:spPr>
          <a:xfrm>
            <a:off x="925382" y="2622940"/>
            <a:ext cx="7325500" cy="521998"/>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Orbital occupation (the </a:t>
            </a:r>
            <a:r>
              <a:rPr lang="en-US" sz="2000" i="1" dirty="0" smtClean="0">
                <a:solidFill>
                  <a:schemeClr val="tx1"/>
                </a:solidFill>
              </a:rPr>
              <a:t>d</a:t>
            </a:r>
            <a:r>
              <a:rPr lang="en-US" sz="2000" dirty="0" smtClean="0">
                <a:solidFill>
                  <a:schemeClr val="tx1"/>
                </a:solidFill>
              </a:rPr>
              <a:t>-shell is 5 fold degenerate)</a:t>
            </a:r>
          </a:p>
        </p:txBody>
      </p:sp>
      <p:grpSp>
        <p:nvGrpSpPr>
          <p:cNvPr id="10" name="Group 9"/>
          <p:cNvGrpSpPr/>
          <p:nvPr/>
        </p:nvGrpSpPr>
        <p:grpSpPr>
          <a:xfrm>
            <a:off x="612000" y="3689467"/>
            <a:ext cx="8136749" cy="1519992"/>
            <a:chOff x="612000" y="4654667"/>
            <a:chExt cx="8136749" cy="1519992"/>
          </a:xfrm>
        </p:grpSpPr>
        <p:pic>
          <p:nvPicPr>
            <p:cNvPr id="2" name="Picture 1" descr="Haverkort_16.pdf"/>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12000" y="4660898"/>
              <a:ext cx="7920000" cy="1513761"/>
            </a:xfrm>
            <a:prstGeom prst="rect">
              <a:avLst/>
            </a:prstGeom>
          </p:spPr>
        </p:pic>
        <p:sp>
          <p:nvSpPr>
            <p:cNvPr id="3" name="TextBox 2"/>
            <p:cNvSpPr txBox="1"/>
            <p:nvPr/>
          </p:nvSpPr>
          <p:spPr>
            <a:xfrm>
              <a:off x="1565979" y="4660898"/>
              <a:ext cx="474046" cy="369332"/>
            </a:xfrm>
            <a:prstGeom prst="rect">
              <a:avLst/>
            </a:prstGeom>
            <a:noFill/>
          </p:spPr>
          <p:txBody>
            <a:bodyPr wrap="none" rtlCol="0">
              <a:spAutoFit/>
            </a:bodyPr>
            <a:lstStyle/>
            <a:p>
              <a:r>
                <a:rPr lang="en-US" i="1" dirty="0" err="1" smtClean="0"/>
                <a:t>d</a:t>
              </a:r>
              <a:r>
                <a:rPr lang="en-US" i="1" baseline="-25000" dirty="0" err="1" smtClean="0"/>
                <a:t>yz</a:t>
              </a:r>
              <a:endParaRPr lang="en-US" i="1" baseline="-25000" dirty="0"/>
            </a:p>
          </p:txBody>
        </p:sp>
        <p:sp>
          <p:nvSpPr>
            <p:cNvPr id="11" name="TextBox 10"/>
            <p:cNvSpPr txBox="1"/>
            <p:nvPr/>
          </p:nvSpPr>
          <p:spPr>
            <a:xfrm>
              <a:off x="3113154" y="4660898"/>
              <a:ext cx="471866" cy="369332"/>
            </a:xfrm>
            <a:prstGeom prst="rect">
              <a:avLst/>
            </a:prstGeom>
            <a:noFill/>
          </p:spPr>
          <p:txBody>
            <a:bodyPr wrap="none" rtlCol="0">
              <a:spAutoFit/>
            </a:bodyPr>
            <a:lstStyle/>
            <a:p>
              <a:r>
                <a:rPr lang="en-US" i="1" dirty="0" err="1" smtClean="0"/>
                <a:t>d</a:t>
              </a:r>
              <a:r>
                <a:rPr lang="en-US" i="1" baseline="-25000" dirty="0" err="1"/>
                <a:t>x</a:t>
              </a:r>
              <a:r>
                <a:rPr lang="en-US" i="1" baseline="-25000" dirty="0" err="1" smtClean="0"/>
                <a:t>z</a:t>
              </a:r>
              <a:endParaRPr lang="en-US" i="1" baseline="-25000" dirty="0"/>
            </a:p>
          </p:txBody>
        </p:sp>
        <p:sp>
          <p:nvSpPr>
            <p:cNvPr id="12" name="TextBox 11"/>
            <p:cNvSpPr txBox="1"/>
            <p:nvPr/>
          </p:nvSpPr>
          <p:spPr>
            <a:xfrm>
              <a:off x="4632666" y="4665941"/>
              <a:ext cx="479907" cy="369332"/>
            </a:xfrm>
            <a:prstGeom prst="rect">
              <a:avLst/>
            </a:prstGeom>
            <a:noFill/>
          </p:spPr>
          <p:txBody>
            <a:bodyPr wrap="none" rtlCol="0">
              <a:spAutoFit/>
            </a:bodyPr>
            <a:lstStyle/>
            <a:p>
              <a:r>
                <a:rPr lang="en-US" i="1" dirty="0" err="1" smtClean="0"/>
                <a:t>d</a:t>
              </a:r>
              <a:r>
                <a:rPr lang="en-US" i="1" baseline="-25000" dirty="0" err="1" smtClean="0"/>
                <a:t>xy</a:t>
              </a:r>
              <a:endParaRPr lang="en-US" i="1" baseline="-25000" dirty="0"/>
            </a:p>
          </p:txBody>
        </p:sp>
        <p:sp>
          <p:nvSpPr>
            <p:cNvPr id="13" name="TextBox 12"/>
            <p:cNvSpPr txBox="1"/>
            <p:nvPr/>
          </p:nvSpPr>
          <p:spPr>
            <a:xfrm>
              <a:off x="6458347" y="4654667"/>
              <a:ext cx="664287" cy="369332"/>
            </a:xfrm>
            <a:prstGeom prst="rect">
              <a:avLst/>
            </a:prstGeom>
            <a:noFill/>
          </p:spPr>
          <p:txBody>
            <a:bodyPr wrap="none" rtlCol="0">
              <a:spAutoFit/>
            </a:bodyPr>
            <a:lstStyle/>
            <a:p>
              <a:r>
                <a:rPr lang="en-US" i="1" dirty="0" smtClean="0"/>
                <a:t>d</a:t>
              </a:r>
              <a:r>
                <a:rPr lang="en-US" i="1" baseline="-25000" dirty="0" smtClean="0"/>
                <a:t>x</a:t>
              </a:r>
              <a:r>
                <a:rPr lang="en-US" sz="1000" i="1" dirty="0" smtClean="0"/>
                <a:t>2</a:t>
              </a:r>
              <a:r>
                <a:rPr lang="en-US" i="1" baseline="-25000" dirty="0" smtClean="0"/>
                <a:t>-y</a:t>
              </a:r>
              <a:r>
                <a:rPr lang="en-US" sz="1000" i="1" dirty="0" smtClean="0"/>
                <a:t>2</a:t>
              </a:r>
              <a:endParaRPr lang="en-US" i="1" baseline="-25000" dirty="0"/>
            </a:p>
          </p:txBody>
        </p:sp>
        <p:sp>
          <p:nvSpPr>
            <p:cNvPr id="14" name="TextBox 13"/>
            <p:cNvSpPr txBox="1"/>
            <p:nvPr/>
          </p:nvSpPr>
          <p:spPr>
            <a:xfrm>
              <a:off x="8013859" y="4665941"/>
              <a:ext cx="734890" cy="369332"/>
            </a:xfrm>
            <a:prstGeom prst="rect">
              <a:avLst/>
            </a:prstGeom>
            <a:noFill/>
          </p:spPr>
          <p:txBody>
            <a:bodyPr wrap="none" rtlCol="0">
              <a:spAutoFit/>
            </a:bodyPr>
            <a:lstStyle/>
            <a:p>
              <a:r>
                <a:rPr lang="en-US" i="1" dirty="0" smtClean="0"/>
                <a:t>d</a:t>
              </a:r>
              <a:r>
                <a:rPr lang="en-US" i="1" baseline="-25000" dirty="0" smtClean="0"/>
                <a:t>3z</a:t>
              </a:r>
              <a:r>
                <a:rPr lang="en-US" sz="1000" i="1" dirty="0" smtClean="0"/>
                <a:t>2</a:t>
              </a:r>
              <a:r>
                <a:rPr lang="en-US" i="1" baseline="-25000" dirty="0" smtClean="0"/>
                <a:t>-r</a:t>
              </a:r>
              <a:r>
                <a:rPr lang="en-US" sz="1000" i="1" dirty="0" smtClean="0"/>
                <a:t>2</a:t>
              </a:r>
              <a:endParaRPr lang="en-US" sz="1000" i="1" dirty="0"/>
            </a:p>
          </p:txBody>
        </p:sp>
      </p:grpSp>
      <p:sp>
        <p:nvSpPr>
          <p:cNvPr id="15" name="Rounded Rectangle 14"/>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Need tools to measure</a:t>
            </a:r>
            <a:endParaRPr lang="en-US" sz="2400" dirty="0"/>
          </a:p>
        </p:txBody>
      </p:sp>
      <p:sp>
        <p:nvSpPr>
          <p:cNvPr id="16" name="Rounded Rectangle 15"/>
          <p:cNvSpPr/>
          <p:nvPr/>
        </p:nvSpPr>
        <p:spPr>
          <a:xfrm>
            <a:off x="925382" y="5480440"/>
            <a:ext cx="7325500" cy="521998"/>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And excitations (spin-waves – </a:t>
            </a:r>
            <a:r>
              <a:rPr lang="en-US" sz="2000" dirty="0" err="1" smtClean="0">
                <a:solidFill>
                  <a:schemeClr val="tx1"/>
                </a:solidFill>
              </a:rPr>
              <a:t>magnons</a:t>
            </a:r>
            <a:r>
              <a:rPr lang="en-US" sz="2000" dirty="0" smtClean="0">
                <a:solidFill>
                  <a:schemeClr val="tx1"/>
                </a:solidFill>
              </a:rPr>
              <a:t> – orbital excitations)</a:t>
            </a:r>
          </a:p>
        </p:txBody>
      </p:sp>
      <p:sp>
        <p:nvSpPr>
          <p:cNvPr id="17" name="Rounded Rectangle 16"/>
          <p:cNvSpPr/>
          <p:nvPr/>
        </p:nvSpPr>
        <p:spPr>
          <a:xfrm rot="20251787">
            <a:off x="568667" y="2634479"/>
            <a:ext cx="7920000" cy="180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Spectroscopy</a:t>
            </a:r>
          </a:p>
          <a:p>
            <a:pPr algn="ctr"/>
            <a:r>
              <a:rPr lang="en-US" sz="2400" baseline="-25000" dirty="0" smtClean="0"/>
              <a:t>(x-ray spectroscopy)</a:t>
            </a:r>
          </a:p>
        </p:txBody>
      </p:sp>
    </p:spTree>
    <p:extLst>
      <p:ext uri="{BB962C8B-B14F-4D97-AF65-F5344CB8AC3E}">
        <p14:creationId xmlns:p14="http://schemas.microsoft.com/office/powerpoint/2010/main" val="12415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6" grpId="0" animBg="1"/>
      <p:bldP spid="1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Rounded Rectangle 73"/>
          <p:cNvSpPr/>
          <p:nvPr/>
        </p:nvSpPr>
        <p:spPr>
          <a:xfrm>
            <a:off x="901700" y="2311400"/>
            <a:ext cx="7324725" cy="868363"/>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a:lstStyle/>
          <a:p>
            <a:pPr algn="ctr" fontAlgn="auto">
              <a:spcBef>
                <a:spcPts val="0"/>
              </a:spcBef>
              <a:spcAft>
                <a:spcPts val="0"/>
              </a:spcAft>
              <a:defRPr/>
            </a:pPr>
            <a:r>
              <a:rPr lang="en-US" sz="2000" dirty="0">
                <a:solidFill>
                  <a:schemeClr val="tx1"/>
                </a:solidFill>
              </a:rPr>
              <a:t>A) At some point in time the photon gets absorbed, the photon disappears and the electron in the s-shell is excited to the p-shell</a:t>
            </a:r>
          </a:p>
        </p:txBody>
      </p:sp>
      <p:sp>
        <p:nvSpPr>
          <p:cNvPr id="6" name="Rounded Rectangle 5"/>
          <p:cNvSpPr/>
          <p:nvPr/>
        </p:nvSpPr>
        <p:spPr>
          <a:xfrm>
            <a:off x="612775" y="360363"/>
            <a:ext cx="7918450" cy="630237"/>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2400" dirty="0"/>
              <a:t>Quiz: what happens when a photon hits an atom?</a:t>
            </a:r>
          </a:p>
        </p:txBody>
      </p:sp>
      <p:sp>
        <p:nvSpPr>
          <p:cNvPr id="7" name="Rounded Rectangle 6"/>
          <p:cNvSpPr/>
          <p:nvPr/>
        </p:nvSpPr>
        <p:spPr>
          <a:xfrm>
            <a:off x="612775" y="6480175"/>
            <a:ext cx="7918450" cy="90488"/>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400" dirty="0"/>
          </a:p>
        </p:txBody>
      </p:sp>
      <p:sp>
        <p:nvSpPr>
          <p:cNvPr id="73" name="Rounded Rectangle 72"/>
          <p:cNvSpPr/>
          <p:nvPr/>
        </p:nvSpPr>
        <p:spPr>
          <a:xfrm>
            <a:off x="901700" y="1085850"/>
            <a:ext cx="7324725" cy="522288"/>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a:lstStyle/>
          <a:p>
            <a:pPr algn="ctr" fontAlgn="auto">
              <a:spcBef>
                <a:spcPts val="0"/>
              </a:spcBef>
              <a:spcAft>
                <a:spcPts val="0"/>
              </a:spcAft>
              <a:defRPr/>
            </a:pPr>
            <a:r>
              <a:rPr lang="en-US" sz="2000" dirty="0">
                <a:solidFill>
                  <a:schemeClr val="tx1"/>
                </a:solidFill>
              </a:rPr>
              <a:t>For example an H atom with one electron in the s-shell</a:t>
            </a:r>
          </a:p>
        </p:txBody>
      </p:sp>
      <p:sp>
        <p:nvSpPr>
          <p:cNvPr id="27" name="Rounded Rectangle 26"/>
          <p:cNvSpPr/>
          <p:nvPr/>
        </p:nvSpPr>
        <p:spPr>
          <a:xfrm>
            <a:off x="901700" y="3332163"/>
            <a:ext cx="7324725" cy="868362"/>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a:lstStyle/>
          <a:p>
            <a:pPr algn="ctr" fontAlgn="auto">
              <a:spcBef>
                <a:spcPts val="0"/>
              </a:spcBef>
              <a:spcAft>
                <a:spcPts val="0"/>
              </a:spcAft>
              <a:defRPr/>
            </a:pPr>
            <a:r>
              <a:rPr lang="en-US" sz="2000" dirty="0">
                <a:solidFill>
                  <a:schemeClr val="tx1"/>
                </a:solidFill>
              </a:rPr>
              <a:t>B) Photons are electromagnetic waves. The electron starts to oscillate around the nucleus with the photon frequency</a:t>
            </a:r>
          </a:p>
        </p:txBody>
      </p:sp>
      <p:sp>
        <p:nvSpPr>
          <p:cNvPr id="28" name="Rounded Rectangle 27"/>
          <p:cNvSpPr/>
          <p:nvPr/>
        </p:nvSpPr>
        <p:spPr>
          <a:xfrm>
            <a:off x="901700" y="4405313"/>
            <a:ext cx="7324725" cy="868362"/>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a:lstStyle/>
          <a:p>
            <a:pPr algn="ctr" fontAlgn="auto">
              <a:spcBef>
                <a:spcPts val="0"/>
              </a:spcBef>
              <a:spcAft>
                <a:spcPts val="0"/>
              </a:spcAft>
              <a:defRPr/>
            </a:pPr>
            <a:r>
              <a:rPr lang="en-US" sz="2000" dirty="0">
                <a:solidFill>
                  <a:schemeClr val="tx1"/>
                </a:solidFill>
              </a:rPr>
              <a:t>C) </a:t>
            </a:r>
            <a:r>
              <a:rPr lang="en-US" sz="2000" dirty="0" smtClean="0">
                <a:solidFill>
                  <a:schemeClr val="tx1"/>
                </a:solidFill>
              </a:rPr>
              <a:t>Photons are </a:t>
            </a:r>
            <a:r>
              <a:rPr lang="en-US" sz="2000" dirty="0">
                <a:solidFill>
                  <a:schemeClr val="tx1"/>
                </a:solidFill>
              </a:rPr>
              <a:t>particles. The photon bounces like a ball of the electron, thereby transferring part of its energy to the electron </a:t>
            </a:r>
          </a:p>
        </p:txBody>
      </p:sp>
    </p:spTree>
    <p:extLst>
      <p:ext uri="{BB962C8B-B14F-4D97-AF65-F5344CB8AC3E}">
        <p14:creationId xmlns:p14="http://schemas.microsoft.com/office/powerpoint/2010/main" val="37285840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27" grpId="0" animBg="1"/>
      <p:bldP spid="2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Interaction of photons with matter</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nvGrpSpPr>
          <p:cNvPr id="58" name="Group 57"/>
          <p:cNvGrpSpPr/>
          <p:nvPr/>
        </p:nvGrpSpPr>
        <p:grpSpPr>
          <a:xfrm>
            <a:off x="4950058" y="1933020"/>
            <a:ext cx="2139057" cy="4254548"/>
            <a:chOff x="-99908" y="1925406"/>
            <a:chExt cx="2139057" cy="4254548"/>
          </a:xfrm>
        </p:grpSpPr>
        <p:cxnSp>
          <p:nvCxnSpPr>
            <p:cNvPr id="59" name="Straight Connector 58"/>
            <p:cNvCxnSpPr/>
            <p:nvPr/>
          </p:nvCxnSpPr>
          <p:spPr>
            <a:xfrm>
              <a:off x="649885" y="5422599"/>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a:off x="649885" y="5853734"/>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flipV="1">
              <a:off x="649885" y="2517827"/>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62" name="Straight Arrow Connector 61"/>
            <p:cNvCxnSpPr/>
            <p:nvPr/>
          </p:nvCxnSpPr>
          <p:spPr>
            <a:xfrm flipV="1">
              <a:off x="1476619" y="5065311"/>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63" name="Straight Arrow Connector 62"/>
            <p:cNvCxnSpPr/>
            <p:nvPr/>
          </p:nvCxnSpPr>
          <p:spPr>
            <a:xfrm flipV="1">
              <a:off x="1671599" y="5527518"/>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64" name="Straight Arrow Connector 63"/>
            <p:cNvCxnSpPr/>
            <p:nvPr/>
          </p:nvCxnSpPr>
          <p:spPr>
            <a:xfrm flipV="1">
              <a:off x="1888129" y="5072926"/>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65" name="Straight Arrow Connector 64"/>
            <p:cNvCxnSpPr/>
            <p:nvPr/>
          </p:nvCxnSpPr>
          <p:spPr>
            <a:xfrm>
              <a:off x="849622" y="5065313"/>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66" name="Straight Arrow Connector 65"/>
            <p:cNvCxnSpPr/>
            <p:nvPr/>
          </p:nvCxnSpPr>
          <p:spPr>
            <a:xfrm>
              <a:off x="1261133" y="5065315"/>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67" name="Delay 46"/>
            <p:cNvSpPr/>
            <p:nvPr/>
          </p:nvSpPr>
          <p:spPr>
            <a:xfrm rot="15986418">
              <a:off x="335776" y="3281273"/>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69" name="Straight Arrow Connector 68"/>
            <p:cNvCxnSpPr/>
            <p:nvPr/>
          </p:nvCxnSpPr>
          <p:spPr>
            <a:xfrm>
              <a:off x="1043213" y="5519904"/>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70" name="Delay 46"/>
            <p:cNvSpPr/>
            <p:nvPr/>
          </p:nvSpPr>
          <p:spPr>
            <a:xfrm rot="5974411">
              <a:off x="465355" y="3286874"/>
              <a:ext cx="2845548"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solidFill>
                <a:srgbClr val="FF0000"/>
              </a:solidFill>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71" name="Pie 70"/>
            <p:cNvSpPr/>
            <p:nvPr/>
          </p:nvSpPr>
          <p:spPr>
            <a:xfrm>
              <a:off x="-87049" y="2698710"/>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72" name="Arc 71"/>
            <p:cNvSpPr/>
            <p:nvPr/>
          </p:nvSpPr>
          <p:spPr>
            <a:xfrm>
              <a:off x="-99908" y="2726352"/>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73" name="Straight Arrow Connector 72"/>
            <p:cNvCxnSpPr/>
            <p:nvPr/>
          </p:nvCxnSpPr>
          <p:spPr>
            <a:xfrm flipH="1" flipV="1">
              <a:off x="754641" y="3304479"/>
              <a:ext cx="958050" cy="2215425"/>
            </a:xfrm>
            <a:prstGeom prst="straightConnector1">
              <a:avLst/>
            </a:prstGeom>
            <a:ln>
              <a:prstDash val="dash"/>
              <a:tailEnd type="arrow" w="lg" len="lg"/>
            </a:ln>
          </p:spPr>
          <p:style>
            <a:lnRef idx="2">
              <a:schemeClr val="accent2"/>
            </a:lnRef>
            <a:fillRef idx="0">
              <a:schemeClr val="accent2"/>
            </a:fillRef>
            <a:effectRef idx="1">
              <a:schemeClr val="accent2"/>
            </a:effectRef>
            <a:fontRef idx="minor">
              <a:schemeClr val="tx1"/>
            </a:fontRef>
          </p:style>
        </p:cxnSp>
        <p:cxnSp>
          <p:nvCxnSpPr>
            <p:cNvPr id="74" name="Straight Arrow Connector 73"/>
            <p:cNvCxnSpPr/>
            <p:nvPr/>
          </p:nvCxnSpPr>
          <p:spPr>
            <a:xfrm>
              <a:off x="907041" y="3342579"/>
              <a:ext cx="958050" cy="2215425"/>
            </a:xfrm>
            <a:prstGeom prst="straightConnector1">
              <a:avLst/>
            </a:prstGeom>
            <a:ln>
              <a:prstDash val="dash"/>
              <a:tailEnd type="arrow" w="lg" len="lg"/>
            </a:ln>
          </p:spPr>
          <p:style>
            <a:lnRef idx="2">
              <a:schemeClr val="accent2"/>
            </a:lnRef>
            <a:fillRef idx="0">
              <a:schemeClr val="accent2"/>
            </a:fillRef>
            <a:effectRef idx="1">
              <a:schemeClr val="accent2"/>
            </a:effectRef>
            <a:fontRef idx="minor">
              <a:schemeClr val="tx1"/>
            </a:fontRef>
          </p:style>
        </p:cxnSp>
        <p:cxnSp>
          <p:nvCxnSpPr>
            <p:cNvPr id="75" name="Straight Arrow Connector 74"/>
            <p:cNvCxnSpPr/>
            <p:nvPr/>
          </p:nvCxnSpPr>
          <p:spPr>
            <a:xfrm flipV="1">
              <a:off x="792741" y="3644900"/>
              <a:ext cx="0" cy="469974"/>
            </a:xfrm>
            <a:prstGeom prst="straightConnector1">
              <a:avLst/>
            </a:prstGeom>
            <a:ln w="38100" cmpd="sng">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76" name="Straight Arrow Connector 75"/>
            <p:cNvCxnSpPr/>
            <p:nvPr/>
          </p:nvCxnSpPr>
          <p:spPr>
            <a:xfrm>
              <a:off x="810244" y="2781300"/>
              <a:ext cx="0" cy="523449"/>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grpSp>
        <p:nvGrpSpPr>
          <p:cNvPr id="77" name="Group 76"/>
          <p:cNvGrpSpPr/>
          <p:nvPr/>
        </p:nvGrpSpPr>
        <p:grpSpPr>
          <a:xfrm>
            <a:off x="6626924" y="2525441"/>
            <a:ext cx="2139057" cy="3662127"/>
            <a:chOff x="6265584" y="2525441"/>
            <a:chExt cx="2139057" cy="3662127"/>
          </a:xfrm>
        </p:grpSpPr>
        <p:sp>
          <p:nvSpPr>
            <p:cNvPr id="78" name="Pie 77"/>
            <p:cNvSpPr/>
            <p:nvPr/>
          </p:nvSpPr>
          <p:spPr>
            <a:xfrm>
              <a:off x="6278443"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79" name="Straight Connector 78"/>
            <p:cNvCxnSpPr/>
            <p:nvPr/>
          </p:nvCxnSpPr>
          <p:spPr>
            <a:xfrm>
              <a:off x="7015377"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80" name="Straight Connector 79"/>
            <p:cNvCxnSpPr/>
            <p:nvPr/>
          </p:nvCxnSpPr>
          <p:spPr>
            <a:xfrm>
              <a:off x="7015377"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81" name="Arc 80"/>
            <p:cNvSpPr/>
            <p:nvPr/>
          </p:nvSpPr>
          <p:spPr>
            <a:xfrm>
              <a:off x="6265584"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82" name="Straight Connector 81"/>
            <p:cNvCxnSpPr/>
            <p:nvPr/>
          </p:nvCxnSpPr>
          <p:spPr>
            <a:xfrm flipV="1">
              <a:off x="7015377"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83" name="Straight Arrow Connector 82"/>
            <p:cNvCxnSpPr/>
            <p:nvPr/>
          </p:nvCxnSpPr>
          <p:spPr>
            <a:xfrm flipV="1">
              <a:off x="7842111" y="5072925"/>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84" name="Straight Arrow Connector 83"/>
            <p:cNvCxnSpPr/>
            <p:nvPr/>
          </p:nvCxnSpPr>
          <p:spPr>
            <a:xfrm flipV="1">
              <a:off x="8037091"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85" name="Straight Arrow Connector 84"/>
            <p:cNvCxnSpPr/>
            <p:nvPr/>
          </p:nvCxnSpPr>
          <p:spPr>
            <a:xfrm flipV="1">
              <a:off x="8253621"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86" name="Straight Arrow Connector 85"/>
            <p:cNvCxnSpPr/>
            <p:nvPr/>
          </p:nvCxnSpPr>
          <p:spPr>
            <a:xfrm>
              <a:off x="7215114"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87" name="Straight Arrow Connector 86"/>
            <p:cNvCxnSpPr/>
            <p:nvPr/>
          </p:nvCxnSpPr>
          <p:spPr>
            <a:xfrm>
              <a:off x="7626625"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88" name="Delay 46"/>
            <p:cNvSpPr/>
            <p:nvPr/>
          </p:nvSpPr>
          <p:spPr>
            <a:xfrm rot="16663366">
              <a:off x="7377977" y="3864650"/>
              <a:ext cx="1162067"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solidFill>
                <a:schemeClr val="accent4">
                  <a:lumMod val="75000"/>
                </a:schemeClr>
              </a:solidFill>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90" name="Straight Arrow Connector 89"/>
            <p:cNvCxnSpPr/>
            <p:nvPr/>
          </p:nvCxnSpPr>
          <p:spPr>
            <a:xfrm>
              <a:off x="7408705"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91" name="Straight Arrow Connector 90"/>
            <p:cNvCxnSpPr/>
            <p:nvPr/>
          </p:nvCxnSpPr>
          <p:spPr>
            <a:xfrm flipH="1" flipV="1">
              <a:off x="7148355" y="3312093"/>
              <a:ext cx="958050" cy="2215425"/>
            </a:xfrm>
            <a:prstGeom prst="straightConnector1">
              <a:avLst/>
            </a:prstGeom>
            <a:ln>
              <a:tailEnd type="arrow" w="lg" len="lg"/>
            </a:ln>
          </p:spPr>
          <p:style>
            <a:lnRef idx="2">
              <a:schemeClr val="accent2"/>
            </a:lnRef>
            <a:fillRef idx="0">
              <a:schemeClr val="accent2"/>
            </a:fillRef>
            <a:effectRef idx="1">
              <a:schemeClr val="accent2"/>
            </a:effectRef>
            <a:fontRef idx="minor">
              <a:schemeClr val="tx1"/>
            </a:fontRef>
          </p:style>
        </p:cxnSp>
        <p:sp>
          <p:nvSpPr>
            <p:cNvPr id="92" name="Delay 46"/>
            <p:cNvSpPr/>
            <p:nvPr/>
          </p:nvSpPr>
          <p:spPr>
            <a:xfrm rot="6927349">
              <a:off x="7543423" y="3932403"/>
              <a:ext cx="1454358"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solidFill>
                <a:schemeClr val="accent2">
                  <a:lumMod val="75000"/>
                </a:schemeClr>
              </a:solidFill>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grpSp>
      <p:grpSp>
        <p:nvGrpSpPr>
          <p:cNvPr id="4" name="Group 3"/>
          <p:cNvGrpSpPr/>
          <p:nvPr/>
        </p:nvGrpSpPr>
        <p:grpSpPr>
          <a:xfrm>
            <a:off x="4792814" y="1063266"/>
            <a:ext cx="3776668" cy="666617"/>
            <a:chOff x="1303671" y="2097874"/>
            <a:chExt cx="3776668" cy="666617"/>
          </a:xfrm>
        </p:grpSpPr>
        <p:sp>
          <p:nvSpPr>
            <p:cNvPr id="103" name="Rounded Rectangle 102"/>
            <p:cNvSpPr/>
            <p:nvPr/>
          </p:nvSpPr>
          <p:spPr>
            <a:xfrm>
              <a:off x="1303671" y="2097874"/>
              <a:ext cx="3776668" cy="666617"/>
            </a:xfrm>
            <a:prstGeom prst="roundRect">
              <a:avLst>
                <a:gd name="adj" fmla="val 24566"/>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endParaRPr lang="en-US" sz="2000" dirty="0" smtClean="0">
                <a:solidFill>
                  <a:schemeClr val="tx1"/>
                </a:solidFill>
              </a:endParaRPr>
            </a:p>
          </p:txBody>
        </p:sp>
        <p:pic>
          <p:nvPicPr>
            <p:cNvPr id="2" name="Picture 1" descr="latex-image-1.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330717" y="2169522"/>
              <a:ext cx="3632200" cy="495300"/>
            </a:xfrm>
            <a:prstGeom prst="rect">
              <a:avLst/>
            </a:prstGeom>
          </p:spPr>
        </p:pic>
      </p:grpSp>
      <p:pic>
        <p:nvPicPr>
          <p:cNvPr id="105" name="Picture 104" descr="TwoLevelLogoWhiteOpt.gi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07604" y="3052883"/>
            <a:ext cx="5080000" cy="3314700"/>
          </a:xfrm>
          <a:prstGeom prst="rect">
            <a:avLst/>
          </a:prstGeom>
        </p:spPr>
      </p:pic>
      <p:grpSp>
        <p:nvGrpSpPr>
          <p:cNvPr id="46" name="Group 45"/>
          <p:cNvGrpSpPr/>
          <p:nvPr/>
        </p:nvGrpSpPr>
        <p:grpSpPr>
          <a:xfrm>
            <a:off x="4792814" y="1063266"/>
            <a:ext cx="3776668" cy="5304317"/>
            <a:chOff x="4792814" y="1063266"/>
            <a:chExt cx="3776668" cy="5304317"/>
          </a:xfrm>
        </p:grpSpPr>
        <p:grpSp>
          <p:nvGrpSpPr>
            <p:cNvPr id="45" name="Group 44"/>
            <p:cNvGrpSpPr/>
            <p:nvPr/>
          </p:nvGrpSpPr>
          <p:grpSpPr>
            <a:xfrm>
              <a:off x="4792814" y="1063266"/>
              <a:ext cx="3776668" cy="666617"/>
              <a:chOff x="1043192" y="2192132"/>
              <a:chExt cx="3776668" cy="666617"/>
            </a:xfrm>
          </p:grpSpPr>
          <p:grpSp>
            <p:nvGrpSpPr>
              <p:cNvPr id="109" name="Group 108"/>
              <p:cNvGrpSpPr/>
              <p:nvPr/>
            </p:nvGrpSpPr>
            <p:grpSpPr>
              <a:xfrm>
                <a:off x="1043192" y="2192132"/>
                <a:ext cx="3776668" cy="666617"/>
                <a:chOff x="1303671" y="2097874"/>
                <a:chExt cx="3776668" cy="666617"/>
              </a:xfrm>
            </p:grpSpPr>
            <p:sp>
              <p:nvSpPr>
                <p:cNvPr id="110" name="Rounded Rectangle 109"/>
                <p:cNvSpPr/>
                <p:nvPr/>
              </p:nvSpPr>
              <p:spPr>
                <a:xfrm>
                  <a:off x="1303671" y="2097874"/>
                  <a:ext cx="3776668" cy="666617"/>
                </a:xfrm>
                <a:prstGeom prst="roundRect">
                  <a:avLst>
                    <a:gd name="adj" fmla="val 24566"/>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endParaRPr lang="en-US" sz="2000" dirty="0" smtClean="0">
                    <a:solidFill>
                      <a:schemeClr val="tx1"/>
                    </a:solidFill>
                  </a:endParaRPr>
                </a:p>
              </p:txBody>
            </p:sp>
            <p:pic>
              <p:nvPicPr>
                <p:cNvPr id="111" name="Picture 110" descr="latex-image-1.pdf"/>
                <p:cNvPicPr>
                  <a:picLocks noChangeAspect="1"/>
                </p:cNvPicPr>
                <p:nvPr/>
              </p:nvPicPr>
              <p:blipFill>
                <a:blip r:embed="rId3">
                  <a:alphaModFix amt="31000"/>
                  <a:extLst>
                    <a:ext uri="{28A0092B-C50C-407E-A947-70E740481C1C}">
                      <a14:useLocalDpi xmlns:a14="http://schemas.microsoft.com/office/drawing/2010/main"/>
                    </a:ext>
                  </a:extLst>
                </a:blip>
                <a:stretch>
                  <a:fillRect/>
                </a:stretch>
              </p:blipFill>
              <p:spPr>
                <a:xfrm>
                  <a:off x="1330717" y="2169522"/>
                  <a:ext cx="3632200" cy="495300"/>
                </a:xfrm>
                <a:prstGeom prst="rect">
                  <a:avLst/>
                </a:prstGeom>
              </p:spPr>
            </p:pic>
          </p:grpSp>
          <p:pic>
            <p:nvPicPr>
              <p:cNvPr id="44" name="Picture 43" descr="latex-image-1.pdf"/>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582215" y="2341576"/>
                <a:ext cx="990600" cy="419100"/>
              </a:xfrm>
              <a:prstGeom prst="rect">
                <a:avLst/>
              </a:prstGeom>
            </p:spPr>
          </p:pic>
        </p:grpSp>
        <p:sp>
          <p:nvSpPr>
            <p:cNvPr id="42" name="Rounded Rectangle 41"/>
            <p:cNvSpPr/>
            <p:nvPr/>
          </p:nvSpPr>
          <p:spPr>
            <a:xfrm>
              <a:off x="5434497" y="1063266"/>
              <a:ext cx="1902075" cy="5304317"/>
            </a:xfrm>
            <a:prstGeom prst="roundRect">
              <a:avLst/>
            </a:prstGeom>
            <a:gradFill flip="none" rotWithShape="1">
              <a:gsLst>
                <a:gs pos="0">
                  <a:schemeClr val="dk1">
                    <a:tint val="100000"/>
                    <a:shade val="100000"/>
                    <a:satMod val="130000"/>
                    <a:alpha val="28000"/>
                  </a:schemeClr>
                </a:gs>
                <a:gs pos="100000">
                  <a:schemeClr val="dk1">
                    <a:tint val="50000"/>
                    <a:shade val="100000"/>
                    <a:satMod val="350000"/>
                    <a:alpha val="28000"/>
                  </a:schemeClr>
                </a:gs>
              </a:gsLst>
              <a:lin ang="16200000" scaled="0"/>
              <a:tileRect/>
            </a:gradFill>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382966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Interaction of photons with matter</a:t>
            </a:r>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nvGrpSpPr>
          <p:cNvPr id="58" name="Group 57"/>
          <p:cNvGrpSpPr/>
          <p:nvPr/>
        </p:nvGrpSpPr>
        <p:grpSpPr>
          <a:xfrm>
            <a:off x="4950058" y="1933020"/>
            <a:ext cx="2139057" cy="4254548"/>
            <a:chOff x="-99908" y="1925406"/>
            <a:chExt cx="2139057" cy="4254548"/>
          </a:xfrm>
        </p:grpSpPr>
        <p:cxnSp>
          <p:nvCxnSpPr>
            <p:cNvPr id="59" name="Straight Connector 58"/>
            <p:cNvCxnSpPr/>
            <p:nvPr/>
          </p:nvCxnSpPr>
          <p:spPr>
            <a:xfrm>
              <a:off x="649885" y="5422599"/>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60" name="Straight Connector 59"/>
            <p:cNvCxnSpPr/>
            <p:nvPr/>
          </p:nvCxnSpPr>
          <p:spPr>
            <a:xfrm>
              <a:off x="649885" y="5853734"/>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flipV="1">
              <a:off x="649885" y="2517827"/>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62" name="Straight Arrow Connector 61"/>
            <p:cNvCxnSpPr/>
            <p:nvPr/>
          </p:nvCxnSpPr>
          <p:spPr>
            <a:xfrm flipV="1">
              <a:off x="1476619" y="5065311"/>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63" name="Straight Arrow Connector 62"/>
            <p:cNvCxnSpPr/>
            <p:nvPr/>
          </p:nvCxnSpPr>
          <p:spPr>
            <a:xfrm flipV="1">
              <a:off x="1671599" y="5527518"/>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64" name="Straight Arrow Connector 63"/>
            <p:cNvCxnSpPr/>
            <p:nvPr/>
          </p:nvCxnSpPr>
          <p:spPr>
            <a:xfrm flipV="1">
              <a:off x="1888129" y="5072926"/>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65" name="Straight Arrow Connector 64"/>
            <p:cNvCxnSpPr/>
            <p:nvPr/>
          </p:nvCxnSpPr>
          <p:spPr>
            <a:xfrm>
              <a:off x="849622" y="5065313"/>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66" name="Straight Arrow Connector 65"/>
            <p:cNvCxnSpPr/>
            <p:nvPr/>
          </p:nvCxnSpPr>
          <p:spPr>
            <a:xfrm>
              <a:off x="1261133" y="5065315"/>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67" name="Delay 46"/>
            <p:cNvSpPr/>
            <p:nvPr/>
          </p:nvSpPr>
          <p:spPr>
            <a:xfrm rot="15986418">
              <a:off x="335776" y="3281273"/>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69" name="Straight Arrow Connector 68"/>
            <p:cNvCxnSpPr/>
            <p:nvPr/>
          </p:nvCxnSpPr>
          <p:spPr>
            <a:xfrm>
              <a:off x="1043213" y="5519904"/>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70" name="Delay 46"/>
            <p:cNvSpPr/>
            <p:nvPr/>
          </p:nvSpPr>
          <p:spPr>
            <a:xfrm rot="5974411">
              <a:off x="465355" y="3286874"/>
              <a:ext cx="2845548"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solidFill>
                <a:srgbClr val="FF0000"/>
              </a:solidFill>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71" name="Pie 70"/>
            <p:cNvSpPr/>
            <p:nvPr/>
          </p:nvSpPr>
          <p:spPr>
            <a:xfrm>
              <a:off x="-87049" y="2698710"/>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72" name="Arc 71"/>
            <p:cNvSpPr/>
            <p:nvPr/>
          </p:nvSpPr>
          <p:spPr>
            <a:xfrm>
              <a:off x="-99908" y="2726352"/>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73" name="Straight Arrow Connector 72"/>
            <p:cNvCxnSpPr/>
            <p:nvPr/>
          </p:nvCxnSpPr>
          <p:spPr>
            <a:xfrm flipH="1" flipV="1">
              <a:off x="754641" y="3304479"/>
              <a:ext cx="958050" cy="2215425"/>
            </a:xfrm>
            <a:prstGeom prst="straightConnector1">
              <a:avLst/>
            </a:prstGeom>
            <a:ln>
              <a:prstDash val="dash"/>
              <a:tailEnd type="arrow" w="lg" len="lg"/>
            </a:ln>
          </p:spPr>
          <p:style>
            <a:lnRef idx="2">
              <a:schemeClr val="accent2"/>
            </a:lnRef>
            <a:fillRef idx="0">
              <a:schemeClr val="accent2"/>
            </a:fillRef>
            <a:effectRef idx="1">
              <a:schemeClr val="accent2"/>
            </a:effectRef>
            <a:fontRef idx="minor">
              <a:schemeClr val="tx1"/>
            </a:fontRef>
          </p:style>
        </p:cxnSp>
        <p:cxnSp>
          <p:nvCxnSpPr>
            <p:cNvPr id="74" name="Straight Arrow Connector 73"/>
            <p:cNvCxnSpPr/>
            <p:nvPr/>
          </p:nvCxnSpPr>
          <p:spPr>
            <a:xfrm>
              <a:off x="907041" y="3342579"/>
              <a:ext cx="958050" cy="2215425"/>
            </a:xfrm>
            <a:prstGeom prst="straightConnector1">
              <a:avLst/>
            </a:prstGeom>
            <a:ln>
              <a:prstDash val="dash"/>
              <a:tailEnd type="arrow" w="lg" len="lg"/>
            </a:ln>
          </p:spPr>
          <p:style>
            <a:lnRef idx="2">
              <a:schemeClr val="accent2"/>
            </a:lnRef>
            <a:fillRef idx="0">
              <a:schemeClr val="accent2"/>
            </a:fillRef>
            <a:effectRef idx="1">
              <a:schemeClr val="accent2"/>
            </a:effectRef>
            <a:fontRef idx="minor">
              <a:schemeClr val="tx1"/>
            </a:fontRef>
          </p:style>
        </p:cxnSp>
        <p:cxnSp>
          <p:nvCxnSpPr>
            <p:cNvPr id="75" name="Straight Arrow Connector 74"/>
            <p:cNvCxnSpPr/>
            <p:nvPr/>
          </p:nvCxnSpPr>
          <p:spPr>
            <a:xfrm flipV="1">
              <a:off x="792741" y="3644900"/>
              <a:ext cx="0" cy="469974"/>
            </a:xfrm>
            <a:prstGeom prst="straightConnector1">
              <a:avLst/>
            </a:prstGeom>
            <a:ln w="38100" cmpd="sng">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76" name="Straight Arrow Connector 75"/>
            <p:cNvCxnSpPr/>
            <p:nvPr/>
          </p:nvCxnSpPr>
          <p:spPr>
            <a:xfrm>
              <a:off x="810244" y="2781300"/>
              <a:ext cx="0" cy="523449"/>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grpSp>
        <p:nvGrpSpPr>
          <p:cNvPr id="77" name="Group 76"/>
          <p:cNvGrpSpPr/>
          <p:nvPr/>
        </p:nvGrpSpPr>
        <p:grpSpPr>
          <a:xfrm>
            <a:off x="6626924" y="2525441"/>
            <a:ext cx="2139057" cy="3662127"/>
            <a:chOff x="6265584" y="2525441"/>
            <a:chExt cx="2139057" cy="3662127"/>
          </a:xfrm>
        </p:grpSpPr>
        <p:sp>
          <p:nvSpPr>
            <p:cNvPr id="78" name="Pie 77"/>
            <p:cNvSpPr/>
            <p:nvPr/>
          </p:nvSpPr>
          <p:spPr>
            <a:xfrm>
              <a:off x="6278443"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79" name="Straight Connector 78"/>
            <p:cNvCxnSpPr/>
            <p:nvPr/>
          </p:nvCxnSpPr>
          <p:spPr>
            <a:xfrm>
              <a:off x="7015377"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80" name="Straight Connector 79"/>
            <p:cNvCxnSpPr/>
            <p:nvPr/>
          </p:nvCxnSpPr>
          <p:spPr>
            <a:xfrm>
              <a:off x="7015377"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81" name="Arc 80"/>
            <p:cNvSpPr/>
            <p:nvPr/>
          </p:nvSpPr>
          <p:spPr>
            <a:xfrm>
              <a:off x="6265584"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82" name="Straight Connector 81"/>
            <p:cNvCxnSpPr/>
            <p:nvPr/>
          </p:nvCxnSpPr>
          <p:spPr>
            <a:xfrm flipV="1">
              <a:off x="7015377"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83" name="Straight Arrow Connector 82"/>
            <p:cNvCxnSpPr/>
            <p:nvPr/>
          </p:nvCxnSpPr>
          <p:spPr>
            <a:xfrm flipV="1">
              <a:off x="7842111" y="5072925"/>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84" name="Straight Arrow Connector 83"/>
            <p:cNvCxnSpPr/>
            <p:nvPr/>
          </p:nvCxnSpPr>
          <p:spPr>
            <a:xfrm flipV="1">
              <a:off x="8037091"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85" name="Straight Arrow Connector 84"/>
            <p:cNvCxnSpPr/>
            <p:nvPr/>
          </p:nvCxnSpPr>
          <p:spPr>
            <a:xfrm flipV="1">
              <a:off x="8253621"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86" name="Straight Arrow Connector 85"/>
            <p:cNvCxnSpPr/>
            <p:nvPr/>
          </p:nvCxnSpPr>
          <p:spPr>
            <a:xfrm>
              <a:off x="7215114"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87" name="Straight Arrow Connector 86"/>
            <p:cNvCxnSpPr/>
            <p:nvPr/>
          </p:nvCxnSpPr>
          <p:spPr>
            <a:xfrm>
              <a:off x="7626625"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88" name="Delay 46"/>
            <p:cNvSpPr/>
            <p:nvPr/>
          </p:nvSpPr>
          <p:spPr>
            <a:xfrm rot="16663366">
              <a:off x="7377977" y="3864650"/>
              <a:ext cx="1162067"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solidFill>
                <a:schemeClr val="accent4">
                  <a:lumMod val="75000"/>
                </a:schemeClr>
              </a:solidFill>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90" name="Straight Arrow Connector 89"/>
            <p:cNvCxnSpPr/>
            <p:nvPr/>
          </p:nvCxnSpPr>
          <p:spPr>
            <a:xfrm>
              <a:off x="7408705"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91" name="Straight Arrow Connector 90"/>
            <p:cNvCxnSpPr/>
            <p:nvPr/>
          </p:nvCxnSpPr>
          <p:spPr>
            <a:xfrm flipH="1" flipV="1">
              <a:off x="7148355" y="3312093"/>
              <a:ext cx="958050" cy="2215425"/>
            </a:xfrm>
            <a:prstGeom prst="straightConnector1">
              <a:avLst/>
            </a:prstGeom>
            <a:ln>
              <a:tailEnd type="arrow" w="lg" len="lg"/>
            </a:ln>
          </p:spPr>
          <p:style>
            <a:lnRef idx="2">
              <a:schemeClr val="accent2"/>
            </a:lnRef>
            <a:fillRef idx="0">
              <a:schemeClr val="accent2"/>
            </a:fillRef>
            <a:effectRef idx="1">
              <a:schemeClr val="accent2"/>
            </a:effectRef>
            <a:fontRef idx="minor">
              <a:schemeClr val="tx1"/>
            </a:fontRef>
          </p:style>
        </p:cxnSp>
        <p:sp>
          <p:nvSpPr>
            <p:cNvPr id="92" name="Delay 46"/>
            <p:cNvSpPr/>
            <p:nvPr/>
          </p:nvSpPr>
          <p:spPr>
            <a:xfrm rot="6927349">
              <a:off x="7543423" y="3932403"/>
              <a:ext cx="1454358"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solidFill>
                <a:schemeClr val="accent2">
                  <a:lumMod val="75000"/>
                </a:schemeClr>
              </a:solidFill>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grpSp>
      <p:grpSp>
        <p:nvGrpSpPr>
          <p:cNvPr id="4" name="Group 3"/>
          <p:cNvGrpSpPr/>
          <p:nvPr/>
        </p:nvGrpSpPr>
        <p:grpSpPr>
          <a:xfrm>
            <a:off x="4792814" y="1063266"/>
            <a:ext cx="3776668" cy="666617"/>
            <a:chOff x="1303671" y="2097874"/>
            <a:chExt cx="3776668" cy="666617"/>
          </a:xfrm>
        </p:grpSpPr>
        <p:sp>
          <p:nvSpPr>
            <p:cNvPr id="103" name="Rounded Rectangle 102"/>
            <p:cNvSpPr/>
            <p:nvPr/>
          </p:nvSpPr>
          <p:spPr>
            <a:xfrm>
              <a:off x="1303671" y="2097874"/>
              <a:ext cx="3776668" cy="666617"/>
            </a:xfrm>
            <a:prstGeom prst="roundRect">
              <a:avLst>
                <a:gd name="adj" fmla="val 24566"/>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endParaRPr lang="en-US" sz="2000" dirty="0" smtClean="0">
                <a:solidFill>
                  <a:schemeClr val="tx1"/>
                </a:solidFill>
              </a:endParaRPr>
            </a:p>
          </p:txBody>
        </p:sp>
        <p:pic>
          <p:nvPicPr>
            <p:cNvPr id="2" name="Picture 1" descr="latex-image-1.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330717" y="2169522"/>
              <a:ext cx="3632200" cy="495300"/>
            </a:xfrm>
            <a:prstGeom prst="rect">
              <a:avLst/>
            </a:prstGeom>
          </p:spPr>
        </p:pic>
      </p:grpSp>
      <p:grpSp>
        <p:nvGrpSpPr>
          <p:cNvPr id="5" name="Group 4"/>
          <p:cNvGrpSpPr/>
          <p:nvPr/>
        </p:nvGrpSpPr>
        <p:grpSpPr>
          <a:xfrm>
            <a:off x="4792814" y="1063266"/>
            <a:ext cx="4265650" cy="5304317"/>
            <a:chOff x="4792814" y="1063266"/>
            <a:chExt cx="4265650" cy="5304317"/>
          </a:xfrm>
        </p:grpSpPr>
        <p:grpSp>
          <p:nvGrpSpPr>
            <p:cNvPr id="109" name="Group 108"/>
            <p:cNvGrpSpPr/>
            <p:nvPr/>
          </p:nvGrpSpPr>
          <p:grpSpPr>
            <a:xfrm>
              <a:off x="4792814" y="1063266"/>
              <a:ext cx="3776668" cy="666617"/>
              <a:chOff x="1303671" y="2097874"/>
              <a:chExt cx="3776668" cy="666617"/>
            </a:xfrm>
          </p:grpSpPr>
          <p:sp>
            <p:nvSpPr>
              <p:cNvPr id="110" name="Rounded Rectangle 109"/>
              <p:cNvSpPr/>
              <p:nvPr/>
            </p:nvSpPr>
            <p:spPr>
              <a:xfrm>
                <a:off x="1303671" y="2097874"/>
                <a:ext cx="3776668" cy="666617"/>
              </a:xfrm>
              <a:prstGeom prst="roundRect">
                <a:avLst>
                  <a:gd name="adj" fmla="val 24566"/>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endParaRPr lang="en-US" sz="2000" dirty="0" smtClean="0">
                  <a:solidFill>
                    <a:schemeClr val="tx1"/>
                  </a:solidFill>
                </a:endParaRPr>
              </a:p>
            </p:txBody>
          </p:sp>
          <p:pic>
            <p:nvPicPr>
              <p:cNvPr id="111" name="Picture 110" descr="latex-image-1.pdf"/>
              <p:cNvPicPr>
                <a:picLocks noChangeAspect="1"/>
              </p:cNvPicPr>
              <p:nvPr/>
            </p:nvPicPr>
            <p:blipFill>
              <a:blip r:embed="rId3">
                <a:alphaModFix amt="31000"/>
                <a:extLst>
                  <a:ext uri="{28A0092B-C50C-407E-A947-70E740481C1C}">
                    <a14:useLocalDpi xmlns:a14="http://schemas.microsoft.com/office/drawing/2010/main"/>
                  </a:ext>
                </a:extLst>
              </a:blip>
              <a:stretch>
                <a:fillRect/>
              </a:stretch>
            </p:blipFill>
            <p:spPr>
              <a:xfrm>
                <a:off x="1330717" y="2169522"/>
                <a:ext cx="3632200" cy="495300"/>
              </a:xfrm>
              <a:prstGeom prst="rect">
                <a:avLst/>
              </a:prstGeom>
            </p:spPr>
          </p:pic>
        </p:grpSp>
        <p:sp>
          <p:nvSpPr>
            <p:cNvPr id="42" name="Rounded Rectangle 41"/>
            <p:cNvSpPr/>
            <p:nvPr/>
          </p:nvSpPr>
          <p:spPr>
            <a:xfrm>
              <a:off x="7156389" y="1063266"/>
              <a:ext cx="1902075" cy="5304317"/>
            </a:xfrm>
            <a:prstGeom prst="roundRect">
              <a:avLst/>
            </a:prstGeom>
            <a:gradFill flip="none" rotWithShape="1">
              <a:gsLst>
                <a:gs pos="0">
                  <a:schemeClr val="dk1">
                    <a:tint val="100000"/>
                    <a:shade val="100000"/>
                    <a:satMod val="130000"/>
                    <a:alpha val="28000"/>
                  </a:schemeClr>
                </a:gs>
                <a:gs pos="100000">
                  <a:schemeClr val="dk1">
                    <a:tint val="50000"/>
                    <a:shade val="100000"/>
                    <a:satMod val="350000"/>
                    <a:alpha val="28000"/>
                  </a:schemeClr>
                </a:gs>
              </a:gsLst>
              <a:lin ang="16200000" scaled="0"/>
              <a:tileRect/>
            </a:gradFill>
          </p:spPr>
          <p:style>
            <a:lnRef idx="0">
              <a:schemeClr val="dk1"/>
            </a:lnRef>
            <a:fillRef idx="3">
              <a:schemeClr val="dk1"/>
            </a:fillRef>
            <a:effectRef idx="3">
              <a:schemeClr val="dk1"/>
            </a:effectRef>
            <a:fontRef idx="minor">
              <a:schemeClr val="lt1"/>
            </a:fontRef>
          </p:style>
          <p:txBody>
            <a:bodyPr rtlCol="0" anchor="ctr"/>
            <a:lstStyle/>
            <a:p>
              <a:pPr algn="ctr"/>
              <a:endParaRPr lang="en-US"/>
            </a:p>
          </p:txBody>
        </p:sp>
        <p:pic>
          <p:nvPicPr>
            <p:cNvPr id="3" name="Picture 2" descr="latex-image-1.pd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897493" y="1138788"/>
              <a:ext cx="558800" cy="406400"/>
            </a:xfrm>
            <a:prstGeom prst="rect">
              <a:avLst/>
            </a:prstGeom>
          </p:spPr>
        </p:pic>
      </p:grpSp>
      <p:pic>
        <p:nvPicPr>
          <p:cNvPr id="52" name="Picture 51" descr="IXSFig.gif"/>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390917" y="2071438"/>
            <a:ext cx="4572000" cy="4381500"/>
          </a:xfrm>
          <a:prstGeom prst="rect">
            <a:avLst/>
          </a:prstGeom>
        </p:spPr>
      </p:pic>
    </p:spTree>
    <p:extLst>
      <p:ext uri="{BB962C8B-B14F-4D97-AF65-F5344CB8AC3E}">
        <p14:creationId xmlns:p14="http://schemas.microsoft.com/office/powerpoint/2010/main" val="3928677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Need tools to measure: Orbital, Spin, Charge </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nvGrpSpPr>
          <p:cNvPr id="93" name="Group 92"/>
          <p:cNvGrpSpPr/>
          <p:nvPr/>
        </p:nvGrpSpPr>
        <p:grpSpPr>
          <a:xfrm>
            <a:off x="-99908" y="2525441"/>
            <a:ext cx="2561994" cy="3662127"/>
            <a:chOff x="-99908" y="2525441"/>
            <a:chExt cx="2561994" cy="3662127"/>
          </a:xfrm>
        </p:grpSpPr>
        <p:sp>
          <p:nvSpPr>
            <p:cNvPr id="94" name="Pie 93"/>
            <p:cNvSpPr/>
            <p:nvPr/>
          </p:nvSpPr>
          <p:spPr>
            <a:xfrm>
              <a:off x="-87049"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95" name="Straight Connector 94"/>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6" name="Straight Connector 95"/>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97" name="Arc 96"/>
            <p:cNvSpPr/>
            <p:nvPr/>
          </p:nvSpPr>
          <p:spPr>
            <a:xfrm>
              <a:off x="-99908"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98" name="Straight Connector 97"/>
            <p:cNvCxnSpPr/>
            <p:nvPr/>
          </p:nvCxnSpPr>
          <p:spPr>
            <a:xfrm flipV="1">
              <a:off x="649885"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99" name="Straight Arrow Connector 98"/>
            <p:cNvCxnSpPr/>
            <p:nvPr/>
          </p:nvCxnSpPr>
          <p:spPr>
            <a:xfrm flipV="1">
              <a:off x="1476619" y="5072925"/>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00" name="Straight Arrow Connector 99"/>
            <p:cNvCxnSpPr/>
            <p:nvPr/>
          </p:nvCxnSpPr>
          <p:spPr>
            <a:xfrm flipV="1">
              <a:off x="1671599"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01" name="Straight Arrow Connector 100"/>
            <p:cNvCxnSpPr/>
            <p:nvPr/>
          </p:nvCxnSpPr>
          <p:spPr>
            <a:xfrm flipV="1">
              <a:off x="1888129"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02" name="Straight Arrow Connector 101"/>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03" name="Straight Arrow Connector 102"/>
            <p:cNvCxnSpPr/>
            <p:nvPr/>
          </p:nvCxnSpPr>
          <p:spPr>
            <a:xfrm>
              <a:off x="1261133"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104" name="Delay 46"/>
            <p:cNvSpPr/>
            <p:nvPr/>
          </p:nvSpPr>
          <p:spPr>
            <a:xfrm rot="3765503">
              <a:off x="392845" y="4280405"/>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solidFill>
                <a:schemeClr val="accent2"/>
              </a:solidFill>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105" name="TextBox 104"/>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cxnSp>
          <p:nvCxnSpPr>
            <p:cNvPr id="106" name="Straight Arrow Connector 105"/>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sp>
        <p:nvSpPr>
          <p:cNvPr id="163" name="Rounded Rectangle 162"/>
          <p:cNvSpPr/>
          <p:nvPr/>
        </p:nvSpPr>
        <p:spPr>
          <a:xfrm>
            <a:off x="1206500" y="1086597"/>
            <a:ext cx="7325500" cy="521998"/>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X-ray Absorption Spectroscopy (XAS) at the TM </a:t>
            </a:r>
            <a:r>
              <a:rPr lang="en-US" sz="2000" i="1" dirty="0" smtClean="0">
                <a:solidFill>
                  <a:schemeClr val="tx1"/>
                </a:solidFill>
              </a:rPr>
              <a:t>2p</a:t>
            </a:r>
            <a:r>
              <a:rPr lang="en-US" sz="2000" dirty="0" smtClean="0">
                <a:solidFill>
                  <a:schemeClr val="tx1"/>
                </a:solidFill>
              </a:rPr>
              <a:t> to </a:t>
            </a:r>
            <a:r>
              <a:rPr lang="en-US" sz="2000" i="1" dirty="0" smtClean="0">
                <a:solidFill>
                  <a:schemeClr val="tx1"/>
                </a:solidFill>
              </a:rPr>
              <a:t>3d </a:t>
            </a:r>
            <a:r>
              <a:rPr lang="en-US" sz="2000" dirty="0" smtClean="0">
                <a:solidFill>
                  <a:schemeClr val="tx1"/>
                </a:solidFill>
              </a:rPr>
              <a:t>edge</a:t>
            </a:r>
          </a:p>
        </p:txBody>
      </p:sp>
      <p:sp>
        <p:nvSpPr>
          <p:cNvPr id="167" name="Rounded Rectangle 166"/>
          <p:cNvSpPr/>
          <p:nvPr/>
        </p:nvSpPr>
        <p:spPr>
          <a:xfrm>
            <a:off x="3594100" y="3797300"/>
            <a:ext cx="4937900" cy="2540000"/>
          </a:xfrm>
          <a:prstGeom prst="roundRect">
            <a:avLst>
              <a:gd name="adj" fmla="val 9165"/>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dirty="0" smtClean="0">
                <a:solidFill>
                  <a:schemeClr val="tx1"/>
                </a:solidFill>
              </a:rPr>
              <a:t>Technique developed in late 1980’s</a:t>
            </a:r>
          </a:p>
          <a:p>
            <a:r>
              <a:rPr lang="en-US" dirty="0" smtClean="0">
                <a:solidFill>
                  <a:schemeClr val="tx1"/>
                </a:solidFill>
              </a:rPr>
              <a:t>Fink, </a:t>
            </a:r>
            <a:r>
              <a:rPr lang="en-US" dirty="0" err="1" smtClean="0">
                <a:solidFill>
                  <a:schemeClr val="tx1"/>
                </a:solidFill>
              </a:rPr>
              <a:t>Sawatzky</a:t>
            </a:r>
            <a:r>
              <a:rPr lang="en-US" dirty="0" smtClean="0">
                <a:solidFill>
                  <a:schemeClr val="tx1"/>
                </a:solidFill>
              </a:rPr>
              <a:t>, </a:t>
            </a:r>
            <a:r>
              <a:rPr lang="en-US" dirty="0" err="1" smtClean="0">
                <a:solidFill>
                  <a:schemeClr val="tx1"/>
                </a:solidFill>
              </a:rPr>
              <a:t>Fuggle</a:t>
            </a:r>
            <a:endParaRPr lang="en-US" dirty="0" smtClean="0">
              <a:solidFill>
                <a:schemeClr val="tx1"/>
              </a:solidFill>
            </a:endParaRPr>
          </a:p>
          <a:p>
            <a:r>
              <a:rPr lang="en-US" dirty="0" err="1" smtClean="0">
                <a:solidFill>
                  <a:schemeClr val="tx1"/>
                </a:solidFill>
              </a:rPr>
              <a:t>Thole</a:t>
            </a:r>
            <a:r>
              <a:rPr lang="en-US" dirty="0" smtClean="0">
                <a:solidFill>
                  <a:schemeClr val="tx1"/>
                </a:solidFill>
              </a:rPr>
              <a:t>, van der </a:t>
            </a:r>
            <a:r>
              <a:rPr lang="en-US" dirty="0" err="1" smtClean="0">
                <a:solidFill>
                  <a:schemeClr val="tx1"/>
                </a:solidFill>
              </a:rPr>
              <a:t>Laan</a:t>
            </a:r>
            <a:endParaRPr lang="en-US" dirty="0" smtClean="0">
              <a:solidFill>
                <a:schemeClr val="tx1"/>
              </a:solidFill>
            </a:endParaRPr>
          </a:p>
          <a:p>
            <a:r>
              <a:rPr lang="en-US" dirty="0" smtClean="0">
                <a:solidFill>
                  <a:schemeClr val="tx1"/>
                </a:solidFill>
              </a:rPr>
              <a:t>Chen, </a:t>
            </a:r>
            <a:r>
              <a:rPr lang="en-US" dirty="0" err="1" smtClean="0">
                <a:solidFill>
                  <a:schemeClr val="tx1"/>
                </a:solidFill>
              </a:rPr>
              <a:t>Sette</a:t>
            </a:r>
            <a:endParaRPr lang="en-US" dirty="0" smtClean="0">
              <a:solidFill>
                <a:schemeClr val="tx1"/>
              </a:solidFill>
            </a:endParaRPr>
          </a:p>
        </p:txBody>
      </p:sp>
    </p:spTree>
    <p:extLst>
      <p:ext uri="{BB962C8B-B14F-4D97-AF65-F5344CB8AC3E}">
        <p14:creationId xmlns:p14="http://schemas.microsoft.com/office/powerpoint/2010/main" val="30121291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Rounded Rectangle 73"/>
          <p:cNvSpPr/>
          <p:nvPr/>
        </p:nvSpPr>
        <p:spPr>
          <a:xfrm>
            <a:off x="1206500" y="1742944"/>
            <a:ext cx="7325500" cy="521998"/>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Resonant X-ray Diffraction (RXD)</a:t>
            </a:r>
          </a:p>
        </p:txBody>
      </p:sp>
      <p:grpSp>
        <p:nvGrpSpPr>
          <p:cNvPr id="107" name="Group 106"/>
          <p:cNvGrpSpPr/>
          <p:nvPr/>
        </p:nvGrpSpPr>
        <p:grpSpPr>
          <a:xfrm>
            <a:off x="-91144" y="2188126"/>
            <a:ext cx="2561994" cy="3999442"/>
            <a:chOff x="2719492" y="2188126"/>
            <a:chExt cx="2561994" cy="3999442"/>
          </a:xfrm>
        </p:grpSpPr>
        <p:sp>
          <p:nvSpPr>
            <p:cNvPr id="108" name="Pie 107"/>
            <p:cNvSpPr/>
            <p:nvPr/>
          </p:nvSpPr>
          <p:spPr>
            <a:xfrm>
              <a:off x="2732351"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109" name="Straight Connector 108"/>
            <p:cNvCxnSpPr/>
            <p:nvPr/>
          </p:nvCxnSpPr>
          <p:spPr>
            <a:xfrm>
              <a:off x="34692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0" name="Straight Connector 109"/>
            <p:cNvCxnSpPr/>
            <p:nvPr/>
          </p:nvCxnSpPr>
          <p:spPr>
            <a:xfrm>
              <a:off x="34692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111" name="Arc 110"/>
            <p:cNvSpPr/>
            <p:nvPr/>
          </p:nvSpPr>
          <p:spPr>
            <a:xfrm>
              <a:off x="2719492"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12" name="Straight Connector 111"/>
            <p:cNvCxnSpPr/>
            <p:nvPr/>
          </p:nvCxnSpPr>
          <p:spPr>
            <a:xfrm flipV="1">
              <a:off x="3469285"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113" name="Straight Arrow Connector 112"/>
            <p:cNvCxnSpPr/>
            <p:nvPr/>
          </p:nvCxnSpPr>
          <p:spPr>
            <a:xfrm flipV="1">
              <a:off x="4296019" y="5072925"/>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14" name="Straight Arrow Connector 113"/>
            <p:cNvCxnSpPr/>
            <p:nvPr/>
          </p:nvCxnSpPr>
          <p:spPr>
            <a:xfrm flipV="1">
              <a:off x="4490999"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15" name="Straight Arrow Connector 114"/>
            <p:cNvCxnSpPr/>
            <p:nvPr/>
          </p:nvCxnSpPr>
          <p:spPr>
            <a:xfrm flipV="1">
              <a:off x="4707529"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16" name="Straight Arrow Connector 115"/>
            <p:cNvCxnSpPr/>
            <p:nvPr/>
          </p:nvCxnSpPr>
          <p:spPr>
            <a:xfrm>
              <a:off x="36690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17" name="Straight Arrow Connector 116"/>
            <p:cNvCxnSpPr/>
            <p:nvPr/>
          </p:nvCxnSpPr>
          <p:spPr>
            <a:xfrm>
              <a:off x="4080533"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118" name="Delay 46"/>
            <p:cNvSpPr/>
            <p:nvPr/>
          </p:nvSpPr>
          <p:spPr>
            <a:xfrm rot="16663366">
              <a:off x="3328931" y="3288887"/>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119" name="TextBox 118"/>
            <p:cNvSpPr txBox="1"/>
            <p:nvPr/>
          </p:nvSpPr>
          <p:spPr>
            <a:xfrm>
              <a:off x="4858549" y="5418161"/>
              <a:ext cx="422937" cy="369332"/>
            </a:xfrm>
            <a:prstGeom prst="rect">
              <a:avLst/>
            </a:prstGeom>
            <a:noFill/>
          </p:spPr>
          <p:txBody>
            <a:bodyPr wrap="none" rtlCol="0">
              <a:spAutoFit/>
            </a:bodyPr>
            <a:lstStyle/>
            <a:p>
              <a:r>
                <a:rPr lang="en-US" dirty="0" smtClean="0"/>
                <a:t>2p</a:t>
              </a:r>
              <a:endParaRPr lang="en-US" dirty="0"/>
            </a:p>
          </p:txBody>
        </p:sp>
        <p:cxnSp>
          <p:nvCxnSpPr>
            <p:cNvPr id="120" name="Straight Arrow Connector 119"/>
            <p:cNvCxnSpPr/>
            <p:nvPr/>
          </p:nvCxnSpPr>
          <p:spPr>
            <a:xfrm>
              <a:off x="38626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21" name="Straight Arrow Connector 120"/>
            <p:cNvCxnSpPr/>
            <p:nvPr/>
          </p:nvCxnSpPr>
          <p:spPr>
            <a:xfrm flipH="1" flipV="1">
              <a:off x="3574041" y="3312093"/>
              <a:ext cx="958050" cy="2215425"/>
            </a:xfrm>
            <a:prstGeom prst="straightConnector1">
              <a:avLst/>
            </a:prstGeom>
            <a:ln>
              <a:tailEnd type="arrow" w="lg" len="lg"/>
            </a:ln>
          </p:spPr>
          <p:style>
            <a:lnRef idx="2">
              <a:schemeClr val="accent2"/>
            </a:lnRef>
            <a:fillRef idx="0">
              <a:schemeClr val="accent2"/>
            </a:fillRef>
            <a:effectRef idx="1">
              <a:schemeClr val="accent2"/>
            </a:effectRef>
            <a:fontRef idx="minor">
              <a:schemeClr val="tx1"/>
            </a:fontRef>
          </p:style>
        </p:cxnSp>
        <p:sp>
          <p:nvSpPr>
            <p:cNvPr id="122" name="Delay 46"/>
            <p:cNvSpPr/>
            <p:nvPr/>
          </p:nvSpPr>
          <p:spPr>
            <a:xfrm rot="6927349">
              <a:off x="3749364" y="3539736"/>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123" name="Straight Arrow Connector 122"/>
            <p:cNvCxnSpPr/>
            <p:nvPr/>
          </p:nvCxnSpPr>
          <p:spPr>
            <a:xfrm>
              <a:off x="3726441" y="3350193"/>
              <a:ext cx="958050" cy="2215425"/>
            </a:xfrm>
            <a:prstGeom prst="straightConnector1">
              <a:avLst/>
            </a:prstGeom>
            <a:ln>
              <a:tailEnd type="arrow" w="lg" len="lg"/>
            </a:ln>
          </p:spPr>
          <p:style>
            <a:lnRef idx="2">
              <a:schemeClr val="accent2"/>
            </a:lnRef>
            <a:fillRef idx="0">
              <a:schemeClr val="accent2"/>
            </a:fillRef>
            <a:effectRef idx="1">
              <a:schemeClr val="accent2"/>
            </a:effectRef>
            <a:fontRef idx="minor">
              <a:schemeClr val="tx1"/>
            </a:fontRef>
          </p:style>
        </p:cxnSp>
      </p:grpSp>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Need tools to measure: Orbital, Spin, Charge </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73" name="Rounded Rectangle 72"/>
          <p:cNvSpPr/>
          <p:nvPr/>
        </p:nvSpPr>
        <p:spPr>
          <a:xfrm>
            <a:off x="1206500" y="1086597"/>
            <a:ext cx="7325500" cy="521998"/>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X-ray Absorption Spectroscopy (XAS) at the TM </a:t>
            </a:r>
            <a:r>
              <a:rPr lang="en-US" sz="2000" i="1" dirty="0" smtClean="0">
                <a:solidFill>
                  <a:schemeClr val="tx1"/>
                </a:solidFill>
              </a:rPr>
              <a:t>2p</a:t>
            </a:r>
            <a:r>
              <a:rPr lang="en-US" sz="2000" dirty="0" smtClean="0">
                <a:solidFill>
                  <a:schemeClr val="tx1"/>
                </a:solidFill>
              </a:rPr>
              <a:t> to </a:t>
            </a:r>
            <a:r>
              <a:rPr lang="en-US" sz="2000" i="1" dirty="0" smtClean="0">
                <a:solidFill>
                  <a:schemeClr val="tx1"/>
                </a:solidFill>
              </a:rPr>
              <a:t>3d </a:t>
            </a:r>
            <a:r>
              <a:rPr lang="en-US" sz="2000" dirty="0" smtClean="0">
                <a:solidFill>
                  <a:schemeClr val="tx1"/>
                </a:solidFill>
              </a:rPr>
              <a:t>edge</a:t>
            </a:r>
          </a:p>
        </p:txBody>
      </p:sp>
      <p:sp>
        <p:nvSpPr>
          <p:cNvPr id="77" name="Rounded Rectangle 76"/>
          <p:cNvSpPr/>
          <p:nvPr/>
        </p:nvSpPr>
        <p:spPr>
          <a:xfrm>
            <a:off x="3594100" y="3797300"/>
            <a:ext cx="4937900" cy="2540000"/>
          </a:xfrm>
          <a:prstGeom prst="roundRect">
            <a:avLst>
              <a:gd name="adj" fmla="val 9165"/>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dirty="0" smtClean="0">
                <a:solidFill>
                  <a:schemeClr val="tx1"/>
                </a:solidFill>
              </a:rPr>
              <a:t>Hannon, Trammel, Bloom, Gibbs</a:t>
            </a:r>
          </a:p>
          <a:p>
            <a:r>
              <a:rPr lang="en-US" dirty="0" smtClean="0">
                <a:solidFill>
                  <a:schemeClr val="tx1"/>
                </a:solidFill>
              </a:rPr>
              <a:t>Phys. Rev. </a:t>
            </a:r>
            <a:r>
              <a:rPr lang="en-US" dirty="0" err="1" smtClean="0">
                <a:solidFill>
                  <a:schemeClr val="tx1"/>
                </a:solidFill>
              </a:rPr>
              <a:t>Lett</a:t>
            </a:r>
            <a:r>
              <a:rPr lang="en-US" dirty="0" smtClean="0">
                <a:solidFill>
                  <a:schemeClr val="tx1"/>
                </a:solidFill>
              </a:rPr>
              <a:t>.  </a:t>
            </a:r>
            <a:r>
              <a:rPr lang="en-US" b="1" dirty="0" smtClean="0">
                <a:solidFill>
                  <a:schemeClr val="tx1"/>
                </a:solidFill>
              </a:rPr>
              <a:t>61</a:t>
            </a:r>
            <a:r>
              <a:rPr lang="en-US" dirty="0" smtClean="0">
                <a:solidFill>
                  <a:schemeClr val="tx1"/>
                </a:solidFill>
              </a:rPr>
              <a:t>, 1245 (1988)</a:t>
            </a:r>
          </a:p>
          <a:p>
            <a:r>
              <a:rPr lang="en-US" dirty="0" smtClean="0">
                <a:solidFill>
                  <a:schemeClr val="tx1"/>
                </a:solidFill>
              </a:rPr>
              <a:t>Phys. Rev. B </a:t>
            </a:r>
            <a:r>
              <a:rPr lang="en-US" b="1" dirty="0" smtClean="0">
                <a:solidFill>
                  <a:schemeClr val="tx1"/>
                </a:solidFill>
              </a:rPr>
              <a:t>43</a:t>
            </a:r>
            <a:r>
              <a:rPr lang="en-US" dirty="0" smtClean="0">
                <a:solidFill>
                  <a:schemeClr val="tx1"/>
                </a:solidFill>
              </a:rPr>
              <a:t>, 5663 (1991)</a:t>
            </a:r>
          </a:p>
          <a:p>
            <a:r>
              <a:rPr lang="en-US" dirty="0" smtClean="0">
                <a:solidFill>
                  <a:schemeClr val="tx1"/>
                </a:solidFill>
              </a:rPr>
              <a:t>Cara, </a:t>
            </a:r>
            <a:r>
              <a:rPr lang="en-US" dirty="0" err="1" smtClean="0">
                <a:solidFill>
                  <a:schemeClr val="tx1"/>
                </a:solidFill>
              </a:rPr>
              <a:t>Thole</a:t>
            </a:r>
            <a:endParaRPr lang="en-US" dirty="0" smtClean="0">
              <a:solidFill>
                <a:schemeClr val="tx1"/>
              </a:solidFill>
            </a:endParaRPr>
          </a:p>
          <a:p>
            <a:r>
              <a:rPr lang="en-US" dirty="0" smtClean="0">
                <a:solidFill>
                  <a:schemeClr val="tx1"/>
                </a:solidFill>
              </a:rPr>
              <a:t>Rev. Mod. Phys. </a:t>
            </a:r>
            <a:r>
              <a:rPr lang="en-US" b="1" dirty="0" smtClean="0">
                <a:solidFill>
                  <a:schemeClr val="tx1"/>
                </a:solidFill>
              </a:rPr>
              <a:t>66</a:t>
            </a:r>
            <a:r>
              <a:rPr lang="en-US" dirty="0" smtClean="0">
                <a:solidFill>
                  <a:schemeClr val="tx1"/>
                </a:solidFill>
              </a:rPr>
              <a:t>, 1509 (1994)</a:t>
            </a:r>
          </a:p>
        </p:txBody>
      </p:sp>
    </p:spTree>
    <p:extLst>
      <p:ext uri="{BB962C8B-B14F-4D97-AF65-F5344CB8AC3E}">
        <p14:creationId xmlns:p14="http://schemas.microsoft.com/office/powerpoint/2010/main" val="4551358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Rounded Rectangle 73"/>
          <p:cNvSpPr/>
          <p:nvPr/>
        </p:nvSpPr>
        <p:spPr>
          <a:xfrm>
            <a:off x="1206500" y="1742944"/>
            <a:ext cx="7325500" cy="521998"/>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Resonant X-ray Diffraction (RXD)</a:t>
            </a:r>
          </a:p>
        </p:txBody>
      </p:sp>
      <p:sp>
        <p:nvSpPr>
          <p:cNvPr id="75" name="Rounded Rectangle 74"/>
          <p:cNvSpPr/>
          <p:nvPr/>
        </p:nvSpPr>
        <p:spPr>
          <a:xfrm>
            <a:off x="1206500" y="2407040"/>
            <a:ext cx="7325500" cy="521998"/>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Resonant Inelastic X-ray Scattering (RIXS) </a:t>
            </a:r>
          </a:p>
        </p:txBody>
      </p:sp>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Need tools to measure: Orbital, Spin, Charge </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73" name="Rounded Rectangle 72"/>
          <p:cNvSpPr/>
          <p:nvPr/>
        </p:nvSpPr>
        <p:spPr>
          <a:xfrm>
            <a:off x="1206500" y="1086597"/>
            <a:ext cx="7325500" cy="521998"/>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X-ray Absorption Spectroscopy (XAS) at the TM </a:t>
            </a:r>
            <a:r>
              <a:rPr lang="en-US" sz="2000" i="1" dirty="0" smtClean="0">
                <a:solidFill>
                  <a:schemeClr val="tx1"/>
                </a:solidFill>
              </a:rPr>
              <a:t>2p</a:t>
            </a:r>
            <a:r>
              <a:rPr lang="en-US" sz="2000" dirty="0" smtClean="0">
                <a:solidFill>
                  <a:schemeClr val="tx1"/>
                </a:solidFill>
              </a:rPr>
              <a:t> to </a:t>
            </a:r>
            <a:r>
              <a:rPr lang="en-US" sz="2000" i="1" dirty="0" smtClean="0">
                <a:solidFill>
                  <a:schemeClr val="tx1"/>
                </a:solidFill>
              </a:rPr>
              <a:t>3d </a:t>
            </a:r>
            <a:r>
              <a:rPr lang="en-US" sz="2000" dirty="0" smtClean="0">
                <a:solidFill>
                  <a:schemeClr val="tx1"/>
                </a:solidFill>
              </a:rPr>
              <a:t>edge</a:t>
            </a:r>
          </a:p>
        </p:txBody>
      </p:sp>
      <p:sp>
        <p:nvSpPr>
          <p:cNvPr id="77" name="Rounded Rectangle 76"/>
          <p:cNvSpPr/>
          <p:nvPr/>
        </p:nvSpPr>
        <p:spPr>
          <a:xfrm>
            <a:off x="3594100" y="3797300"/>
            <a:ext cx="4937900" cy="2540000"/>
          </a:xfrm>
          <a:prstGeom prst="roundRect">
            <a:avLst>
              <a:gd name="adj" fmla="val 9165"/>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b="1" dirty="0" smtClean="0">
                <a:solidFill>
                  <a:schemeClr val="tx1"/>
                </a:solidFill>
              </a:rPr>
              <a:t>Theory prediction of magnetic excitations</a:t>
            </a:r>
          </a:p>
          <a:p>
            <a:r>
              <a:rPr lang="en-US" dirty="0" smtClean="0">
                <a:solidFill>
                  <a:schemeClr val="tx1"/>
                </a:solidFill>
              </a:rPr>
              <a:t>J. </a:t>
            </a:r>
            <a:r>
              <a:rPr lang="en-US" dirty="0" err="1" smtClean="0">
                <a:solidFill>
                  <a:schemeClr val="tx1"/>
                </a:solidFill>
              </a:rPr>
              <a:t>Luo</a:t>
            </a:r>
            <a:r>
              <a:rPr lang="en-US" dirty="0" smtClean="0">
                <a:solidFill>
                  <a:schemeClr val="tx1"/>
                </a:solidFill>
              </a:rPr>
              <a:t>, G. T. Trammell, and J. P. Hannon,</a:t>
            </a:r>
          </a:p>
          <a:p>
            <a:r>
              <a:rPr lang="en-US" dirty="0" smtClean="0">
                <a:solidFill>
                  <a:schemeClr val="tx1"/>
                </a:solidFill>
              </a:rPr>
              <a:t>Phys. Rev. </a:t>
            </a:r>
            <a:r>
              <a:rPr lang="en-US" dirty="0" err="1" smtClean="0">
                <a:solidFill>
                  <a:schemeClr val="tx1"/>
                </a:solidFill>
              </a:rPr>
              <a:t>Lett</a:t>
            </a:r>
            <a:r>
              <a:rPr lang="en-US" dirty="0" smtClean="0">
                <a:solidFill>
                  <a:schemeClr val="tx1"/>
                </a:solidFill>
              </a:rPr>
              <a:t>. </a:t>
            </a:r>
            <a:r>
              <a:rPr lang="en-US" b="1" dirty="0" smtClean="0">
                <a:solidFill>
                  <a:schemeClr val="tx1"/>
                </a:solidFill>
              </a:rPr>
              <a:t>71</a:t>
            </a:r>
            <a:r>
              <a:rPr lang="en-US" dirty="0" smtClean="0">
                <a:solidFill>
                  <a:schemeClr val="tx1"/>
                </a:solidFill>
              </a:rPr>
              <a:t>, 287 (1993).</a:t>
            </a:r>
          </a:p>
          <a:p>
            <a:r>
              <a:rPr lang="en-US" dirty="0" smtClean="0">
                <a:solidFill>
                  <a:schemeClr val="tx1"/>
                </a:solidFill>
              </a:rPr>
              <a:t>F.M.F. de Groot, P. Kuiper, and G. A. </a:t>
            </a:r>
            <a:r>
              <a:rPr lang="en-US" dirty="0" err="1" smtClean="0">
                <a:solidFill>
                  <a:schemeClr val="tx1"/>
                </a:solidFill>
              </a:rPr>
              <a:t>Sawatzky</a:t>
            </a:r>
            <a:r>
              <a:rPr lang="en-US" dirty="0" smtClean="0">
                <a:solidFill>
                  <a:schemeClr val="tx1"/>
                </a:solidFill>
              </a:rPr>
              <a:t>,</a:t>
            </a:r>
          </a:p>
          <a:p>
            <a:r>
              <a:rPr lang="en-US" dirty="0" smtClean="0">
                <a:solidFill>
                  <a:schemeClr val="tx1"/>
                </a:solidFill>
              </a:rPr>
              <a:t>Phys. Rev. B </a:t>
            </a:r>
            <a:r>
              <a:rPr lang="en-US" b="1" dirty="0" smtClean="0">
                <a:solidFill>
                  <a:schemeClr val="tx1"/>
                </a:solidFill>
              </a:rPr>
              <a:t>57</a:t>
            </a:r>
            <a:r>
              <a:rPr lang="en-US" dirty="0" smtClean="0">
                <a:solidFill>
                  <a:schemeClr val="tx1"/>
                </a:solidFill>
              </a:rPr>
              <a:t>, 14584 (1998).</a:t>
            </a:r>
          </a:p>
          <a:p>
            <a:r>
              <a:rPr lang="en-US" b="1" dirty="0" smtClean="0">
                <a:solidFill>
                  <a:schemeClr val="tx1"/>
                </a:solidFill>
              </a:rPr>
              <a:t>Experimental realization</a:t>
            </a:r>
          </a:p>
          <a:p>
            <a:r>
              <a:rPr lang="en-US" dirty="0" smtClean="0">
                <a:solidFill>
                  <a:schemeClr val="tx1"/>
                </a:solidFill>
              </a:rPr>
              <a:t>L. </a:t>
            </a:r>
            <a:r>
              <a:rPr lang="en-US" dirty="0" err="1" smtClean="0">
                <a:solidFill>
                  <a:schemeClr val="tx1"/>
                </a:solidFill>
              </a:rPr>
              <a:t>Braicovich</a:t>
            </a:r>
            <a:r>
              <a:rPr lang="en-US" dirty="0" smtClean="0">
                <a:solidFill>
                  <a:schemeClr val="tx1"/>
                </a:solidFill>
              </a:rPr>
              <a:t>, G. </a:t>
            </a:r>
            <a:r>
              <a:rPr lang="en-US" dirty="0" err="1" smtClean="0">
                <a:solidFill>
                  <a:schemeClr val="tx1"/>
                </a:solidFill>
              </a:rPr>
              <a:t>Ghiringhelli</a:t>
            </a:r>
            <a:r>
              <a:rPr lang="en-US" dirty="0" smtClean="0">
                <a:solidFill>
                  <a:schemeClr val="tx1"/>
                </a:solidFill>
              </a:rPr>
              <a:t>, N. B. Brookes, </a:t>
            </a:r>
            <a:r>
              <a:rPr lang="en-US" i="1" dirty="0" smtClean="0">
                <a:solidFill>
                  <a:schemeClr val="tx1"/>
                </a:solidFill>
              </a:rPr>
              <a:t>et al.</a:t>
            </a:r>
          </a:p>
          <a:p>
            <a:r>
              <a:rPr lang="en-US" dirty="0" smtClean="0">
                <a:solidFill>
                  <a:schemeClr val="tx1"/>
                </a:solidFill>
              </a:rPr>
              <a:t>Phys. Rev. </a:t>
            </a:r>
            <a:r>
              <a:rPr lang="en-US" dirty="0" err="1" smtClean="0">
                <a:solidFill>
                  <a:schemeClr val="tx1"/>
                </a:solidFill>
              </a:rPr>
              <a:t>Lett</a:t>
            </a:r>
            <a:r>
              <a:rPr lang="en-US" dirty="0" smtClean="0">
                <a:solidFill>
                  <a:schemeClr val="tx1"/>
                </a:solidFill>
              </a:rPr>
              <a:t>. </a:t>
            </a:r>
            <a:r>
              <a:rPr lang="en-US" b="1" dirty="0" smtClean="0">
                <a:solidFill>
                  <a:schemeClr val="tx1"/>
                </a:solidFill>
              </a:rPr>
              <a:t>102</a:t>
            </a:r>
            <a:r>
              <a:rPr lang="en-US" dirty="0" smtClean="0">
                <a:solidFill>
                  <a:schemeClr val="tx1"/>
                </a:solidFill>
              </a:rPr>
              <a:t>, 167401 (2009).</a:t>
            </a:r>
          </a:p>
        </p:txBody>
      </p:sp>
      <p:grpSp>
        <p:nvGrpSpPr>
          <p:cNvPr id="2" name="Group 1"/>
          <p:cNvGrpSpPr/>
          <p:nvPr/>
        </p:nvGrpSpPr>
        <p:grpSpPr>
          <a:xfrm>
            <a:off x="-99908" y="1935257"/>
            <a:ext cx="2561994" cy="4244697"/>
            <a:chOff x="-99908" y="1935257"/>
            <a:chExt cx="2561994" cy="4244697"/>
          </a:xfrm>
        </p:grpSpPr>
        <p:cxnSp>
          <p:nvCxnSpPr>
            <p:cNvPr id="125" name="Straight Connector 124"/>
            <p:cNvCxnSpPr/>
            <p:nvPr/>
          </p:nvCxnSpPr>
          <p:spPr>
            <a:xfrm>
              <a:off x="649885" y="5422599"/>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6" name="Straight Connector 125"/>
            <p:cNvCxnSpPr/>
            <p:nvPr/>
          </p:nvCxnSpPr>
          <p:spPr>
            <a:xfrm>
              <a:off x="649885" y="5853734"/>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7" name="Straight Connector 126"/>
            <p:cNvCxnSpPr/>
            <p:nvPr/>
          </p:nvCxnSpPr>
          <p:spPr>
            <a:xfrm flipV="1">
              <a:off x="649885" y="2517827"/>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128" name="Straight Arrow Connector 127"/>
            <p:cNvCxnSpPr/>
            <p:nvPr/>
          </p:nvCxnSpPr>
          <p:spPr>
            <a:xfrm flipV="1">
              <a:off x="1476619" y="5065311"/>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29" name="Straight Arrow Connector 128"/>
            <p:cNvCxnSpPr/>
            <p:nvPr/>
          </p:nvCxnSpPr>
          <p:spPr>
            <a:xfrm flipV="1">
              <a:off x="1671599" y="5527518"/>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30" name="Straight Arrow Connector 129"/>
            <p:cNvCxnSpPr/>
            <p:nvPr/>
          </p:nvCxnSpPr>
          <p:spPr>
            <a:xfrm flipV="1">
              <a:off x="1888129" y="5072926"/>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31" name="Straight Arrow Connector 130"/>
            <p:cNvCxnSpPr/>
            <p:nvPr/>
          </p:nvCxnSpPr>
          <p:spPr>
            <a:xfrm>
              <a:off x="849622" y="5065313"/>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32" name="Straight Arrow Connector 131"/>
            <p:cNvCxnSpPr/>
            <p:nvPr/>
          </p:nvCxnSpPr>
          <p:spPr>
            <a:xfrm>
              <a:off x="1261133" y="5065315"/>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133" name="Delay 46"/>
            <p:cNvSpPr/>
            <p:nvPr/>
          </p:nvSpPr>
          <p:spPr>
            <a:xfrm rot="16663366">
              <a:off x="509531" y="3281273"/>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134" name="TextBox 133"/>
            <p:cNvSpPr txBox="1"/>
            <p:nvPr/>
          </p:nvSpPr>
          <p:spPr>
            <a:xfrm>
              <a:off x="2039149" y="5410547"/>
              <a:ext cx="422937" cy="369332"/>
            </a:xfrm>
            <a:prstGeom prst="rect">
              <a:avLst/>
            </a:prstGeom>
            <a:noFill/>
          </p:spPr>
          <p:txBody>
            <a:bodyPr wrap="none" rtlCol="0">
              <a:spAutoFit/>
            </a:bodyPr>
            <a:lstStyle/>
            <a:p>
              <a:r>
                <a:rPr lang="en-US" dirty="0" smtClean="0"/>
                <a:t>2p</a:t>
              </a:r>
              <a:endParaRPr lang="en-US" dirty="0"/>
            </a:p>
          </p:txBody>
        </p:sp>
        <p:cxnSp>
          <p:nvCxnSpPr>
            <p:cNvPr id="135" name="Straight Arrow Connector 134"/>
            <p:cNvCxnSpPr/>
            <p:nvPr/>
          </p:nvCxnSpPr>
          <p:spPr>
            <a:xfrm>
              <a:off x="1043213" y="5519904"/>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137" name="Delay 46"/>
            <p:cNvSpPr/>
            <p:nvPr/>
          </p:nvSpPr>
          <p:spPr>
            <a:xfrm rot="6927349">
              <a:off x="781312" y="3296725"/>
              <a:ext cx="2845548"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solidFill>
                <a:srgbClr val="FF0000"/>
              </a:solidFill>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139" name="Pie 138"/>
            <p:cNvSpPr/>
            <p:nvPr/>
          </p:nvSpPr>
          <p:spPr>
            <a:xfrm>
              <a:off x="-87049" y="2698710"/>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40" name="Arc 139"/>
            <p:cNvSpPr/>
            <p:nvPr/>
          </p:nvSpPr>
          <p:spPr>
            <a:xfrm>
              <a:off x="-99908" y="2726352"/>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36" name="Straight Arrow Connector 135"/>
            <p:cNvCxnSpPr/>
            <p:nvPr/>
          </p:nvCxnSpPr>
          <p:spPr>
            <a:xfrm flipH="1" flipV="1">
              <a:off x="754641" y="3304479"/>
              <a:ext cx="958050" cy="2215425"/>
            </a:xfrm>
            <a:prstGeom prst="straightConnector1">
              <a:avLst/>
            </a:prstGeom>
            <a:ln>
              <a:prstDash val="dash"/>
              <a:tailEnd type="arrow" w="lg" len="lg"/>
            </a:ln>
          </p:spPr>
          <p:style>
            <a:lnRef idx="2">
              <a:schemeClr val="accent2"/>
            </a:lnRef>
            <a:fillRef idx="0">
              <a:schemeClr val="accent2"/>
            </a:fillRef>
            <a:effectRef idx="1">
              <a:schemeClr val="accent2"/>
            </a:effectRef>
            <a:fontRef idx="minor">
              <a:schemeClr val="tx1"/>
            </a:fontRef>
          </p:style>
        </p:cxnSp>
        <p:cxnSp>
          <p:nvCxnSpPr>
            <p:cNvPr id="138" name="Straight Arrow Connector 137"/>
            <p:cNvCxnSpPr/>
            <p:nvPr/>
          </p:nvCxnSpPr>
          <p:spPr>
            <a:xfrm>
              <a:off x="907041" y="3342579"/>
              <a:ext cx="958050" cy="2215425"/>
            </a:xfrm>
            <a:prstGeom prst="straightConnector1">
              <a:avLst/>
            </a:prstGeom>
            <a:ln>
              <a:prstDash val="dash"/>
              <a:tailEnd type="arrow" w="lg" len="lg"/>
            </a:ln>
          </p:spPr>
          <p:style>
            <a:lnRef idx="2">
              <a:schemeClr val="accent2"/>
            </a:lnRef>
            <a:fillRef idx="0">
              <a:schemeClr val="accent2"/>
            </a:fillRef>
            <a:effectRef idx="1">
              <a:schemeClr val="accent2"/>
            </a:effectRef>
            <a:fontRef idx="minor">
              <a:schemeClr val="tx1"/>
            </a:fontRef>
          </p:style>
        </p:cxnSp>
        <p:cxnSp>
          <p:nvCxnSpPr>
            <p:cNvPr id="80" name="Straight Arrow Connector 79"/>
            <p:cNvCxnSpPr/>
            <p:nvPr/>
          </p:nvCxnSpPr>
          <p:spPr>
            <a:xfrm flipV="1">
              <a:off x="792741" y="3644900"/>
              <a:ext cx="0" cy="469974"/>
            </a:xfrm>
            <a:prstGeom prst="straightConnector1">
              <a:avLst/>
            </a:prstGeom>
            <a:ln w="38100" cmpd="sng">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81" name="Straight Arrow Connector 80"/>
            <p:cNvCxnSpPr/>
            <p:nvPr/>
          </p:nvCxnSpPr>
          <p:spPr>
            <a:xfrm>
              <a:off x="810244" y="2781300"/>
              <a:ext cx="0" cy="523449"/>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4551358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Rounded Rectangle 80"/>
          <p:cNvSpPr/>
          <p:nvPr/>
        </p:nvSpPr>
        <p:spPr>
          <a:xfrm>
            <a:off x="1206500" y="3094138"/>
            <a:ext cx="7333351" cy="521998"/>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a:solidFill>
                  <a:schemeClr val="tx1"/>
                </a:solidFill>
              </a:rPr>
              <a:t>n</a:t>
            </a:r>
            <a:r>
              <a:rPr lang="en-US" sz="2000" dirty="0" smtClean="0">
                <a:solidFill>
                  <a:schemeClr val="tx1"/>
                </a:solidFill>
              </a:rPr>
              <a:t>on-resonant Inelastic X-ray Scattering (IXS) </a:t>
            </a:r>
          </a:p>
        </p:txBody>
      </p:sp>
      <p:grpSp>
        <p:nvGrpSpPr>
          <p:cNvPr id="142" name="Group 141"/>
          <p:cNvGrpSpPr/>
          <p:nvPr/>
        </p:nvGrpSpPr>
        <p:grpSpPr>
          <a:xfrm>
            <a:off x="-91407" y="2525441"/>
            <a:ext cx="2561994" cy="3662127"/>
            <a:chOff x="6265584" y="2525441"/>
            <a:chExt cx="2561994" cy="3662127"/>
          </a:xfrm>
        </p:grpSpPr>
        <p:sp>
          <p:nvSpPr>
            <p:cNvPr id="143" name="Pie 142"/>
            <p:cNvSpPr/>
            <p:nvPr/>
          </p:nvSpPr>
          <p:spPr>
            <a:xfrm>
              <a:off x="6278443"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144" name="Straight Connector 143"/>
            <p:cNvCxnSpPr/>
            <p:nvPr/>
          </p:nvCxnSpPr>
          <p:spPr>
            <a:xfrm>
              <a:off x="7015377"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5" name="Straight Connector 144"/>
            <p:cNvCxnSpPr/>
            <p:nvPr/>
          </p:nvCxnSpPr>
          <p:spPr>
            <a:xfrm>
              <a:off x="7015377"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146" name="Arc 145"/>
            <p:cNvSpPr/>
            <p:nvPr/>
          </p:nvSpPr>
          <p:spPr>
            <a:xfrm>
              <a:off x="6265584"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47" name="Straight Connector 146"/>
            <p:cNvCxnSpPr/>
            <p:nvPr/>
          </p:nvCxnSpPr>
          <p:spPr>
            <a:xfrm flipV="1">
              <a:off x="7015377"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148" name="Straight Arrow Connector 147"/>
            <p:cNvCxnSpPr/>
            <p:nvPr/>
          </p:nvCxnSpPr>
          <p:spPr>
            <a:xfrm flipV="1">
              <a:off x="7842111" y="5072925"/>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49" name="Straight Arrow Connector 148"/>
            <p:cNvCxnSpPr/>
            <p:nvPr/>
          </p:nvCxnSpPr>
          <p:spPr>
            <a:xfrm flipV="1">
              <a:off x="8037091"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50" name="Straight Arrow Connector 149"/>
            <p:cNvCxnSpPr/>
            <p:nvPr/>
          </p:nvCxnSpPr>
          <p:spPr>
            <a:xfrm flipV="1">
              <a:off x="8253621"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51" name="Straight Arrow Connector 150"/>
            <p:cNvCxnSpPr/>
            <p:nvPr/>
          </p:nvCxnSpPr>
          <p:spPr>
            <a:xfrm>
              <a:off x="7215114"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52" name="Straight Arrow Connector 151"/>
            <p:cNvCxnSpPr/>
            <p:nvPr/>
          </p:nvCxnSpPr>
          <p:spPr>
            <a:xfrm>
              <a:off x="7626625"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153" name="Delay 46"/>
            <p:cNvSpPr/>
            <p:nvPr/>
          </p:nvSpPr>
          <p:spPr>
            <a:xfrm rot="16663366">
              <a:off x="7377977" y="3864650"/>
              <a:ext cx="1162067"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solidFill>
                <a:schemeClr val="accent4">
                  <a:lumMod val="75000"/>
                </a:schemeClr>
              </a:solidFill>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154" name="TextBox 153"/>
            <p:cNvSpPr txBox="1"/>
            <p:nvPr/>
          </p:nvSpPr>
          <p:spPr>
            <a:xfrm>
              <a:off x="8404641" y="5418161"/>
              <a:ext cx="422937" cy="369332"/>
            </a:xfrm>
            <a:prstGeom prst="rect">
              <a:avLst/>
            </a:prstGeom>
            <a:noFill/>
          </p:spPr>
          <p:txBody>
            <a:bodyPr wrap="none" rtlCol="0">
              <a:spAutoFit/>
            </a:bodyPr>
            <a:lstStyle/>
            <a:p>
              <a:r>
                <a:rPr lang="en-US" dirty="0" smtClean="0"/>
                <a:t>3p</a:t>
              </a:r>
              <a:endParaRPr lang="en-US" dirty="0"/>
            </a:p>
          </p:txBody>
        </p:sp>
        <p:cxnSp>
          <p:nvCxnSpPr>
            <p:cNvPr id="155" name="Straight Arrow Connector 154"/>
            <p:cNvCxnSpPr/>
            <p:nvPr/>
          </p:nvCxnSpPr>
          <p:spPr>
            <a:xfrm>
              <a:off x="7408705"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56" name="Straight Arrow Connector 155"/>
            <p:cNvCxnSpPr/>
            <p:nvPr/>
          </p:nvCxnSpPr>
          <p:spPr>
            <a:xfrm flipH="1" flipV="1">
              <a:off x="7148355" y="3312093"/>
              <a:ext cx="958050" cy="2215425"/>
            </a:xfrm>
            <a:prstGeom prst="straightConnector1">
              <a:avLst/>
            </a:prstGeom>
            <a:ln>
              <a:tailEnd type="arrow" w="lg" len="lg"/>
            </a:ln>
          </p:spPr>
          <p:style>
            <a:lnRef idx="2">
              <a:schemeClr val="accent2"/>
            </a:lnRef>
            <a:fillRef idx="0">
              <a:schemeClr val="accent2"/>
            </a:fillRef>
            <a:effectRef idx="1">
              <a:schemeClr val="accent2"/>
            </a:effectRef>
            <a:fontRef idx="minor">
              <a:schemeClr val="tx1"/>
            </a:fontRef>
          </p:style>
        </p:cxnSp>
        <p:sp>
          <p:nvSpPr>
            <p:cNvPr id="157" name="Delay 46"/>
            <p:cNvSpPr/>
            <p:nvPr/>
          </p:nvSpPr>
          <p:spPr>
            <a:xfrm rot="6927349">
              <a:off x="7543423" y="3932403"/>
              <a:ext cx="1454358"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solidFill>
                <a:schemeClr val="accent2">
                  <a:lumMod val="75000"/>
                </a:schemeClr>
              </a:solidFill>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grpSp>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Need tools to measure: Orbital, Spin, Charge </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73" name="Rounded Rectangle 72"/>
          <p:cNvSpPr/>
          <p:nvPr/>
        </p:nvSpPr>
        <p:spPr>
          <a:xfrm>
            <a:off x="1206500" y="1086597"/>
            <a:ext cx="7325500" cy="521998"/>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X-ray Absorption Spectroscopy (XAS) at the TM </a:t>
            </a:r>
            <a:r>
              <a:rPr lang="en-US" sz="2000" i="1" dirty="0" smtClean="0">
                <a:solidFill>
                  <a:schemeClr val="tx1"/>
                </a:solidFill>
              </a:rPr>
              <a:t>2p</a:t>
            </a:r>
            <a:r>
              <a:rPr lang="en-US" sz="2000" dirty="0" smtClean="0">
                <a:solidFill>
                  <a:schemeClr val="tx1"/>
                </a:solidFill>
              </a:rPr>
              <a:t> to </a:t>
            </a:r>
            <a:r>
              <a:rPr lang="en-US" sz="2000" i="1" dirty="0" smtClean="0">
                <a:solidFill>
                  <a:schemeClr val="tx1"/>
                </a:solidFill>
              </a:rPr>
              <a:t>3d </a:t>
            </a:r>
            <a:r>
              <a:rPr lang="en-US" sz="2000" dirty="0" smtClean="0">
                <a:solidFill>
                  <a:schemeClr val="tx1"/>
                </a:solidFill>
              </a:rPr>
              <a:t>edge</a:t>
            </a:r>
          </a:p>
        </p:txBody>
      </p:sp>
      <p:sp>
        <p:nvSpPr>
          <p:cNvPr id="74" name="Rounded Rectangle 73"/>
          <p:cNvSpPr/>
          <p:nvPr/>
        </p:nvSpPr>
        <p:spPr>
          <a:xfrm>
            <a:off x="1206500" y="1742944"/>
            <a:ext cx="7325500" cy="521998"/>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Resonant X-ray Diffraction (RXD)</a:t>
            </a:r>
          </a:p>
        </p:txBody>
      </p:sp>
      <p:sp>
        <p:nvSpPr>
          <p:cNvPr id="75" name="Rounded Rectangle 74"/>
          <p:cNvSpPr/>
          <p:nvPr/>
        </p:nvSpPr>
        <p:spPr>
          <a:xfrm>
            <a:off x="1206500" y="2407040"/>
            <a:ext cx="7325500" cy="521998"/>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Resonant Inelastic X-ray Scattering (RIXS) </a:t>
            </a:r>
          </a:p>
        </p:txBody>
      </p:sp>
      <p:sp>
        <p:nvSpPr>
          <p:cNvPr id="76" name="Rounded Rectangle 75"/>
          <p:cNvSpPr/>
          <p:nvPr/>
        </p:nvSpPr>
        <p:spPr>
          <a:xfrm>
            <a:off x="3594100" y="3797300"/>
            <a:ext cx="4937900" cy="2540000"/>
          </a:xfrm>
          <a:prstGeom prst="roundRect">
            <a:avLst>
              <a:gd name="adj" fmla="val 9165"/>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b="1" dirty="0" err="1" smtClean="0">
                <a:solidFill>
                  <a:schemeClr val="tx1"/>
                </a:solidFill>
              </a:rPr>
              <a:t>Nobelprize</a:t>
            </a:r>
            <a:r>
              <a:rPr lang="en-US" b="1" dirty="0" smtClean="0">
                <a:solidFill>
                  <a:schemeClr val="tx1"/>
                </a:solidFill>
              </a:rPr>
              <a:t> Compton</a:t>
            </a:r>
          </a:p>
          <a:p>
            <a:r>
              <a:rPr lang="en-US" b="1" dirty="0" smtClean="0">
                <a:solidFill>
                  <a:schemeClr val="tx1"/>
                </a:solidFill>
              </a:rPr>
              <a:t>Light elements – band excitations: </a:t>
            </a:r>
          </a:p>
          <a:p>
            <a:r>
              <a:rPr lang="en-US" dirty="0" err="1" smtClean="0">
                <a:solidFill>
                  <a:schemeClr val="tx1"/>
                </a:solidFill>
              </a:rPr>
              <a:t>Keijo</a:t>
            </a:r>
            <a:r>
              <a:rPr lang="en-US" dirty="0" smtClean="0">
                <a:solidFill>
                  <a:schemeClr val="tx1"/>
                </a:solidFill>
              </a:rPr>
              <a:t> </a:t>
            </a:r>
            <a:r>
              <a:rPr lang="en-US" dirty="0" err="1" smtClean="0">
                <a:solidFill>
                  <a:schemeClr val="tx1"/>
                </a:solidFill>
              </a:rPr>
              <a:t>Hämäläinen</a:t>
            </a:r>
            <a:r>
              <a:rPr lang="en-US" dirty="0" smtClean="0">
                <a:solidFill>
                  <a:schemeClr val="tx1"/>
                </a:solidFill>
              </a:rPr>
              <a:t>, W. </a:t>
            </a:r>
            <a:r>
              <a:rPr lang="en-US" dirty="0" err="1" smtClean="0">
                <a:solidFill>
                  <a:schemeClr val="tx1"/>
                </a:solidFill>
              </a:rPr>
              <a:t>Schulke</a:t>
            </a:r>
            <a:endParaRPr lang="en-US" dirty="0" smtClean="0">
              <a:solidFill>
                <a:schemeClr val="tx1"/>
              </a:solidFill>
            </a:endParaRPr>
          </a:p>
          <a:p>
            <a:r>
              <a:rPr lang="en-US" b="1" dirty="0" err="1" smtClean="0">
                <a:solidFill>
                  <a:schemeClr val="tx1"/>
                </a:solidFill>
              </a:rPr>
              <a:t>Excitonic</a:t>
            </a:r>
            <a:r>
              <a:rPr lang="en-US" b="1" dirty="0" smtClean="0">
                <a:solidFill>
                  <a:schemeClr val="tx1"/>
                </a:solidFill>
              </a:rPr>
              <a:t> excitations TM and RE compounds:</a:t>
            </a:r>
          </a:p>
          <a:p>
            <a:r>
              <a:rPr lang="en-US" dirty="0" smtClean="0">
                <a:solidFill>
                  <a:schemeClr val="tx1"/>
                </a:solidFill>
              </a:rPr>
              <a:t>B. C. Larson </a:t>
            </a:r>
            <a:r>
              <a:rPr lang="en-US" i="1" dirty="0" smtClean="0">
                <a:solidFill>
                  <a:schemeClr val="tx1"/>
                </a:solidFill>
              </a:rPr>
              <a:t>et al. </a:t>
            </a:r>
            <a:r>
              <a:rPr lang="en-US" dirty="0" smtClean="0">
                <a:solidFill>
                  <a:schemeClr val="tx1"/>
                </a:solidFill>
              </a:rPr>
              <a:t>PRL </a:t>
            </a:r>
            <a:r>
              <a:rPr lang="en-US" b="1" dirty="0" smtClean="0">
                <a:solidFill>
                  <a:schemeClr val="tx1"/>
                </a:solidFill>
              </a:rPr>
              <a:t>99</a:t>
            </a:r>
            <a:r>
              <a:rPr lang="en-US" dirty="0" smtClean="0">
                <a:solidFill>
                  <a:schemeClr val="tx1"/>
                </a:solidFill>
              </a:rPr>
              <a:t>, 026401 (2007) </a:t>
            </a:r>
          </a:p>
          <a:p>
            <a:r>
              <a:rPr lang="en-US" dirty="0" smtClean="0">
                <a:solidFill>
                  <a:schemeClr val="tx1"/>
                </a:solidFill>
              </a:rPr>
              <a:t>M. W. Haverkort </a:t>
            </a:r>
            <a:r>
              <a:rPr lang="en-US" i="1" dirty="0" smtClean="0">
                <a:solidFill>
                  <a:schemeClr val="tx1"/>
                </a:solidFill>
              </a:rPr>
              <a:t>et al. </a:t>
            </a:r>
            <a:r>
              <a:rPr lang="en-US" dirty="0" smtClean="0">
                <a:solidFill>
                  <a:schemeClr val="tx1"/>
                </a:solidFill>
              </a:rPr>
              <a:t>PRL </a:t>
            </a:r>
            <a:r>
              <a:rPr lang="en-US" b="1" dirty="0" smtClean="0">
                <a:solidFill>
                  <a:schemeClr val="tx1"/>
                </a:solidFill>
              </a:rPr>
              <a:t>99</a:t>
            </a:r>
            <a:r>
              <a:rPr lang="en-US" dirty="0" smtClean="0">
                <a:solidFill>
                  <a:schemeClr val="tx1"/>
                </a:solidFill>
              </a:rPr>
              <a:t>, 257401 (2007)</a:t>
            </a:r>
          </a:p>
          <a:p>
            <a:r>
              <a:rPr lang="en-US" dirty="0" smtClean="0">
                <a:solidFill>
                  <a:schemeClr val="tx1"/>
                </a:solidFill>
              </a:rPr>
              <a:t>R. A. Gordon, </a:t>
            </a:r>
            <a:r>
              <a:rPr lang="en-US" i="1" dirty="0" smtClean="0">
                <a:solidFill>
                  <a:schemeClr val="tx1"/>
                </a:solidFill>
              </a:rPr>
              <a:t>et al</a:t>
            </a:r>
            <a:r>
              <a:rPr lang="en-US" dirty="0" smtClean="0">
                <a:solidFill>
                  <a:schemeClr val="tx1"/>
                </a:solidFill>
              </a:rPr>
              <a:t>. EPL </a:t>
            </a:r>
            <a:r>
              <a:rPr lang="en-US" b="1" dirty="0" smtClean="0">
                <a:solidFill>
                  <a:schemeClr val="tx1"/>
                </a:solidFill>
              </a:rPr>
              <a:t>81</a:t>
            </a:r>
            <a:r>
              <a:rPr lang="en-US" dirty="0" smtClean="0">
                <a:solidFill>
                  <a:schemeClr val="tx1"/>
                </a:solidFill>
              </a:rPr>
              <a:t>, 26004 (2008)</a:t>
            </a:r>
          </a:p>
          <a:p>
            <a:r>
              <a:rPr lang="en-US" dirty="0" smtClean="0">
                <a:solidFill>
                  <a:schemeClr val="tx1"/>
                </a:solidFill>
              </a:rPr>
              <a:t>T. </a:t>
            </a:r>
            <a:r>
              <a:rPr lang="en-US" dirty="0" err="1" smtClean="0">
                <a:solidFill>
                  <a:schemeClr val="tx1"/>
                </a:solidFill>
              </a:rPr>
              <a:t>Willers</a:t>
            </a:r>
            <a:r>
              <a:rPr lang="en-US" i="1" dirty="0" smtClean="0">
                <a:solidFill>
                  <a:schemeClr val="tx1"/>
                </a:solidFill>
              </a:rPr>
              <a:t>, et al. </a:t>
            </a:r>
            <a:r>
              <a:rPr lang="en-US" dirty="0" smtClean="0">
                <a:solidFill>
                  <a:schemeClr val="tx1"/>
                </a:solidFill>
              </a:rPr>
              <a:t>PRL </a:t>
            </a:r>
            <a:r>
              <a:rPr lang="en-US" b="1" dirty="0" smtClean="0">
                <a:solidFill>
                  <a:schemeClr val="tx1"/>
                </a:solidFill>
              </a:rPr>
              <a:t>109</a:t>
            </a:r>
            <a:r>
              <a:rPr lang="en-US" dirty="0" smtClean="0">
                <a:solidFill>
                  <a:schemeClr val="tx1"/>
                </a:solidFill>
              </a:rPr>
              <a:t>, 046401 (2012)</a:t>
            </a:r>
            <a:endParaRPr lang="en-US" dirty="0">
              <a:solidFill>
                <a:schemeClr val="tx1"/>
              </a:solidFill>
            </a:endParaRPr>
          </a:p>
        </p:txBody>
      </p:sp>
    </p:spTree>
    <p:extLst>
      <p:ext uri="{BB962C8B-B14F-4D97-AF65-F5344CB8AC3E}">
        <p14:creationId xmlns:p14="http://schemas.microsoft.com/office/powerpoint/2010/main" val="4551358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X-ray Absorption Spectroscopy</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nvGrpSpPr>
          <p:cNvPr id="93" name="Group 92"/>
          <p:cNvGrpSpPr/>
          <p:nvPr/>
        </p:nvGrpSpPr>
        <p:grpSpPr>
          <a:xfrm>
            <a:off x="-99908" y="2525441"/>
            <a:ext cx="2561994" cy="3662127"/>
            <a:chOff x="-99908" y="2525441"/>
            <a:chExt cx="2561994" cy="3662127"/>
          </a:xfrm>
        </p:grpSpPr>
        <p:sp>
          <p:nvSpPr>
            <p:cNvPr id="94" name="Pie 93"/>
            <p:cNvSpPr/>
            <p:nvPr/>
          </p:nvSpPr>
          <p:spPr>
            <a:xfrm>
              <a:off x="-87049"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95" name="Straight Connector 94"/>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6" name="Straight Connector 95"/>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97" name="Arc 96"/>
            <p:cNvSpPr/>
            <p:nvPr/>
          </p:nvSpPr>
          <p:spPr>
            <a:xfrm>
              <a:off x="-99908"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98" name="Straight Connector 97"/>
            <p:cNvCxnSpPr/>
            <p:nvPr/>
          </p:nvCxnSpPr>
          <p:spPr>
            <a:xfrm flipV="1">
              <a:off x="649885"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99" name="Straight Arrow Connector 98"/>
            <p:cNvCxnSpPr/>
            <p:nvPr/>
          </p:nvCxnSpPr>
          <p:spPr>
            <a:xfrm flipV="1">
              <a:off x="1476619" y="5072925"/>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00" name="Straight Arrow Connector 99"/>
            <p:cNvCxnSpPr/>
            <p:nvPr/>
          </p:nvCxnSpPr>
          <p:spPr>
            <a:xfrm flipV="1">
              <a:off x="1671599"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01" name="Straight Arrow Connector 100"/>
            <p:cNvCxnSpPr/>
            <p:nvPr/>
          </p:nvCxnSpPr>
          <p:spPr>
            <a:xfrm flipV="1">
              <a:off x="1888129"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02" name="Straight Arrow Connector 101"/>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03" name="Straight Arrow Connector 102"/>
            <p:cNvCxnSpPr/>
            <p:nvPr/>
          </p:nvCxnSpPr>
          <p:spPr>
            <a:xfrm>
              <a:off x="1261133"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104" name="Delay 46"/>
            <p:cNvSpPr/>
            <p:nvPr/>
          </p:nvSpPr>
          <p:spPr>
            <a:xfrm rot="3765503">
              <a:off x="392845" y="4280405"/>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solidFill>
                <a:schemeClr val="accent2"/>
              </a:solidFill>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105" name="TextBox 104"/>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cxnSp>
          <p:nvCxnSpPr>
            <p:cNvPr id="106" name="Straight Arrow Connector 105"/>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37163507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15878" b="6290"/>
          <a:stretch/>
        </p:blipFill>
        <p:spPr>
          <a:xfrm>
            <a:off x="0" y="1422400"/>
            <a:ext cx="9144000" cy="5029200"/>
          </a:xfrm>
          <a:prstGeom prst="rect">
            <a:avLst/>
          </a:prstGeom>
        </p:spPr>
      </p:pic>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X-ray Absorption Spectroscopy – some observations</a:t>
            </a:r>
            <a:endParaRPr lang="en-US" sz="2400" dirty="0"/>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5" name="TextBox 4"/>
          <p:cNvSpPr txBox="1"/>
          <p:nvPr/>
        </p:nvSpPr>
        <p:spPr>
          <a:xfrm>
            <a:off x="6851947" y="6538012"/>
            <a:ext cx="1789961" cy="307777"/>
          </a:xfrm>
          <a:prstGeom prst="rect">
            <a:avLst/>
          </a:prstGeom>
          <a:noFill/>
        </p:spPr>
        <p:txBody>
          <a:bodyPr wrap="none" rtlCol="0">
            <a:spAutoFit/>
          </a:bodyPr>
          <a:lstStyle/>
          <a:p>
            <a:r>
              <a:rPr lang="en-US" sz="1400" i="1" dirty="0" smtClean="0"/>
              <a:t>Data L. H. </a:t>
            </a:r>
            <a:r>
              <a:rPr lang="en-US" sz="1400" i="1" dirty="0" err="1" smtClean="0"/>
              <a:t>Tjeng</a:t>
            </a:r>
            <a:r>
              <a:rPr lang="en-US" sz="1400" i="1" dirty="0" smtClean="0"/>
              <a:t> et al.</a:t>
            </a:r>
            <a:endParaRPr lang="en-US" sz="1400" i="1" dirty="0"/>
          </a:p>
        </p:txBody>
      </p:sp>
    </p:spTree>
    <p:extLst>
      <p:ext uri="{BB962C8B-B14F-4D97-AF65-F5344CB8AC3E}">
        <p14:creationId xmlns:p14="http://schemas.microsoft.com/office/powerpoint/2010/main" val="4312428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X-ray Absorption Spectroscopy – some observations</a:t>
            </a:r>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4" name="Rectangle 3"/>
          <p:cNvSpPr/>
          <p:nvPr/>
        </p:nvSpPr>
        <p:spPr>
          <a:xfrm>
            <a:off x="2974975" y="2895600"/>
            <a:ext cx="479425" cy="384873"/>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3" name="Picture 22" descr="Haverkort_16.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525660" y="1133780"/>
            <a:ext cx="5006340" cy="5269230"/>
          </a:xfrm>
          <a:prstGeom prst="rect">
            <a:avLst/>
          </a:prstGeom>
        </p:spPr>
      </p:pic>
      <p:grpSp>
        <p:nvGrpSpPr>
          <p:cNvPr id="27" name="Group 26"/>
          <p:cNvGrpSpPr/>
          <p:nvPr/>
        </p:nvGrpSpPr>
        <p:grpSpPr>
          <a:xfrm>
            <a:off x="-99908" y="2525441"/>
            <a:ext cx="2561994" cy="3662127"/>
            <a:chOff x="-99908" y="2525441"/>
            <a:chExt cx="2561994" cy="3662127"/>
          </a:xfrm>
        </p:grpSpPr>
        <p:sp>
          <p:nvSpPr>
            <p:cNvPr id="28" name="Pie 27"/>
            <p:cNvSpPr/>
            <p:nvPr/>
          </p:nvSpPr>
          <p:spPr>
            <a:xfrm>
              <a:off x="-87049"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29" name="Straight Connector 28"/>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31" name="Arc 30"/>
            <p:cNvSpPr/>
            <p:nvPr/>
          </p:nvSpPr>
          <p:spPr>
            <a:xfrm>
              <a:off x="-99908"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2" name="Straight Connector 31"/>
            <p:cNvCxnSpPr/>
            <p:nvPr/>
          </p:nvCxnSpPr>
          <p:spPr>
            <a:xfrm flipV="1">
              <a:off x="649885"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flipV="1">
              <a:off x="1476619" y="5072925"/>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flipV="1">
              <a:off x="1671599"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flipV="1">
              <a:off x="1888129"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a:off x="1261133"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38" name="Delay 46"/>
            <p:cNvSpPr/>
            <p:nvPr/>
          </p:nvSpPr>
          <p:spPr>
            <a:xfrm rot="3765503">
              <a:off x="392845" y="4280405"/>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solidFill>
                <a:schemeClr val="accent2"/>
              </a:solidFill>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39" name="TextBox 38"/>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cxnSp>
          <p:nvCxnSpPr>
            <p:cNvPr id="40" name="Straight Arrow Connector 39"/>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sp>
        <p:nvSpPr>
          <p:cNvPr id="20" name="TextBox 19"/>
          <p:cNvSpPr txBox="1"/>
          <p:nvPr/>
        </p:nvSpPr>
        <p:spPr>
          <a:xfrm>
            <a:off x="6851947" y="6538012"/>
            <a:ext cx="1789961" cy="307777"/>
          </a:xfrm>
          <a:prstGeom prst="rect">
            <a:avLst/>
          </a:prstGeom>
          <a:noFill/>
        </p:spPr>
        <p:txBody>
          <a:bodyPr wrap="none" rtlCol="0">
            <a:spAutoFit/>
          </a:bodyPr>
          <a:lstStyle/>
          <a:p>
            <a:r>
              <a:rPr lang="en-US" sz="1400" i="1" dirty="0" smtClean="0"/>
              <a:t>Data L. H. </a:t>
            </a:r>
            <a:r>
              <a:rPr lang="en-US" sz="1400" i="1" dirty="0" err="1" smtClean="0"/>
              <a:t>Tjeng</a:t>
            </a:r>
            <a:r>
              <a:rPr lang="en-US" sz="1400" i="1" dirty="0" smtClean="0"/>
              <a:t> et al.</a:t>
            </a:r>
            <a:endParaRPr lang="en-US" sz="1400" i="1" dirty="0"/>
          </a:p>
        </p:txBody>
      </p:sp>
    </p:spTree>
    <p:extLst>
      <p:ext uri="{BB962C8B-B14F-4D97-AF65-F5344CB8AC3E}">
        <p14:creationId xmlns:p14="http://schemas.microsoft.com/office/powerpoint/2010/main" val="28563394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23544" b="6878"/>
          <a:stretch/>
        </p:blipFill>
        <p:spPr>
          <a:xfrm>
            <a:off x="0" y="1917700"/>
            <a:ext cx="9144000" cy="4495800"/>
          </a:xfrm>
          <a:prstGeom prst="rect">
            <a:avLst/>
          </a:prstGeom>
        </p:spPr>
      </p:pic>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X-ray Absorption Spectroscopy – some observations</a:t>
            </a:r>
            <a:endParaRPr lang="en-US" sz="2400" dirty="0"/>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5" name="Rounded Rectangle 4"/>
          <p:cNvSpPr/>
          <p:nvPr/>
        </p:nvSpPr>
        <p:spPr>
          <a:xfrm>
            <a:off x="612000" y="1220946"/>
            <a:ext cx="7920000" cy="521998"/>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Valence dependence – ground state symmetry determines the line shape</a:t>
            </a:r>
          </a:p>
        </p:txBody>
      </p:sp>
      <p:sp>
        <p:nvSpPr>
          <p:cNvPr id="6" name="TextBox 5"/>
          <p:cNvSpPr txBox="1"/>
          <p:nvPr/>
        </p:nvSpPr>
        <p:spPr>
          <a:xfrm>
            <a:off x="6851947" y="6538012"/>
            <a:ext cx="1789961" cy="307777"/>
          </a:xfrm>
          <a:prstGeom prst="rect">
            <a:avLst/>
          </a:prstGeom>
          <a:noFill/>
        </p:spPr>
        <p:txBody>
          <a:bodyPr wrap="none" rtlCol="0">
            <a:spAutoFit/>
          </a:bodyPr>
          <a:lstStyle/>
          <a:p>
            <a:r>
              <a:rPr lang="en-US" sz="1400" i="1" dirty="0" smtClean="0"/>
              <a:t>Data L. H. </a:t>
            </a:r>
            <a:r>
              <a:rPr lang="en-US" sz="1400" i="1" dirty="0" err="1" smtClean="0"/>
              <a:t>Tjeng</a:t>
            </a:r>
            <a:r>
              <a:rPr lang="en-US" sz="1400" i="1" dirty="0" smtClean="0"/>
              <a:t> et al.</a:t>
            </a:r>
            <a:endParaRPr lang="en-US" sz="1400" i="1" dirty="0"/>
          </a:p>
        </p:txBody>
      </p:sp>
    </p:spTree>
    <p:extLst>
      <p:ext uri="{BB962C8B-B14F-4D97-AF65-F5344CB8AC3E}">
        <p14:creationId xmlns:p14="http://schemas.microsoft.com/office/powerpoint/2010/main" val="392486420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X-ray Absorption Spectroscopy – some observations</a:t>
            </a:r>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nvGrpSpPr>
          <p:cNvPr id="4" name="Group 3"/>
          <p:cNvGrpSpPr/>
          <p:nvPr/>
        </p:nvGrpSpPr>
        <p:grpSpPr>
          <a:xfrm>
            <a:off x="-99908" y="2525441"/>
            <a:ext cx="2561994" cy="3662127"/>
            <a:chOff x="-99908" y="2525441"/>
            <a:chExt cx="2561994" cy="3662127"/>
          </a:xfrm>
        </p:grpSpPr>
        <p:sp>
          <p:nvSpPr>
            <p:cNvPr id="5" name="Pie 4"/>
            <p:cNvSpPr/>
            <p:nvPr/>
          </p:nvSpPr>
          <p:spPr>
            <a:xfrm>
              <a:off x="-87049"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8" name="Straight Connector 7"/>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10" name="Arc 9"/>
            <p:cNvSpPr/>
            <p:nvPr/>
          </p:nvSpPr>
          <p:spPr>
            <a:xfrm>
              <a:off x="-99908"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1" name="Straight Connector 10"/>
            <p:cNvCxnSpPr/>
            <p:nvPr/>
          </p:nvCxnSpPr>
          <p:spPr>
            <a:xfrm flipV="1">
              <a:off x="649885"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flipV="1">
              <a:off x="1476619" y="5072925"/>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flipV="1">
              <a:off x="1671599"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flipV="1">
              <a:off x="1888129"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a:off x="1261133"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17" name="Delay 46"/>
            <p:cNvSpPr/>
            <p:nvPr/>
          </p:nvSpPr>
          <p:spPr>
            <a:xfrm rot="3765503">
              <a:off x="392845" y="4280405"/>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18" name="TextBox 17"/>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cxnSp>
          <p:nvCxnSpPr>
            <p:cNvPr id="19" name="Straight Arrow Connector 18"/>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pic>
        <p:nvPicPr>
          <p:cNvPr id="2" name="Picture 1" descr="Haverkort_16b.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149600" y="1062911"/>
            <a:ext cx="5382400" cy="5370596"/>
          </a:xfrm>
          <a:prstGeom prst="rect">
            <a:avLst/>
          </a:prstGeom>
        </p:spPr>
      </p:pic>
      <p:sp>
        <p:nvSpPr>
          <p:cNvPr id="20" name="Rounded Rectangle 19"/>
          <p:cNvSpPr/>
          <p:nvPr/>
        </p:nvSpPr>
        <p:spPr>
          <a:xfrm>
            <a:off x="612000" y="1062911"/>
            <a:ext cx="3147200" cy="1462530"/>
          </a:xfrm>
          <a:prstGeom prst="roundRect">
            <a:avLst>
              <a:gd name="adj" fmla="val 12370"/>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Polarized XAS</a:t>
            </a:r>
          </a:p>
          <a:p>
            <a:r>
              <a:rPr lang="en-US" sz="2000" dirty="0" smtClean="0">
                <a:solidFill>
                  <a:schemeClr val="tx1"/>
                </a:solidFill>
              </a:rPr>
              <a:t>Sensitive to</a:t>
            </a:r>
          </a:p>
          <a:p>
            <a:r>
              <a:rPr lang="en-US" sz="2000" dirty="0" smtClean="0">
                <a:solidFill>
                  <a:schemeClr val="tx1"/>
                </a:solidFill>
              </a:rPr>
              <a:t>Orbital occupation</a:t>
            </a:r>
          </a:p>
          <a:p>
            <a:r>
              <a:rPr lang="en-US" sz="2000" dirty="0" smtClean="0">
                <a:solidFill>
                  <a:schemeClr val="tx1"/>
                </a:solidFill>
              </a:rPr>
              <a:t>Natural linear </a:t>
            </a:r>
            <a:r>
              <a:rPr lang="en-US" sz="2000" dirty="0" err="1" smtClean="0">
                <a:solidFill>
                  <a:schemeClr val="tx1"/>
                </a:solidFill>
              </a:rPr>
              <a:t>dichroism</a:t>
            </a:r>
            <a:endParaRPr lang="en-US" sz="2000" dirty="0" smtClean="0">
              <a:solidFill>
                <a:schemeClr val="tx1"/>
              </a:solidFill>
            </a:endParaRPr>
          </a:p>
        </p:txBody>
      </p:sp>
      <p:sp>
        <p:nvSpPr>
          <p:cNvPr id="21" name="TextBox 20"/>
          <p:cNvSpPr txBox="1"/>
          <p:nvPr/>
        </p:nvSpPr>
        <p:spPr>
          <a:xfrm>
            <a:off x="5865883" y="6536112"/>
            <a:ext cx="2797836" cy="307777"/>
          </a:xfrm>
          <a:prstGeom prst="rect">
            <a:avLst/>
          </a:prstGeom>
          <a:noFill/>
        </p:spPr>
        <p:txBody>
          <a:bodyPr wrap="none" rtlCol="0">
            <a:spAutoFit/>
          </a:bodyPr>
          <a:lstStyle/>
          <a:p>
            <a:r>
              <a:rPr lang="en-US" sz="1400" i="1" dirty="0" smtClean="0"/>
              <a:t>C. T. Chen et al PRL 68, 2543 (1992)</a:t>
            </a:r>
            <a:endParaRPr lang="en-US" sz="1400" i="1" dirty="0"/>
          </a:p>
        </p:txBody>
      </p:sp>
    </p:spTree>
    <p:extLst>
      <p:ext uri="{BB962C8B-B14F-4D97-AF65-F5344CB8AC3E}">
        <p14:creationId xmlns:p14="http://schemas.microsoft.com/office/powerpoint/2010/main" val="57465682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X-ray absorption spectroscopy – Spin sensitive</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nvGrpSpPr>
          <p:cNvPr id="4" name="Group 3"/>
          <p:cNvGrpSpPr/>
          <p:nvPr/>
        </p:nvGrpSpPr>
        <p:grpSpPr>
          <a:xfrm>
            <a:off x="-99908" y="2525441"/>
            <a:ext cx="2561994" cy="3662127"/>
            <a:chOff x="-99908" y="2525441"/>
            <a:chExt cx="2561994" cy="3662127"/>
          </a:xfrm>
        </p:grpSpPr>
        <p:sp>
          <p:nvSpPr>
            <p:cNvPr id="5" name="Pie 4"/>
            <p:cNvSpPr/>
            <p:nvPr/>
          </p:nvSpPr>
          <p:spPr>
            <a:xfrm>
              <a:off x="-87049"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8" name="Straight Connector 7"/>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10" name="Arc 9"/>
            <p:cNvSpPr/>
            <p:nvPr/>
          </p:nvSpPr>
          <p:spPr>
            <a:xfrm>
              <a:off x="-99908"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1" name="Straight Connector 10"/>
            <p:cNvCxnSpPr/>
            <p:nvPr/>
          </p:nvCxnSpPr>
          <p:spPr>
            <a:xfrm flipV="1">
              <a:off x="649885"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flipV="1">
              <a:off x="1476619" y="5072925"/>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flipV="1">
              <a:off x="1671599"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flipV="1">
              <a:off x="1888129"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a:off x="1261133"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17" name="Delay 46"/>
            <p:cNvSpPr/>
            <p:nvPr/>
          </p:nvSpPr>
          <p:spPr>
            <a:xfrm rot="3765503">
              <a:off x="392845" y="4280405"/>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18" name="TextBox 17"/>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cxnSp>
          <p:nvCxnSpPr>
            <p:cNvPr id="19" name="Straight Arrow Connector 18"/>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grpSp>
        <p:nvGrpSpPr>
          <p:cNvPr id="25" name="Group 24"/>
          <p:cNvGrpSpPr/>
          <p:nvPr/>
        </p:nvGrpSpPr>
        <p:grpSpPr>
          <a:xfrm>
            <a:off x="2489199" y="3086620"/>
            <a:ext cx="6115051" cy="3100948"/>
            <a:chOff x="2489199" y="1562100"/>
            <a:chExt cx="6115051" cy="3100948"/>
          </a:xfrm>
        </p:grpSpPr>
        <p:pic>
          <p:nvPicPr>
            <p:cNvPr id="2" name="Picture 1" descr="Haverkort_16c.pdf"/>
            <p:cNvPicPr>
              <a:picLocks noChangeAspect="1"/>
            </p:cNvPicPr>
            <p:nvPr/>
          </p:nvPicPr>
          <p:blipFill rotWithShape="1">
            <a:blip r:embed="rId3" cstate="screen">
              <a:extLst>
                <a:ext uri="{28A0092B-C50C-407E-A947-70E740481C1C}">
                  <a14:useLocalDpi xmlns:a14="http://schemas.microsoft.com/office/drawing/2010/main"/>
                </a:ext>
              </a:extLst>
            </a:blip>
            <a:srcRect l="436" t="2255" r="1121" b="2280"/>
            <a:stretch/>
          </p:blipFill>
          <p:spPr>
            <a:xfrm>
              <a:off x="2489199" y="1562100"/>
              <a:ext cx="6115051" cy="2343150"/>
            </a:xfrm>
            <a:prstGeom prst="rect">
              <a:avLst/>
            </a:prstGeom>
          </p:spPr>
        </p:pic>
        <p:sp>
          <p:nvSpPr>
            <p:cNvPr id="20" name="TextBox 19"/>
            <p:cNvSpPr txBox="1"/>
            <p:nvPr/>
          </p:nvSpPr>
          <p:spPr>
            <a:xfrm>
              <a:off x="4292600" y="3914661"/>
              <a:ext cx="535648" cy="369332"/>
            </a:xfrm>
            <a:prstGeom prst="rect">
              <a:avLst/>
            </a:prstGeom>
            <a:noFill/>
          </p:spPr>
          <p:txBody>
            <a:bodyPr wrap="none" rtlCol="0">
              <a:spAutoFit/>
            </a:bodyPr>
            <a:lstStyle/>
            <a:p>
              <a:r>
                <a:rPr lang="en-US" dirty="0" smtClean="0"/>
                <a:t>700</a:t>
              </a:r>
              <a:endParaRPr lang="en-US" dirty="0"/>
            </a:p>
          </p:txBody>
        </p:sp>
        <p:sp>
          <p:nvSpPr>
            <p:cNvPr id="21" name="TextBox 20"/>
            <p:cNvSpPr txBox="1"/>
            <p:nvPr/>
          </p:nvSpPr>
          <p:spPr>
            <a:xfrm>
              <a:off x="5499100" y="3917722"/>
              <a:ext cx="535648" cy="369332"/>
            </a:xfrm>
            <a:prstGeom prst="rect">
              <a:avLst/>
            </a:prstGeom>
            <a:noFill/>
          </p:spPr>
          <p:txBody>
            <a:bodyPr wrap="none" rtlCol="0">
              <a:spAutoFit/>
            </a:bodyPr>
            <a:lstStyle/>
            <a:p>
              <a:r>
                <a:rPr lang="en-US" dirty="0" smtClean="0"/>
                <a:t>720</a:t>
              </a:r>
              <a:endParaRPr lang="en-US" dirty="0"/>
            </a:p>
          </p:txBody>
        </p:sp>
        <p:sp>
          <p:nvSpPr>
            <p:cNvPr id="22" name="TextBox 21"/>
            <p:cNvSpPr txBox="1"/>
            <p:nvPr/>
          </p:nvSpPr>
          <p:spPr>
            <a:xfrm>
              <a:off x="6769100" y="3923844"/>
              <a:ext cx="535648" cy="369332"/>
            </a:xfrm>
            <a:prstGeom prst="rect">
              <a:avLst/>
            </a:prstGeom>
            <a:noFill/>
          </p:spPr>
          <p:txBody>
            <a:bodyPr wrap="none" rtlCol="0">
              <a:spAutoFit/>
            </a:bodyPr>
            <a:lstStyle/>
            <a:p>
              <a:r>
                <a:rPr lang="en-US" dirty="0" smtClean="0"/>
                <a:t>740</a:t>
              </a:r>
              <a:endParaRPr lang="en-US" dirty="0"/>
            </a:p>
          </p:txBody>
        </p:sp>
        <p:sp>
          <p:nvSpPr>
            <p:cNvPr id="23" name="TextBox 22"/>
            <p:cNvSpPr txBox="1"/>
            <p:nvPr/>
          </p:nvSpPr>
          <p:spPr>
            <a:xfrm>
              <a:off x="7973200" y="3923844"/>
              <a:ext cx="535648" cy="369332"/>
            </a:xfrm>
            <a:prstGeom prst="rect">
              <a:avLst/>
            </a:prstGeom>
            <a:noFill/>
          </p:spPr>
          <p:txBody>
            <a:bodyPr wrap="none" rtlCol="0">
              <a:spAutoFit/>
            </a:bodyPr>
            <a:lstStyle/>
            <a:p>
              <a:r>
                <a:rPr lang="en-US" dirty="0" smtClean="0"/>
                <a:t>760</a:t>
              </a:r>
              <a:endParaRPr lang="en-US" dirty="0"/>
            </a:p>
          </p:txBody>
        </p:sp>
        <p:sp>
          <p:nvSpPr>
            <p:cNvPr id="24" name="TextBox 23"/>
            <p:cNvSpPr txBox="1"/>
            <p:nvPr/>
          </p:nvSpPr>
          <p:spPr>
            <a:xfrm>
              <a:off x="5302728" y="4293716"/>
              <a:ext cx="2002020" cy="369332"/>
            </a:xfrm>
            <a:prstGeom prst="rect">
              <a:avLst/>
            </a:prstGeom>
            <a:noFill/>
          </p:spPr>
          <p:txBody>
            <a:bodyPr wrap="none" rtlCol="0">
              <a:spAutoFit/>
            </a:bodyPr>
            <a:lstStyle/>
            <a:p>
              <a:r>
                <a:rPr lang="en-US" dirty="0" smtClean="0"/>
                <a:t>Photon energy (</a:t>
              </a:r>
              <a:r>
                <a:rPr lang="en-US" dirty="0" err="1" smtClean="0"/>
                <a:t>eV</a:t>
              </a:r>
              <a:r>
                <a:rPr lang="en-US" dirty="0" smtClean="0"/>
                <a:t>)</a:t>
              </a:r>
              <a:endParaRPr lang="en-US" dirty="0"/>
            </a:p>
          </p:txBody>
        </p:sp>
      </p:grpSp>
      <p:sp>
        <p:nvSpPr>
          <p:cNvPr id="26" name="Rounded Rectangle 25"/>
          <p:cNvSpPr/>
          <p:nvPr/>
        </p:nvSpPr>
        <p:spPr>
          <a:xfrm>
            <a:off x="612000" y="1062911"/>
            <a:ext cx="3147200" cy="1462530"/>
          </a:xfrm>
          <a:prstGeom prst="roundRect">
            <a:avLst>
              <a:gd name="adj" fmla="val 12370"/>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Polarized XAS</a:t>
            </a:r>
          </a:p>
          <a:p>
            <a:r>
              <a:rPr lang="en-US" sz="2000" dirty="0" smtClean="0">
                <a:solidFill>
                  <a:schemeClr val="tx1"/>
                </a:solidFill>
              </a:rPr>
              <a:t>Sensitive to</a:t>
            </a:r>
          </a:p>
          <a:p>
            <a:r>
              <a:rPr lang="en-US" sz="2000" dirty="0" smtClean="0">
                <a:solidFill>
                  <a:schemeClr val="tx1"/>
                </a:solidFill>
              </a:rPr>
              <a:t>Magnetic moments</a:t>
            </a:r>
          </a:p>
          <a:p>
            <a:r>
              <a:rPr lang="en-US" sz="2000" dirty="0" smtClean="0">
                <a:solidFill>
                  <a:schemeClr val="tx1"/>
                </a:solidFill>
              </a:rPr>
              <a:t>Magnetic circular </a:t>
            </a:r>
            <a:r>
              <a:rPr lang="en-US" sz="2000" dirty="0" err="1" smtClean="0">
                <a:solidFill>
                  <a:schemeClr val="tx1"/>
                </a:solidFill>
              </a:rPr>
              <a:t>dichroism</a:t>
            </a:r>
            <a:endParaRPr lang="en-US" sz="2000" dirty="0" smtClean="0">
              <a:solidFill>
                <a:schemeClr val="tx1"/>
              </a:solidFill>
            </a:endParaRPr>
          </a:p>
        </p:txBody>
      </p:sp>
      <p:sp>
        <p:nvSpPr>
          <p:cNvPr id="27" name="TextBox 26"/>
          <p:cNvSpPr txBox="1"/>
          <p:nvPr/>
        </p:nvSpPr>
        <p:spPr>
          <a:xfrm>
            <a:off x="4751079" y="6538013"/>
            <a:ext cx="3871736" cy="307777"/>
          </a:xfrm>
          <a:prstGeom prst="rect">
            <a:avLst/>
          </a:prstGeom>
          <a:noFill/>
        </p:spPr>
        <p:txBody>
          <a:bodyPr wrap="none" rtlCol="0">
            <a:spAutoFit/>
          </a:bodyPr>
          <a:lstStyle/>
          <a:p>
            <a:r>
              <a:rPr lang="en-US" sz="1400" dirty="0" smtClean="0"/>
              <a:t>J. </a:t>
            </a:r>
            <a:r>
              <a:rPr lang="en-US" sz="1400" dirty="0" err="1" smtClean="0"/>
              <a:t>Stöhr</a:t>
            </a:r>
            <a:r>
              <a:rPr lang="en-US" sz="1400" dirty="0" smtClean="0"/>
              <a:t>, J. Elec. Spec. Rel. </a:t>
            </a:r>
            <a:r>
              <a:rPr lang="en-US" sz="1400" dirty="0" err="1" smtClean="0"/>
              <a:t>Phonom</a:t>
            </a:r>
            <a:r>
              <a:rPr lang="en-US" sz="1400" dirty="0" smtClean="0"/>
              <a:t>. </a:t>
            </a:r>
            <a:r>
              <a:rPr lang="en-US" sz="1400" b="1" dirty="0" smtClean="0"/>
              <a:t>75</a:t>
            </a:r>
            <a:r>
              <a:rPr lang="en-US" sz="1400" dirty="0" smtClean="0"/>
              <a:t>, 253 (1995).</a:t>
            </a:r>
            <a:endParaRPr lang="en-US" sz="1400" dirty="0"/>
          </a:p>
        </p:txBody>
      </p:sp>
    </p:spTree>
    <p:extLst>
      <p:ext uri="{BB962C8B-B14F-4D97-AF65-F5344CB8AC3E}">
        <p14:creationId xmlns:p14="http://schemas.microsoft.com/office/powerpoint/2010/main" val="136745696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l="30417" t="15093" b="6486"/>
          <a:stretch/>
        </p:blipFill>
        <p:spPr>
          <a:xfrm>
            <a:off x="2425700" y="1113798"/>
            <a:ext cx="6718300" cy="5350502"/>
          </a:xfrm>
          <a:prstGeom prst="rect">
            <a:avLst/>
          </a:prstGeom>
        </p:spPr>
      </p:pic>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X-ray Absorption Spectroscopy – some observations</a:t>
            </a:r>
            <a:endParaRPr lang="en-US" sz="2400" dirty="0"/>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5" name="Rounded Rectangle 4"/>
          <p:cNvSpPr/>
          <p:nvPr/>
        </p:nvSpPr>
        <p:spPr>
          <a:xfrm>
            <a:off x="612000" y="1062911"/>
            <a:ext cx="3147200" cy="1462530"/>
          </a:xfrm>
          <a:prstGeom prst="roundRect">
            <a:avLst>
              <a:gd name="adj" fmla="val 12370"/>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Polarized XAS</a:t>
            </a:r>
          </a:p>
          <a:p>
            <a:r>
              <a:rPr lang="en-US" sz="2000" dirty="0" smtClean="0">
                <a:solidFill>
                  <a:schemeClr val="tx1"/>
                </a:solidFill>
              </a:rPr>
              <a:t>Sensitive to</a:t>
            </a:r>
          </a:p>
          <a:p>
            <a:r>
              <a:rPr lang="en-US" sz="2000" dirty="0" smtClean="0">
                <a:solidFill>
                  <a:schemeClr val="tx1"/>
                </a:solidFill>
              </a:rPr>
              <a:t>Magnetic moments</a:t>
            </a:r>
          </a:p>
          <a:p>
            <a:r>
              <a:rPr lang="en-US" sz="2000" dirty="0" smtClean="0">
                <a:solidFill>
                  <a:schemeClr val="tx1"/>
                </a:solidFill>
              </a:rPr>
              <a:t>Magnetic linear </a:t>
            </a:r>
            <a:r>
              <a:rPr lang="en-US" sz="2000" dirty="0" err="1" smtClean="0">
                <a:solidFill>
                  <a:schemeClr val="tx1"/>
                </a:solidFill>
              </a:rPr>
              <a:t>dichroism</a:t>
            </a:r>
            <a:endParaRPr lang="en-US" sz="2000" dirty="0" smtClean="0">
              <a:solidFill>
                <a:schemeClr val="tx1"/>
              </a:solidFill>
            </a:endParaRPr>
          </a:p>
        </p:txBody>
      </p:sp>
      <p:grpSp>
        <p:nvGrpSpPr>
          <p:cNvPr id="6" name="Group 5"/>
          <p:cNvGrpSpPr/>
          <p:nvPr/>
        </p:nvGrpSpPr>
        <p:grpSpPr>
          <a:xfrm>
            <a:off x="-99908" y="2525441"/>
            <a:ext cx="2561994" cy="3662127"/>
            <a:chOff x="-99908" y="2525441"/>
            <a:chExt cx="2561994" cy="3662127"/>
          </a:xfrm>
        </p:grpSpPr>
        <p:sp>
          <p:nvSpPr>
            <p:cNvPr id="7" name="Pie 6"/>
            <p:cNvSpPr/>
            <p:nvPr/>
          </p:nvSpPr>
          <p:spPr>
            <a:xfrm>
              <a:off x="-87049"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8" name="Straight Connector 7"/>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10" name="Arc 9"/>
            <p:cNvSpPr/>
            <p:nvPr/>
          </p:nvSpPr>
          <p:spPr>
            <a:xfrm>
              <a:off x="-99908"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1" name="Straight Connector 10"/>
            <p:cNvCxnSpPr/>
            <p:nvPr/>
          </p:nvCxnSpPr>
          <p:spPr>
            <a:xfrm flipV="1">
              <a:off x="649885"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flipV="1">
              <a:off x="1476619" y="5072925"/>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flipV="1">
              <a:off x="1671599"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flipV="1">
              <a:off x="1888129"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a:off x="1261133"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17" name="Delay 46"/>
            <p:cNvSpPr/>
            <p:nvPr/>
          </p:nvSpPr>
          <p:spPr>
            <a:xfrm rot="3765503">
              <a:off x="392845" y="4280405"/>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18" name="TextBox 17"/>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cxnSp>
          <p:nvCxnSpPr>
            <p:cNvPr id="19" name="Straight Arrow Connector 18"/>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sp>
        <p:nvSpPr>
          <p:cNvPr id="20" name="TextBox 19"/>
          <p:cNvSpPr txBox="1"/>
          <p:nvPr/>
        </p:nvSpPr>
        <p:spPr>
          <a:xfrm>
            <a:off x="5842863" y="6538013"/>
            <a:ext cx="2778037" cy="307777"/>
          </a:xfrm>
          <a:prstGeom prst="rect">
            <a:avLst/>
          </a:prstGeom>
          <a:noFill/>
        </p:spPr>
        <p:txBody>
          <a:bodyPr wrap="none" rtlCol="0">
            <a:spAutoFit/>
          </a:bodyPr>
          <a:lstStyle/>
          <a:p>
            <a:r>
              <a:rPr lang="en-US" sz="1400" dirty="0" smtClean="0"/>
              <a:t>P. Kuiper </a:t>
            </a:r>
            <a:r>
              <a:rPr lang="en-US" sz="1400" i="1" dirty="0" smtClean="0"/>
              <a:t>et al</a:t>
            </a:r>
            <a:r>
              <a:rPr lang="en-US" sz="1400" dirty="0" smtClean="0"/>
              <a:t>., PRL </a:t>
            </a:r>
            <a:r>
              <a:rPr lang="en-US" sz="1400" b="1" dirty="0" smtClean="0"/>
              <a:t>70</a:t>
            </a:r>
            <a:r>
              <a:rPr lang="en-US" sz="1400" dirty="0" smtClean="0"/>
              <a:t>, 1549 (1993)</a:t>
            </a:r>
            <a:endParaRPr lang="en-US" sz="1400" dirty="0"/>
          </a:p>
        </p:txBody>
      </p:sp>
    </p:spTree>
    <p:extLst>
      <p:ext uri="{BB962C8B-B14F-4D97-AF65-F5344CB8AC3E}">
        <p14:creationId xmlns:p14="http://schemas.microsoft.com/office/powerpoint/2010/main" val="68179601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_16a.pdf"/>
          <p:cNvPicPr>
            <a:picLocks noChangeAspect="1"/>
          </p:cNvPicPr>
          <p:nvPr/>
        </p:nvPicPr>
        <p:blipFill rotWithShape="1">
          <a:blip r:embed="rId3" cstate="screen">
            <a:extLst>
              <a:ext uri="{28A0092B-C50C-407E-A947-70E740481C1C}">
                <a14:useLocalDpi xmlns:a14="http://schemas.microsoft.com/office/drawing/2010/main"/>
              </a:ext>
            </a:extLst>
          </a:blip>
          <a:srcRect l="278" t="29072" r="6693" b="1517"/>
          <a:stretch/>
        </p:blipFill>
        <p:spPr>
          <a:xfrm>
            <a:off x="355601" y="1225549"/>
            <a:ext cx="8506600" cy="1222375"/>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X-ray absorption spectroscopy – a band picture</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5" name="Pie 4"/>
          <p:cNvSpPr/>
          <p:nvPr/>
        </p:nvSpPr>
        <p:spPr>
          <a:xfrm>
            <a:off x="-87049"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9" name="Straight Connector 8"/>
          <p:cNvCxnSpPr/>
          <p:nvPr/>
        </p:nvCxnSpPr>
        <p:spPr>
          <a:xfrm>
            <a:off x="649885" y="56454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10" name="Arc 9"/>
          <p:cNvSpPr/>
          <p:nvPr/>
        </p:nvSpPr>
        <p:spPr>
          <a:xfrm>
            <a:off x="-99908"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1" name="Straight Connector 10"/>
          <p:cNvCxnSpPr/>
          <p:nvPr/>
        </p:nvCxnSpPr>
        <p:spPr>
          <a:xfrm flipV="1">
            <a:off x="649885"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flipV="1">
            <a:off x="1671599" y="53192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sp>
        <p:nvSpPr>
          <p:cNvPr id="17" name="Delay 46"/>
          <p:cNvSpPr/>
          <p:nvPr/>
        </p:nvSpPr>
        <p:spPr>
          <a:xfrm rot="3765503">
            <a:off x="392845" y="4280405"/>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18" name="TextBox 17"/>
          <p:cNvSpPr txBox="1"/>
          <p:nvPr/>
        </p:nvSpPr>
        <p:spPr>
          <a:xfrm>
            <a:off x="2039149" y="5418161"/>
            <a:ext cx="391942" cy="369332"/>
          </a:xfrm>
          <a:prstGeom prst="rect">
            <a:avLst/>
          </a:prstGeom>
          <a:noFill/>
        </p:spPr>
        <p:txBody>
          <a:bodyPr wrap="none" rtlCol="0">
            <a:spAutoFit/>
          </a:bodyPr>
          <a:lstStyle/>
          <a:p>
            <a:r>
              <a:rPr lang="en-US" dirty="0" smtClean="0"/>
              <a:t>1s</a:t>
            </a:r>
            <a:endParaRPr lang="en-US" dirty="0"/>
          </a:p>
        </p:txBody>
      </p:sp>
      <p:cxnSp>
        <p:nvCxnSpPr>
          <p:cNvPr id="19" name="Straight Arrow Connector 18"/>
          <p:cNvCxnSpPr/>
          <p:nvPr/>
        </p:nvCxnSpPr>
        <p:spPr>
          <a:xfrm>
            <a:off x="1043213" y="53116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pic>
        <p:nvPicPr>
          <p:cNvPr id="3" name="Picture 2" descr="Haverkort_16b.pdf"/>
          <p:cNvPicPr>
            <a:picLocks noChangeAspect="1"/>
          </p:cNvPicPr>
          <p:nvPr/>
        </p:nvPicPr>
        <p:blipFill rotWithShape="1">
          <a:blip r:embed="rId4" cstate="screen">
            <a:extLst>
              <a:ext uri="{28A0092B-C50C-407E-A947-70E740481C1C}">
                <a14:useLocalDpi xmlns:a14="http://schemas.microsoft.com/office/drawing/2010/main"/>
              </a:ext>
            </a:extLst>
          </a:blip>
          <a:srcRect l="1305" t="742" r="1170" b="856"/>
          <a:stretch/>
        </p:blipFill>
        <p:spPr>
          <a:xfrm>
            <a:off x="2374900" y="2622549"/>
            <a:ext cx="3502025" cy="3724141"/>
          </a:xfrm>
          <a:prstGeom prst="rect">
            <a:avLst/>
          </a:prstGeom>
        </p:spPr>
      </p:pic>
      <p:sp>
        <p:nvSpPr>
          <p:cNvPr id="4" name="Rectangle 3"/>
          <p:cNvSpPr/>
          <p:nvPr/>
        </p:nvSpPr>
        <p:spPr>
          <a:xfrm>
            <a:off x="2495550" y="2541529"/>
            <a:ext cx="479425" cy="384873"/>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6" name="Picture 15" descr="Haverkort x-ray spectroscopy 03A (dragged).pdf"/>
          <p:cNvPicPr>
            <a:picLocks noChangeAspect="1"/>
          </p:cNvPicPr>
          <p:nvPr/>
        </p:nvPicPr>
        <p:blipFill rotWithShape="1">
          <a:blip r:embed="rId5" cstate="screen">
            <a:extLst>
              <a:ext uri="{28A0092B-C50C-407E-A947-70E740481C1C}">
                <a14:useLocalDpi xmlns:a14="http://schemas.microsoft.com/office/drawing/2010/main"/>
              </a:ext>
            </a:extLst>
          </a:blip>
          <a:srcRect l="67917" t="40152" r="2643" b="7862"/>
          <a:stretch/>
        </p:blipFill>
        <p:spPr>
          <a:xfrm>
            <a:off x="5837718" y="2470150"/>
            <a:ext cx="3138784" cy="3916642"/>
          </a:xfrm>
          <a:prstGeom prst="rect">
            <a:avLst/>
          </a:prstGeom>
        </p:spPr>
      </p:pic>
    </p:spTree>
    <p:extLst>
      <p:ext uri="{BB962C8B-B14F-4D97-AF65-F5344CB8AC3E}">
        <p14:creationId xmlns:p14="http://schemas.microsoft.com/office/powerpoint/2010/main" val="4159589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X-ray absorption spectroscopy – one electron selection rules</a:t>
            </a:r>
            <a:endParaRPr lang="en-US" sz="2400" dirty="0"/>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6" name="Rounded Rectangle 5"/>
          <p:cNvSpPr/>
          <p:nvPr/>
        </p:nvSpPr>
        <p:spPr>
          <a:xfrm>
            <a:off x="612000" y="1062911"/>
            <a:ext cx="2309000" cy="511889"/>
          </a:xfrm>
          <a:prstGeom prst="roundRect">
            <a:avLst>
              <a:gd name="adj" fmla="val 27256"/>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Fermi’s golden rule</a:t>
            </a:r>
          </a:p>
        </p:txBody>
      </p:sp>
      <p:pic>
        <p:nvPicPr>
          <p:cNvPr id="8" name="Picture 7" descr="latex-image-1.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12000" y="1606550"/>
            <a:ext cx="7188200" cy="1282700"/>
          </a:xfrm>
          <a:prstGeom prst="rect">
            <a:avLst/>
          </a:prstGeom>
        </p:spPr>
      </p:pic>
      <p:pic>
        <p:nvPicPr>
          <p:cNvPr id="9" name="Picture 8" descr="latex-image-1.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12000" y="3600450"/>
            <a:ext cx="8382000" cy="1282700"/>
          </a:xfrm>
          <a:prstGeom prst="rect">
            <a:avLst/>
          </a:prstGeom>
        </p:spPr>
      </p:pic>
      <p:pic>
        <p:nvPicPr>
          <p:cNvPr id="10" name="Picture 9" descr="latex-image-1.pd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12000" y="5016500"/>
            <a:ext cx="6210300" cy="1092200"/>
          </a:xfrm>
          <a:prstGeom prst="rect">
            <a:avLst/>
          </a:prstGeom>
        </p:spPr>
      </p:pic>
      <p:sp>
        <p:nvSpPr>
          <p:cNvPr id="11" name="Rounded Rectangle 10"/>
          <p:cNvSpPr/>
          <p:nvPr/>
        </p:nvSpPr>
        <p:spPr>
          <a:xfrm>
            <a:off x="612000" y="2929811"/>
            <a:ext cx="5849760" cy="511889"/>
          </a:xfrm>
          <a:prstGeom prst="roundRect">
            <a:avLst>
              <a:gd name="adj" fmla="val 27256"/>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The math simplifies with the use of Green’s functions</a:t>
            </a:r>
          </a:p>
        </p:txBody>
      </p:sp>
    </p:spTree>
    <p:extLst>
      <p:ext uri="{BB962C8B-B14F-4D97-AF65-F5344CB8AC3E}">
        <p14:creationId xmlns:p14="http://schemas.microsoft.com/office/powerpoint/2010/main" val="827897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X-ray absorption spectroscopy – one electron selection rules</a:t>
            </a:r>
            <a:endParaRPr lang="en-US" sz="2400" dirty="0"/>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6" name="Rounded Rectangle 5"/>
          <p:cNvSpPr/>
          <p:nvPr/>
        </p:nvSpPr>
        <p:spPr>
          <a:xfrm>
            <a:off x="612000" y="1062911"/>
            <a:ext cx="2309000" cy="511889"/>
          </a:xfrm>
          <a:prstGeom prst="roundRect">
            <a:avLst>
              <a:gd name="adj" fmla="val 27256"/>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Fermi’s golden rule</a:t>
            </a:r>
          </a:p>
        </p:txBody>
      </p:sp>
      <p:pic>
        <p:nvPicPr>
          <p:cNvPr id="8" name="Picture 7" descr="latex-image-1.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12000" y="1606550"/>
            <a:ext cx="7188200" cy="1282700"/>
          </a:xfrm>
          <a:prstGeom prst="rect">
            <a:avLst/>
          </a:prstGeom>
        </p:spPr>
      </p:pic>
      <p:pic>
        <p:nvPicPr>
          <p:cNvPr id="11" name="Picture 10" descr="latex-image-1.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12000" y="3600450"/>
            <a:ext cx="6210300" cy="1092200"/>
          </a:xfrm>
          <a:prstGeom prst="rect">
            <a:avLst/>
          </a:prstGeom>
        </p:spPr>
      </p:pic>
      <p:sp>
        <p:nvSpPr>
          <p:cNvPr id="9" name="Rounded Rectangle 8"/>
          <p:cNvSpPr/>
          <p:nvPr/>
        </p:nvSpPr>
        <p:spPr>
          <a:xfrm>
            <a:off x="612000" y="2929811"/>
            <a:ext cx="5849760" cy="511889"/>
          </a:xfrm>
          <a:prstGeom prst="roundRect">
            <a:avLst>
              <a:gd name="adj" fmla="val 27256"/>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The math simplifies with the use of Green’s functions</a:t>
            </a:r>
          </a:p>
        </p:txBody>
      </p:sp>
    </p:spTree>
    <p:extLst>
      <p:ext uri="{BB962C8B-B14F-4D97-AF65-F5344CB8AC3E}">
        <p14:creationId xmlns:p14="http://schemas.microsoft.com/office/powerpoint/2010/main" val="2523598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X-ray absorption spectroscopy – one electron selection rules</a:t>
            </a:r>
            <a:endParaRPr lang="en-US" sz="2400" dirty="0"/>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6" name="Rounded Rectangle 5"/>
          <p:cNvSpPr/>
          <p:nvPr/>
        </p:nvSpPr>
        <p:spPr>
          <a:xfrm>
            <a:off x="612000" y="1062911"/>
            <a:ext cx="2309000" cy="511889"/>
          </a:xfrm>
          <a:prstGeom prst="roundRect">
            <a:avLst>
              <a:gd name="adj" fmla="val 27256"/>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Fermi’s golden rule</a:t>
            </a:r>
          </a:p>
        </p:txBody>
      </p:sp>
      <p:pic>
        <p:nvPicPr>
          <p:cNvPr id="8" name="Picture 7" descr="latex-image-1.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12000" y="1606550"/>
            <a:ext cx="7188200" cy="1282700"/>
          </a:xfrm>
          <a:prstGeom prst="rect">
            <a:avLst/>
          </a:prstGeom>
        </p:spPr>
      </p:pic>
      <p:pic>
        <p:nvPicPr>
          <p:cNvPr id="2" name="Picture 1" descr="latex-image-1.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12000" y="5016500"/>
            <a:ext cx="6921500" cy="1079500"/>
          </a:xfrm>
          <a:prstGeom prst="rect">
            <a:avLst/>
          </a:prstGeom>
        </p:spPr>
      </p:pic>
      <p:pic>
        <p:nvPicPr>
          <p:cNvPr id="11" name="Picture 10" descr="latex-image-1.pd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12000" y="3600450"/>
            <a:ext cx="6210300" cy="1092200"/>
          </a:xfrm>
          <a:prstGeom prst="rect">
            <a:avLst/>
          </a:prstGeom>
        </p:spPr>
      </p:pic>
      <p:sp>
        <p:nvSpPr>
          <p:cNvPr id="9" name="Rounded Rectangle 8"/>
          <p:cNvSpPr/>
          <p:nvPr/>
        </p:nvSpPr>
        <p:spPr>
          <a:xfrm>
            <a:off x="612000" y="2929811"/>
            <a:ext cx="5849760" cy="511889"/>
          </a:xfrm>
          <a:prstGeom prst="roundRect">
            <a:avLst>
              <a:gd name="adj" fmla="val 27256"/>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The math simplifies with the use of Green’s functions</a:t>
            </a:r>
          </a:p>
        </p:txBody>
      </p:sp>
    </p:spTree>
    <p:extLst>
      <p:ext uri="{BB962C8B-B14F-4D97-AF65-F5344CB8AC3E}">
        <p14:creationId xmlns:p14="http://schemas.microsoft.com/office/powerpoint/2010/main" val="357396587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32781" b="8648"/>
          <a:stretch/>
        </p:blipFill>
        <p:spPr>
          <a:xfrm>
            <a:off x="0" y="2514600"/>
            <a:ext cx="9144000" cy="3784600"/>
          </a:xfrm>
          <a:prstGeom prst="rect">
            <a:avLst/>
          </a:prstGeom>
        </p:spPr>
      </p:pic>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X-ray absorption spectroscopy – one electron selection rules</a:t>
            </a:r>
            <a:endParaRPr lang="en-US" sz="2400" dirty="0"/>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5" name="Picture 4" descr="latex-image-1.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43800" y="1111250"/>
            <a:ext cx="7188200" cy="1282700"/>
          </a:xfrm>
          <a:prstGeom prst="rect">
            <a:avLst/>
          </a:prstGeom>
        </p:spPr>
      </p:pic>
    </p:spTree>
    <p:extLst>
      <p:ext uri="{BB962C8B-B14F-4D97-AF65-F5344CB8AC3E}">
        <p14:creationId xmlns:p14="http://schemas.microsoft.com/office/powerpoint/2010/main" val="295767214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32585" b="7272"/>
          <a:stretch/>
        </p:blipFill>
        <p:spPr>
          <a:xfrm>
            <a:off x="0" y="2501900"/>
            <a:ext cx="9144000" cy="3886200"/>
          </a:xfrm>
          <a:prstGeom prst="rect">
            <a:avLst/>
          </a:prstGeom>
        </p:spPr>
      </p:pic>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X-ray absorption spectroscopy – one electron selection rules</a:t>
            </a:r>
            <a:endParaRPr lang="en-US" sz="2400" dirty="0"/>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5" name="Picture 4" descr="latex-image-1.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43800" y="1111250"/>
            <a:ext cx="7188200" cy="1282700"/>
          </a:xfrm>
          <a:prstGeom prst="rect">
            <a:avLst/>
          </a:prstGeom>
        </p:spPr>
      </p:pic>
    </p:spTree>
    <p:extLst>
      <p:ext uri="{BB962C8B-B14F-4D97-AF65-F5344CB8AC3E}">
        <p14:creationId xmlns:p14="http://schemas.microsoft.com/office/powerpoint/2010/main" val="283783067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31798" b="7468"/>
          <a:stretch/>
        </p:blipFill>
        <p:spPr>
          <a:xfrm>
            <a:off x="0" y="2451100"/>
            <a:ext cx="9144000" cy="3924300"/>
          </a:xfrm>
          <a:prstGeom prst="rect">
            <a:avLst/>
          </a:prstGeom>
        </p:spPr>
      </p:pic>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X-ray absorption spectroscopy – one electron selection rules</a:t>
            </a:r>
            <a:endParaRPr lang="en-US" sz="2400" dirty="0"/>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5" name="Picture 4" descr="latex-image-1.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43800" y="1111250"/>
            <a:ext cx="7188200" cy="1282700"/>
          </a:xfrm>
          <a:prstGeom prst="rect">
            <a:avLst/>
          </a:prstGeom>
        </p:spPr>
      </p:pic>
    </p:spTree>
    <p:extLst>
      <p:ext uri="{BB962C8B-B14F-4D97-AF65-F5344CB8AC3E}">
        <p14:creationId xmlns:p14="http://schemas.microsoft.com/office/powerpoint/2010/main" val="201916037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averkort_16b.pdf"/>
          <p:cNvPicPr>
            <a:picLocks noChangeAspect="1"/>
          </p:cNvPicPr>
          <p:nvPr/>
        </p:nvPicPr>
        <p:blipFill rotWithShape="1">
          <a:blip r:embed="rId2" cstate="screen">
            <a:extLst>
              <a:ext uri="{28A0092B-C50C-407E-A947-70E740481C1C}">
                <a14:useLocalDpi xmlns:a14="http://schemas.microsoft.com/office/drawing/2010/main"/>
              </a:ext>
            </a:extLst>
          </a:blip>
          <a:srcRect l="4516"/>
          <a:stretch/>
        </p:blipFill>
        <p:spPr>
          <a:xfrm>
            <a:off x="3392676" y="1062911"/>
            <a:ext cx="5139324" cy="5370596"/>
          </a:xfrm>
          <a:prstGeom prst="rect">
            <a:avLst/>
          </a:prstGeom>
        </p:spPr>
      </p:pic>
      <p:sp>
        <p:nvSpPr>
          <p:cNvPr id="4" name="Rounded Rectangle 3"/>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X-ray absorption spectroscopy – one electron selection rules</a:t>
            </a:r>
            <a:endParaRPr lang="en-US" sz="2400" dirty="0"/>
          </a:p>
        </p:txBody>
      </p:sp>
      <p:sp>
        <p:nvSpPr>
          <p:cNvPr id="5" name="Rounded Rectangle 4"/>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6" name="TextBox 5"/>
          <p:cNvSpPr txBox="1"/>
          <p:nvPr/>
        </p:nvSpPr>
        <p:spPr>
          <a:xfrm>
            <a:off x="4884422" y="6525736"/>
            <a:ext cx="3647578" cy="307777"/>
          </a:xfrm>
          <a:prstGeom prst="rect">
            <a:avLst/>
          </a:prstGeom>
          <a:noFill/>
        </p:spPr>
        <p:txBody>
          <a:bodyPr wrap="none" rtlCol="0">
            <a:spAutoFit/>
          </a:bodyPr>
          <a:lstStyle/>
          <a:p>
            <a:r>
              <a:rPr lang="en-US" sz="1400" dirty="0" smtClean="0"/>
              <a:t>C. T. Chen </a:t>
            </a:r>
            <a:r>
              <a:rPr lang="en-US" sz="1400" i="1" dirty="0" smtClean="0"/>
              <a:t>et al. </a:t>
            </a:r>
            <a:r>
              <a:rPr lang="en-US" sz="1400" dirty="0" smtClean="0"/>
              <a:t>Phys. Rev. </a:t>
            </a:r>
            <a:r>
              <a:rPr lang="en-US" sz="1400" dirty="0" err="1" smtClean="0"/>
              <a:t>Lett</a:t>
            </a:r>
            <a:r>
              <a:rPr lang="en-US" sz="1400" dirty="0" smtClean="0"/>
              <a:t>. </a:t>
            </a:r>
            <a:r>
              <a:rPr lang="en-US" sz="1400" b="1" dirty="0" smtClean="0"/>
              <a:t>68</a:t>
            </a:r>
            <a:r>
              <a:rPr lang="en-US" sz="1400" dirty="0" smtClean="0"/>
              <a:t>, 2543 (1992)</a:t>
            </a:r>
            <a:endParaRPr lang="en-US" sz="1400" dirty="0"/>
          </a:p>
        </p:txBody>
      </p:sp>
      <p:pic>
        <p:nvPicPr>
          <p:cNvPr id="7" name="Picture 6" descr="Haverkort x-ray spectroscopy 03A (dragged).pdf"/>
          <p:cNvPicPr>
            <a:picLocks noChangeAspect="1"/>
          </p:cNvPicPr>
          <p:nvPr/>
        </p:nvPicPr>
        <p:blipFill rotWithShape="1">
          <a:blip r:embed="rId3" cstate="screen">
            <a:extLst>
              <a:ext uri="{28A0092B-C50C-407E-A947-70E740481C1C}">
                <a14:useLocalDpi xmlns:a14="http://schemas.microsoft.com/office/drawing/2010/main"/>
              </a:ext>
            </a:extLst>
          </a:blip>
          <a:srcRect l="19861" t="31798" r="20833" b="7468"/>
          <a:stretch/>
        </p:blipFill>
        <p:spPr>
          <a:xfrm>
            <a:off x="0" y="1062911"/>
            <a:ext cx="4317999" cy="3124735"/>
          </a:xfrm>
          <a:prstGeom prst="rect">
            <a:avLst/>
          </a:prstGeom>
          <a:solidFill>
            <a:schemeClr val="bg1"/>
          </a:solidFill>
        </p:spPr>
      </p:pic>
    </p:spTree>
    <p:extLst>
      <p:ext uri="{BB962C8B-B14F-4D97-AF65-F5344CB8AC3E}">
        <p14:creationId xmlns:p14="http://schemas.microsoft.com/office/powerpoint/2010/main" val="229757751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plDMFT1Occ.ep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211213" y="1541347"/>
            <a:ext cx="4319999" cy="4319999"/>
          </a:xfrm>
          <a:prstGeom prst="rect">
            <a:avLst/>
          </a:prstGeom>
        </p:spPr>
      </p:pic>
      <p:pic>
        <p:nvPicPr>
          <p:cNvPr id="11" name="Picture 10" descr="plDMFT1.eps"/>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211213" y="1529350"/>
            <a:ext cx="4319997" cy="4331997"/>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X-ray absorption spectroscopy – correlations in the </a:t>
            </a:r>
            <a:r>
              <a:rPr lang="en-US" sz="2400" i="1" dirty="0" smtClean="0"/>
              <a:t>d</a:t>
            </a:r>
            <a:r>
              <a:rPr lang="en-US" sz="2400" dirty="0" smtClean="0"/>
              <a:t>-shell</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4" name="Rectangle 3"/>
          <p:cNvSpPr/>
          <p:nvPr/>
        </p:nvSpPr>
        <p:spPr>
          <a:xfrm>
            <a:off x="2974975" y="2895600"/>
            <a:ext cx="479425" cy="384873"/>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a:off x="4211210" y="1541348"/>
            <a:ext cx="4320000" cy="432000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TextBox 20"/>
          <p:cNvSpPr txBox="1"/>
          <p:nvPr/>
        </p:nvSpPr>
        <p:spPr>
          <a:xfrm>
            <a:off x="5741736" y="5878986"/>
            <a:ext cx="1265115" cy="369332"/>
          </a:xfrm>
          <a:prstGeom prst="rect">
            <a:avLst/>
          </a:prstGeom>
          <a:noFill/>
        </p:spPr>
        <p:txBody>
          <a:bodyPr wrap="none" rtlCol="0">
            <a:spAutoFit/>
          </a:bodyPr>
          <a:lstStyle/>
          <a:p>
            <a:r>
              <a:rPr lang="en-US" dirty="0" smtClean="0"/>
              <a:t>Energy (</a:t>
            </a:r>
            <a:r>
              <a:rPr lang="en-US" dirty="0" err="1" smtClean="0"/>
              <a:t>eV</a:t>
            </a:r>
            <a:r>
              <a:rPr lang="en-US" dirty="0" smtClean="0"/>
              <a:t>)</a:t>
            </a:r>
            <a:endParaRPr lang="en-US" dirty="0"/>
          </a:p>
        </p:txBody>
      </p:sp>
      <p:sp>
        <p:nvSpPr>
          <p:cNvPr id="25" name="TextBox 24"/>
          <p:cNvSpPr txBox="1"/>
          <p:nvPr/>
        </p:nvSpPr>
        <p:spPr>
          <a:xfrm rot="16200000">
            <a:off x="3523845" y="3245821"/>
            <a:ext cx="1005403" cy="369332"/>
          </a:xfrm>
          <a:prstGeom prst="rect">
            <a:avLst/>
          </a:prstGeom>
          <a:noFill/>
        </p:spPr>
        <p:txBody>
          <a:bodyPr wrap="none" rtlCol="0">
            <a:spAutoFit/>
          </a:bodyPr>
          <a:lstStyle/>
          <a:p>
            <a:r>
              <a:rPr lang="en-US" dirty="0" smtClean="0"/>
              <a:t>Intensity</a:t>
            </a:r>
            <a:endParaRPr lang="en-US" dirty="0"/>
          </a:p>
        </p:txBody>
      </p:sp>
      <p:grpSp>
        <p:nvGrpSpPr>
          <p:cNvPr id="23" name="Group 22"/>
          <p:cNvGrpSpPr/>
          <p:nvPr/>
        </p:nvGrpSpPr>
        <p:grpSpPr>
          <a:xfrm>
            <a:off x="-99908" y="2525441"/>
            <a:ext cx="2561994" cy="3662127"/>
            <a:chOff x="-99908" y="2525441"/>
            <a:chExt cx="2561994" cy="3662127"/>
          </a:xfrm>
        </p:grpSpPr>
        <p:sp>
          <p:nvSpPr>
            <p:cNvPr id="24" name="Pie 23"/>
            <p:cNvSpPr/>
            <p:nvPr/>
          </p:nvSpPr>
          <p:spPr>
            <a:xfrm>
              <a:off x="-87049"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26" name="Straight Connector 25"/>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28" name="Arc 27"/>
            <p:cNvSpPr/>
            <p:nvPr/>
          </p:nvSpPr>
          <p:spPr>
            <a:xfrm>
              <a:off x="-99908"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9" name="Straight Connector 28"/>
            <p:cNvCxnSpPr/>
            <p:nvPr/>
          </p:nvCxnSpPr>
          <p:spPr>
            <a:xfrm flipV="1">
              <a:off x="649885"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flipV="1">
              <a:off x="1476619" y="5072925"/>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flipV="1">
              <a:off x="1671599"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flipV="1">
              <a:off x="1888129"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a:off x="1261133"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35" name="Delay 46"/>
            <p:cNvSpPr/>
            <p:nvPr/>
          </p:nvSpPr>
          <p:spPr>
            <a:xfrm rot="3765503">
              <a:off x="392845" y="4280405"/>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solidFill>
                <a:schemeClr val="accent2"/>
              </a:solidFill>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36" name="TextBox 35"/>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cxnSp>
          <p:nvCxnSpPr>
            <p:cNvPr id="37" name="Straight Arrow Connector 36"/>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98310139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averkort_16.pdf"/>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12000" y="2795336"/>
            <a:ext cx="7920000" cy="3554664"/>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Use </a:t>
            </a:r>
            <a:r>
              <a:rPr lang="en-US" sz="2400" dirty="0" err="1" smtClean="0"/>
              <a:t>NiO</a:t>
            </a:r>
            <a:r>
              <a:rPr lang="en-US" sz="2400" dirty="0" smtClean="0"/>
              <a:t> as an example material</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4" name="Picture 3"/>
          <p:cNvPicPr>
            <a:picLocks noChangeAspect="1"/>
          </p:cNvPicPr>
          <p:nvPr/>
        </p:nvPicPr>
        <p:blipFill>
          <a:blip r:embed="rId4">
            <a:extLst>
              <a:ext uri="{BEBA8EAE-BF5A-486C-A8C5-ECC9F3942E4B}">
                <a14:imgProps xmlns:a14="http://schemas.microsoft.com/office/drawing/2010/main">
                  <a14:imgLayer r:embed="rId5">
                    <a14:imgEffect>
                      <a14:backgroundRemoval t="0" b="100000" l="0" r="100000"/>
                    </a14:imgEffect>
                  </a14:imgLayer>
                </a14:imgProps>
              </a:ext>
            </a:extLst>
          </a:blip>
          <a:stretch>
            <a:fillRect/>
          </a:stretch>
        </p:blipFill>
        <p:spPr>
          <a:xfrm>
            <a:off x="6621033" y="1220125"/>
            <a:ext cx="1803400" cy="1803400"/>
          </a:xfrm>
          <a:prstGeom prst="rect">
            <a:avLst/>
          </a:prstGeom>
        </p:spPr>
      </p:pic>
      <p:grpSp>
        <p:nvGrpSpPr>
          <p:cNvPr id="34" name="Group 33"/>
          <p:cNvGrpSpPr/>
          <p:nvPr/>
        </p:nvGrpSpPr>
        <p:grpSpPr>
          <a:xfrm>
            <a:off x="1282700" y="2255827"/>
            <a:ext cx="4292600" cy="2519373"/>
            <a:chOff x="1282700" y="2255827"/>
            <a:chExt cx="4292600" cy="2519373"/>
          </a:xfrm>
        </p:grpSpPr>
        <p:sp>
          <p:nvSpPr>
            <p:cNvPr id="9" name="Donut 8"/>
            <p:cNvSpPr/>
            <p:nvPr/>
          </p:nvSpPr>
          <p:spPr>
            <a:xfrm>
              <a:off x="4749800" y="3949700"/>
              <a:ext cx="825500" cy="825500"/>
            </a:xfrm>
            <a:prstGeom prst="donut">
              <a:avLst>
                <a:gd name="adj" fmla="val 1269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 name="Minus 2"/>
            <p:cNvSpPr/>
            <p:nvPr/>
          </p:nvSpPr>
          <p:spPr>
            <a:xfrm>
              <a:off x="1282700" y="4102100"/>
              <a:ext cx="698500" cy="501650"/>
            </a:xfrm>
            <a:prstGeom prst="mathMin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Curved Connector 11"/>
            <p:cNvCxnSpPr/>
            <p:nvPr/>
          </p:nvCxnSpPr>
          <p:spPr>
            <a:xfrm rot="5400000" flipH="1" flipV="1">
              <a:off x="1602865" y="2733166"/>
              <a:ext cx="1639920" cy="1529750"/>
            </a:xfrm>
            <a:prstGeom prst="curvedConnector3">
              <a:avLst>
                <a:gd name="adj1" fmla="val 50000"/>
              </a:avLst>
            </a:prstGeom>
            <a:ln w="57150" cmpd="sng">
              <a:solidFill>
                <a:srgbClr val="4F81BD"/>
              </a:solidFill>
            </a:ln>
          </p:spPr>
          <p:style>
            <a:lnRef idx="2">
              <a:schemeClr val="accent1"/>
            </a:lnRef>
            <a:fillRef idx="0">
              <a:schemeClr val="accent1"/>
            </a:fillRef>
            <a:effectRef idx="1">
              <a:schemeClr val="accent1"/>
            </a:effectRef>
            <a:fontRef idx="minor">
              <a:schemeClr val="tx1"/>
            </a:fontRef>
          </p:style>
        </p:cxnSp>
        <p:cxnSp>
          <p:nvCxnSpPr>
            <p:cNvPr id="21" name="Curved Connector 20"/>
            <p:cNvCxnSpPr>
              <a:stCxn id="9" idx="0"/>
            </p:cNvCxnSpPr>
            <p:nvPr/>
          </p:nvCxnSpPr>
          <p:spPr>
            <a:xfrm rot="16200000" flipV="1">
              <a:off x="3997955" y="2785104"/>
              <a:ext cx="1271618" cy="1057573"/>
            </a:xfrm>
            <a:prstGeom prst="curvedConnector3">
              <a:avLst>
                <a:gd name="adj1" fmla="val 50000"/>
              </a:avLst>
            </a:prstGeom>
            <a:ln w="57150" cmpd="sng">
              <a:solidFill>
                <a:srgbClr val="4F81BD"/>
              </a:solidFill>
            </a:ln>
          </p:spPr>
          <p:style>
            <a:lnRef idx="2">
              <a:schemeClr val="accent1"/>
            </a:lnRef>
            <a:fillRef idx="0">
              <a:schemeClr val="accent1"/>
            </a:fillRef>
            <a:effectRef idx="1">
              <a:schemeClr val="accent1"/>
            </a:effectRef>
            <a:fontRef idx="minor">
              <a:schemeClr val="tx1"/>
            </a:fontRef>
          </p:style>
        </p:cxnSp>
        <p:sp>
          <p:nvSpPr>
            <p:cNvPr id="10" name="Rounded Rectangle 9"/>
            <p:cNvSpPr/>
            <p:nvPr/>
          </p:nvSpPr>
          <p:spPr>
            <a:xfrm>
              <a:off x="2649150" y="2255827"/>
              <a:ext cx="1803400" cy="422254"/>
            </a:xfrm>
            <a:prstGeom prst="roundRect">
              <a:avLst>
                <a:gd name="adj" fmla="val 23926"/>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tIns="0" bIns="0" rtlCol="0" anchor="t" anchorCtr="1"/>
            <a:lstStyle/>
            <a:p>
              <a:pPr algn="ctr"/>
              <a:r>
                <a:rPr lang="en-US" sz="2000" dirty="0" smtClean="0">
                  <a:solidFill>
                    <a:schemeClr val="tx1"/>
                  </a:solidFill>
                </a:rPr>
                <a:t>Ni</a:t>
              </a:r>
              <a:r>
                <a:rPr lang="en-US" sz="2000" baseline="30000" dirty="0" smtClean="0">
                  <a:solidFill>
                    <a:schemeClr val="tx1"/>
                  </a:solidFill>
                </a:rPr>
                <a:t>2+</a:t>
              </a:r>
              <a:r>
                <a:rPr lang="en-US" sz="2000" dirty="0" smtClean="0">
                  <a:solidFill>
                    <a:schemeClr val="tx1"/>
                  </a:solidFill>
                </a:rPr>
                <a:t> - 4s</a:t>
              </a:r>
              <a:r>
                <a:rPr lang="en-US" sz="2000" baseline="30000" dirty="0" smtClean="0">
                  <a:solidFill>
                    <a:schemeClr val="tx1"/>
                  </a:solidFill>
                </a:rPr>
                <a:t>0</a:t>
              </a:r>
              <a:r>
                <a:rPr lang="en-US" sz="2000" dirty="0" smtClean="0">
                  <a:solidFill>
                    <a:schemeClr val="tx1"/>
                  </a:solidFill>
                </a:rPr>
                <a:t> 3d</a:t>
              </a:r>
              <a:r>
                <a:rPr lang="en-US" sz="2000" baseline="30000" dirty="0" smtClean="0">
                  <a:solidFill>
                    <a:schemeClr val="tx1"/>
                  </a:solidFill>
                </a:rPr>
                <a:t>8</a:t>
              </a:r>
              <a:endParaRPr lang="en-US" sz="2000" dirty="0" smtClean="0">
                <a:solidFill>
                  <a:schemeClr val="tx1"/>
                </a:solidFill>
              </a:endParaRPr>
            </a:p>
            <a:p>
              <a:pPr marL="342900" indent="-342900" algn="ctr">
                <a:buFont typeface="Arial"/>
                <a:buChar char="•"/>
              </a:pPr>
              <a:endParaRPr lang="en-US" sz="2400" dirty="0">
                <a:solidFill>
                  <a:schemeClr val="tx1"/>
                </a:solidFill>
              </a:endParaRPr>
            </a:p>
          </p:txBody>
        </p:sp>
      </p:grpSp>
      <p:grpSp>
        <p:nvGrpSpPr>
          <p:cNvPr id="33" name="Group 32"/>
          <p:cNvGrpSpPr/>
          <p:nvPr/>
        </p:nvGrpSpPr>
        <p:grpSpPr>
          <a:xfrm>
            <a:off x="5162551" y="1681173"/>
            <a:ext cx="3369449" cy="2420927"/>
            <a:chOff x="5162551" y="1681173"/>
            <a:chExt cx="3369449" cy="2420927"/>
          </a:xfrm>
        </p:grpSpPr>
        <p:sp>
          <p:nvSpPr>
            <p:cNvPr id="2" name="Donut 1"/>
            <p:cNvSpPr/>
            <p:nvPr/>
          </p:nvSpPr>
          <p:spPr>
            <a:xfrm>
              <a:off x="7112000" y="3276600"/>
              <a:ext cx="825500" cy="825500"/>
            </a:xfrm>
            <a:prstGeom prst="donut">
              <a:avLst>
                <a:gd name="adj" fmla="val 1269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28" name="Curved Connector 27"/>
            <p:cNvCxnSpPr/>
            <p:nvPr/>
          </p:nvCxnSpPr>
          <p:spPr>
            <a:xfrm rot="16200000" flipV="1">
              <a:off x="6340663" y="2100832"/>
              <a:ext cx="1173175" cy="1154500"/>
            </a:xfrm>
            <a:prstGeom prst="curvedConnector3">
              <a:avLst>
                <a:gd name="adj1" fmla="val 50000"/>
              </a:avLst>
            </a:prstGeom>
            <a:ln w="57150" cmpd="sng">
              <a:solidFill>
                <a:srgbClr val="4F81BD"/>
              </a:solidFill>
            </a:ln>
          </p:spPr>
          <p:style>
            <a:lnRef idx="2">
              <a:schemeClr val="accent1"/>
            </a:lnRef>
            <a:fillRef idx="0">
              <a:schemeClr val="accent1"/>
            </a:fillRef>
            <a:effectRef idx="1">
              <a:schemeClr val="accent1"/>
            </a:effectRef>
            <a:fontRef idx="minor">
              <a:schemeClr val="tx1"/>
            </a:fontRef>
          </p:style>
        </p:cxnSp>
        <p:sp>
          <p:nvSpPr>
            <p:cNvPr id="8" name="Rounded Rectangle 7"/>
            <p:cNvSpPr/>
            <p:nvPr/>
          </p:nvSpPr>
          <p:spPr>
            <a:xfrm>
              <a:off x="5162551" y="1681173"/>
              <a:ext cx="1356500" cy="422254"/>
            </a:xfrm>
            <a:prstGeom prst="roundRect">
              <a:avLst>
                <a:gd name="adj" fmla="val 23926"/>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tIns="0" bIns="0" rtlCol="0" anchor="t" anchorCtr="1"/>
            <a:lstStyle/>
            <a:p>
              <a:pPr algn="ctr"/>
              <a:r>
                <a:rPr lang="en-US" sz="2000" dirty="0" smtClean="0">
                  <a:solidFill>
                    <a:schemeClr val="tx1"/>
                  </a:solidFill>
                </a:rPr>
                <a:t>O</a:t>
              </a:r>
              <a:r>
                <a:rPr lang="en-US" sz="2000" baseline="30000" dirty="0" smtClean="0">
                  <a:solidFill>
                    <a:schemeClr val="tx1"/>
                  </a:solidFill>
                </a:rPr>
                <a:t>2-</a:t>
              </a:r>
              <a:r>
                <a:rPr lang="en-US" sz="2000" dirty="0" smtClean="0">
                  <a:solidFill>
                    <a:schemeClr val="tx1"/>
                  </a:solidFill>
                </a:rPr>
                <a:t> - 2p</a:t>
              </a:r>
              <a:r>
                <a:rPr lang="en-US" sz="2000" baseline="30000" dirty="0" smtClean="0">
                  <a:solidFill>
                    <a:schemeClr val="tx1"/>
                  </a:solidFill>
                </a:rPr>
                <a:t>6</a:t>
              </a:r>
              <a:endParaRPr lang="en-US" sz="2000" dirty="0" smtClean="0">
                <a:solidFill>
                  <a:schemeClr val="tx1"/>
                </a:solidFill>
              </a:endParaRPr>
            </a:p>
            <a:p>
              <a:pPr marL="342900" indent="-342900" algn="ctr">
                <a:buFont typeface="Arial"/>
                <a:buChar char="•"/>
              </a:pPr>
              <a:endParaRPr lang="en-US" sz="2400" dirty="0">
                <a:solidFill>
                  <a:schemeClr val="tx1"/>
                </a:solidFill>
              </a:endParaRPr>
            </a:p>
          </p:txBody>
        </p:sp>
        <p:sp>
          <p:nvSpPr>
            <p:cNvPr id="32" name="Minus 31"/>
            <p:cNvSpPr/>
            <p:nvPr/>
          </p:nvSpPr>
          <p:spPr>
            <a:xfrm>
              <a:off x="7833500" y="3448050"/>
              <a:ext cx="698500" cy="501650"/>
            </a:xfrm>
            <a:prstGeom prst="mathMin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618523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Partly filled degenerate </a:t>
            </a:r>
            <a:r>
              <a:rPr lang="en-US" sz="2400" i="1" dirty="0" smtClean="0"/>
              <a:t>d</a:t>
            </a:r>
            <a:r>
              <a:rPr lang="en-US" sz="2400" dirty="0" smtClean="0"/>
              <a:t>-shell – in LDA </a:t>
            </a:r>
            <a:r>
              <a:rPr lang="en-US" sz="2400" dirty="0" err="1" smtClean="0"/>
              <a:t>NiO</a:t>
            </a:r>
            <a:r>
              <a:rPr lang="en-US" sz="2400" dirty="0" smtClean="0"/>
              <a:t> is a metal</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19" name="Picture 18" descr="LDA_p_MLFT_04A (dragged).pdf"/>
          <p:cNvPicPr>
            <a:picLocks noChangeAspect="1"/>
          </p:cNvPicPr>
          <p:nvPr/>
        </p:nvPicPr>
        <p:blipFill rotWithShape="1">
          <a:blip r:embed="rId3" cstate="screen">
            <a:extLst>
              <a:ext uri="{28A0092B-C50C-407E-A947-70E740481C1C}">
                <a14:useLocalDpi xmlns:a14="http://schemas.microsoft.com/office/drawing/2010/main"/>
              </a:ext>
            </a:extLst>
          </a:blip>
          <a:srcRect t="15420" b="7448"/>
          <a:stretch/>
        </p:blipFill>
        <p:spPr>
          <a:xfrm>
            <a:off x="0" y="1392766"/>
            <a:ext cx="9144000" cy="4983912"/>
          </a:xfrm>
          <a:prstGeom prst="rect">
            <a:avLst/>
          </a:prstGeom>
        </p:spPr>
      </p:pic>
      <p:pic>
        <p:nvPicPr>
          <p:cNvPr id="5" name="Picture 4" descr="LDA_p_MLFT_04A (dragged).pdf"/>
          <p:cNvPicPr>
            <a:picLocks noChangeAspect="1"/>
          </p:cNvPicPr>
          <p:nvPr/>
        </p:nvPicPr>
        <p:blipFill rotWithShape="1">
          <a:blip r:embed="rId3" cstate="screen">
            <a:extLst>
              <a:ext uri="{28A0092B-C50C-407E-A947-70E740481C1C}">
                <a14:useLocalDpi xmlns:a14="http://schemas.microsoft.com/office/drawing/2010/main"/>
              </a:ext>
            </a:extLst>
          </a:blip>
          <a:srcRect l="58915" t="15420" r="33355" b="62795"/>
          <a:stretch/>
        </p:blipFill>
        <p:spPr>
          <a:xfrm>
            <a:off x="6610032" y="1392766"/>
            <a:ext cx="2178367" cy="1407584"/>
          </a:xfrm>
          <a:prstGeom prst="rect">
            <a:avLst/>
          </a:prstGeom>
        </p:spPr>
      </p:pic>
      <p:sp>
        <p:nvSpPr>
          <p:cNvPr id="2" name="Rectangle 1"/>
          <p:cNvSpPr/>
          <p:nvPr/>
        </p:nvSpPr>
        <p:spPr>
          <a:xfrm>
            <a:off x="7213600" y="2048933"/>
            <a:ext cx="1574799" cy="524934"/>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0638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X-ray absorption spectroscopy – correlations in the </a:t>
            </a:r>
            <a:r>
              <a:rPr lang="en-US" sz="2400" i="1" dirty="0" smtClean="0"/>
              <a:t>d</a:t>
            </a:r>
            <a:r>
              <a:rPr lang="en-US" sz="2400" dirty="0" smtClean="0"/>
              <a:t>-shell</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4" name="Rectangle 3"/>
          <p:cNvSpPr/>
          <p:nvPr/>
        </p:nvSpPr>
        <p:spPr>
          <a:xfrm>
            <a:off x="2974975" y="2895600"/>
            <a:ext cx="479425" cy="384873"/>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 name="Group 2"/>
          <p:cNvGrpSpPr/>
          <p:nvPr/>
        </p:nvGrpSpPr>
        <p:grpSpPr>
          <a:xfrm>
            <a:off x="6381589" y="4129271"/>
            <a:ext cx="304959" cy="1368583"/>
            <a:chOff x="6381589" y="3136897"/>
            <a:chExt cx="304959" cy="1368583"/>
          </a:xfrm>
        </p:grpSpPr>
        <p:pic>
          <p:nvPicPr>
            <p:cNvPr id="19" name="Picture 18" descr="LDA_p_MLFT_04A (dragged).pdf"/>
            <p:cNvPicPr>
              <a:picLocks noChangeAspect="1"/>
            </p:cNvPicPr>
            <p:nvPr/>
          </p:nvPicPr>
          <p:blipFill rotWithShape="1">
            <a:blip r:embed="rId3" cstate="screen">
              <a:extLst>
                <a:ext uri="{28A0092B-C50C-407E-A947-70E740481C1C}">
                  <a14:useLocalDpi xmlns:a14="http://schemas.microsoft.com/office/drawing/2010/main"/>
                </a:ext>
              </a:extLst>
            </a:blip>
            <a:srcRect l="59348" t="27337" r="38757" b="62795"/>
            <a:stretch/>
          </p:blipFill>
          <p:spPr>
            <a:xfrm rot="16200000" flipV="1">
              <a:off x="5849779" y="3668710"/>
              <a:ext cx="1368580" cy="304959"/>
            </a:xfrm>
            <a:prstGeom prst="rect">
              <a:avLst/>
            </a:prstGeom>
          </p:spPr>
        </p:pic>
        <p:sp>
          <p:nvSpPr>
            <p:cNvPr id="20" name="Rectangle 19"/>
            <p:cNvSpPr/>
            <p:nvPr/>
          </p:nvSpPr>
          <p:spPr>
            <a:xfrm rot="16200000" flipV="1">
              <a:off x="6420655" y="3205941"/>
              <a:ext cx="281055" cy="142968"/>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4" name="Group 23"/>
          <p:cNvGrpSpPr/>
          <p:nvPr/>
        </p:nvGrpSpPr>
        <p:grpSpPr>
          <a:xfrm>
            <a:off x="4743289" y="2914651"/>
            <a:ext cx="304959" cy="2806746"/>
            <a:chOff x="6381589" y="3136897"/>
            <a:chExt cx="304959" cy="1368583"/>
          </a:xfrm>
        </p:grpSpPr>
        <p:pic>
          <p:nvPicPr>
            <p:cNvPr id="25" name="Picture 24" descr="LDA_p_MLFT_04A (dragged).pdf"/>
            <p:cNvPicPr>
              <a:picLocks noChangeAspect="1"/>
            </p:cNvPicPr>
            <p:nvPr/>
          </p:nvPicPr>
          <p:blipFill rotWithShape="1">
            <a:blip r:embed="rId3" cstate="screen">
              <a:extLst>
                <a:ext uri="{28A0092B-C50C-407E-A947-70E740481C1C}">
                  <a14:useLocalDpi xmlns:a14="http://schemas.microsoft.com/office/drawing/2010/main"/>
                </a:ext>
              </a:extLst>
            </a:blip>
            <a:srcRect l="59348" t="27337" r="38757" b="62795"/>
            <a:stretch/>
          </p:blipFill>
          <p:spPr>
            <a:xfrm rot="16200000" flipV="1">
              <a:off x="5849779" y="3668710"/>
              <a:ext cx="1368580" cy="304959"/>
            </a:xfrm>
            <a:prstGeom prst="rect">
              <a:avLst/>
            </a:prstGeom>
          </p:spPr>
        </p:pic>
        <p:sp>
          <p:nvSpPr>
            <p:cNvPr id="26" name="Rectangle 25"/>
            <p:cNvSpPr/>
            <p:nvPr/>
          </p:nvSpPr>
          <p:spPr>
            <a:xfrm rot="16200000" flipV="1">
              <a:off x="6420655" y="3205941"/>
              <a:ext cx="281055" cy="142968"/>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0" name="Group 29"/>
          <p:cNvGrpSpPr/>
          <p:nvPr/>
        </p:nvGrpSpPr>
        <p:grpSpPr>
          <a:xfrm>
            <a:off x="-99908" y="2525441"/>
            <a:ext cx="2561994" cy="3662127"/>
            <a:chOff x="-99908" y="2525441"/>
            <a:chExt cx="2561994" cy="3662127"/>
          </a:xfrm>
        </p:grpSpPr>
        <p:sp>
          <p:nvSpPr>
            <p:cNvPr id="31" name="Pie 30"/>
            <p:cNvSpPr/>
            <p:nvPr/>
          </p:nvSpPr>
          <p:spPr>
            <a:xfrm>
              <a:off x="-87049"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32" name="Straight Connector 31"/>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34" name="Arc 33"/>
            <p:cNvSpPr/>
            <p:nvPr/>
          </p:nvSpPr>
          <p:spPr>
            <a:xfrm>
              <a:off x="-99908"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5" name="Straight Connector 34"/>
            <p:cNvCxnSpPr/>
            <p:nvPr/>
          </p:nvCxnSpPr>
          <p:spPr>
            <a:xfrm flipV="1">
              <a:off x="649885"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flipV="1">
              <a:off x="1476619" y="5072925"/>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flipV="1">
              <a:off x="1671599"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p:nvPr/>
          </p:nvCxnSpPr>
          <p:spPr>
            <a:xfrm flipV="1">
              <a:off x="1888129"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p:nvPr/>
          </p:nvCxnSpPr>
          <p:spPr>
            <a:xfrm>
              <a:off x="1261133"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43" name="Delay 46"/>
            <p:cNvSpPr/>
            <p:nvPr/>
          </p:nvSpPr>
          <p:spPr>
            <a:xfrm rot="3765503">
              <a:off x="392845" y="4280405"/>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solidFill>
                <a:schemeClr val="accent2"/>
              </a:solidFill>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50" name="TextBox 49"/>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cxnSp>
          <p:nvCxnSpPr>
            <p:cNvPr id="52" name="Straight Arrow Connector 51"/>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sp>
        <p:nvSpPr>
          <p:cNvPr id="5" name="Rectangle 4"/>
          <p:cNvSpPr/>
          <p:nvPr/>
        </p:nvSpPr>
        <p:spPr>
          <a:xfrm>
            <a:off x="4743289" y="3975099"/>
            <a:ext cx="230876" cy="1706033"/>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ight Triangle 7"/>
          <p:cNvSpPr/>
          <p:nvPr/>
        </p:nvSpPr>
        <p:spPr>
          <a:xfrm>
            <a:off x="4743289" y="3208867"/>
            <a:ext cx="152401" cy="766232"/>
          </a:xfrm>
          <a:prstGeom prst="rtTriangl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8" name="Rectangle 57"/>
          <p:cNvSpPr/>
          <p:nvPr/>
        </p:nvSpPr>
        <p:spPr>
          <a:xfrm>
            <a:off x="6381589" y="4674428"/>
            <a:ext cx="230876" cy="793796"/>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Right Triangle 58"/>
          <p:cNvSpPr/>
          <p:nvPr/>
        </p:nvSpPr>
        <p:spPr>
          <a:xfrm>
            <a:off x="6381589" y="4276492"/>
            <a:ext cx="192778" cy="397935"/>
          </a:xfrm>
          <a:prstGeom prst="rtTriangl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3" name="Picture 22" descr="Haverkort_16.pd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525660" y="1133780"/>
            <a:ext cx="5006340" cy="5269230"/>
          </a:xfrm>
          <a:prstGeom prst="rect">
            <a:avLst/>
          </a:prstGeom>
        </p:spPr>
      </p:pic>
      <p:sp>
        <p:nvSpPr>
          <p:cNvPr id="41" name="Rounded Rectangle 40"/>
          <p:cNvSpPr/>
          <p:nvPr/>
        </p:nvSpPr>
        <p:spPr>
          <a:xfrm>
            <a:off x="4851398" y="1235380"/>
            <a:ext cx="3530602" cy="745820"/>
          </a:xfrm>
          <a:prstGeom prst="roundRect">
            <a:avLst>
              <a:gd name="adj" fmla="val 12370"/>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Experiment is sharper than LDA empty density of states</a:t>
            </a:r>
          </a:p>
        </p:txBody>
      </p:sp>
      <p:sp>
        <p:nvSpPr>
          <p:cNvPr id="42" name="Rounded Rectangle 41"/>
          <p:cNvSpPr/>
          <p:nvPr/>
        </p:nvSpPr>
        <p:spPr>
          <a:xfrm>
            <a:off x="4867366" y="2068500"/>
            <a:ext cx="3530602" cy="745820"/>
          </a:xfrm>
          <a:prstGeom prst="roundRect">
            <a:avLst>
              <a:gd name="adj" fmla="val 12370"/>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Branching ratio (</a:t>
            </a:r>
            <a:r>
              <a:rPr lang="en-US" sz="2000" i="1" dirty="0" smtClean="0">
                <a:solidFill>
                  <a:schemeClr val="tx1"/>
                </a:solidFill>
              </a:rPr>
              <a:t>L</a:t>
            </a:r>
            <a:r>
              <a:rPr lang="en-US" sz="2000" i="1" baseline="-25000" dirty="0" smtClean="0">
                <a:solidFill>
                  <a:schemeClr val="tx1"/>
                </a:solidFill>
              </a:rPr>
              <a:t>2</a:t>
            </a:r>
            <a:r>
              <a:rPr lang="en-US" sz="2000" dirty="0" smtClean="0">
                <a:solidFill>
                  <a:schemeClr val="tx1"/>
                </a:solidFill>
              </a:rPr>
              <a:t>, </a:t>
            </a:r>
            <a:r>
              <a:rPr lang="en-US" sz="2000" i="1" dirty="0" smtClean="0">
                <a:solidFill>
                  <a:schemeClr val="tx1"/>
                </a:solidFill>
              </a:rPr>
              <a:t>L</a:t>
            </a:r>
            <a:r>
              <a:rPr lang="en-US" sz="2000" i="1" baseline="-25000" dirty="0" smtClean="0">
                <a:solidFill>
                  <a:schemeClr val="tx1"/>
                </a:solidFill>
              </a:rPr>
              <a:t>3</a:t>
            </a:r>
            <a:r>
              <a:rPr lang="en-US" sz="2000" dirty="0" smtClean="0">
                <a:solidFill>
                  <a:schemeClr val="tx1"/>
                </a:solidFill>
              </a:rPr>
              <a:t> intensity ratio is not 3:2)</a:t>
            </a:r>
          </a:p>
        </p:txBody>
      </p:sp>
      <p:sp>
        <p:nvSpPr>
          <p:cNvPr id="44" name="Rounded Rectangle 43"/>
          <p:cNvSpPr/>
          <p:nvPr/>
        </p:nvSpPr>
        <p:spPr>
          <a:xfrm>
            <a:off x="4867366" y="2914652"/>
            <a:ext cx="3530602" cy="745820"/>
          </a:xfrm>
          <a:prstGeom prst="roundRect">
            <a:avLst>
              <a:gd name="adj" fmla="val 12370"/>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Experiment shows more structure (</a:t>
            </a:r>
            <a:r>
              <a:rPr lang="en-US" sz="2000" dirty="0" err="1" smtClean="0">
                <a:solidFill>
                  <a:schemeClr val="tx1"/>
                </a:solidFill>
              </a:rPr>
              <a:t>multiplets</a:t>
            </a:r>
            <a:r>
              <a:rPr lang="en-US" sz="2000" dirty="0" smtClean="0">
                <a:solidFill>
                  <a:schemeClr val="tx1"/>
                </a:solidFill>
              </a:rPr>
              <a:t>) than DOS</a:t>
            </a:r>
          </a:p>
        </p:txBody>
      </p:sp>
    </p:spTree>
    <p:extLst>
      <p:ext uri="{BB962C8B-B14F-4D97-AF65-F5344CB8AC3E}">
        <p14:creationId xmlns:p14="http://schemas.microsoft.com/office/powerpoint/2010/main" val="1950425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descr="Haverkort_16.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525660" y="1133780"/>
            <a:ext cx="5006340" cy="5269230"/>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X-ray absorption spectroscopy – correlations in the </a:t>
            </a:r>
            <a:r>
              <a:rPr lang="en-US" sz="2400" i="1" dirty="0" smtClean="0"/>
              <a:t>d</a:t>
            </a:r>
            <a:r>
              <a:rPr lang="en-US" sz="2400" dirty="0" smtClean="0"/>
              <a:t>-shell</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4" name="Rectangle 3"/>
          <p:cNvSpPr/>
          <p:nvPr/>
        </p:nvSpPr>
        <p:spPr>
          <a:xfrm>
            <a:off x="2974975" y="2895600"/>
            <a:ext cx="479425" cy="384873"/>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0" name="Group 29"/>
          <p:cNvGrpSpPr/>
          <p:nvPr/>
        </p:nvGrpSpPr>
        <p:grpSpPr>
          <a:xfrm>
            <a:off x="-99908" y="2525441"/>
            <a:ext cx="2561994" cy="3662127"/>
            <a:chOff x="-99908" y="2525441"/>
            <a:chExt cx="2561994" cy="3662127"/>
          </a:xfrm>
        </p:grpSpPr>
        <p:sp>
          <p:nvSpPr>
            <p:cNvPr id="31" name="Pie 30"/>
            <p:cNvSpPr/>
            <p:nvPr/>
          </p:nvSpPr>
          <p:spPr>
            <a:xfrm>
              <a:off x="-87049"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32" name="Straight Connector 31"/>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34" name="Arc 33"/>
            <p:cNvSpPr/>
            <p:nvPr/>
          </p:nvSpPr>
          <p:spPr>
            <a:xfrm>
              <a:off x="-99908"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5" name="Straight Connector 34"/>
            <p:cNvCxnSpPr/>
            <p:nvPr/>
          </p:nvCxnSpPr>
          <p:spPr>
            <a:xfrm flipV="1">
              <a:off x="649885"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flipV="1">
              <a:off x="1476619" y="5072925"/>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flipV="1">
              <a:off x="1671599"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p:nvPr/>
          </p:nvCxnSpPr>
          <p:spPr>
            <a:xfrm flipV="1">
              <a:off x="1888129"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p:nvPr/>
          </p:nvCxnSpPr>
          <p:spPr>
            <a:xfrm>
              <a:off x="1261133"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43" name="Delay 46"/>
            <p:cNvSpPr/>
            <p:nvPr/>
          </p:nvSpPr>
          <p:spPr>
            <a:xfrm rot="3765503">
              <a:off x="392845" y="4280405"/>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solidFill>
                <a:schemeClr val="accent2"/>
              </a:solidFill>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50" name="TextBox 49"/>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cxnSp>
          <p:nvCxnSpPr>
            <p:cNvPr id="52" name="Straight Arrow Connector 51"/>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sp>
        <p:nvSpPr>
          <p:cNvPr id="20" name="Rounded Rectangle 19"/>
          <p:cNvSpPr/>
          <p:nvPr/>
        </p:nvSpPr>
        <p:spPr>
          <a:xfrm>
            <a:off x="4851398" y="1235380"/>
            <a:ext cx="3530602" cy="745820"/>
          </a:xfrm>
          <a:prstGeom prst="roundRect">
            <a:avLst>
              <a:gd name="adj" fmla="val 12370"/>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Experiment is sharper than LDA empty density of states</a:t>
            </a:r>
          </a:p>
        </p:txBody>
      </p:sp>
      <p:sp>
        <p:nvSpPr>
          <p:cNvPr id="21" name="Rounded Rectangle 20"/>
          <p:cNvSpPr/>
          <p:nvPr/>
        </p:nvSpPr>
        <p:spPr>
          <a:xfrm>
            <a:off x="4867366" y="2068500"/>
            <a:ext cx="3530602" cy="745820"/>
          </a:xfrm>
          <a:prstGeom prst="roundRect">
            <a:avLst>
              <a:gd name="adj" fmla="val 12370"/>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Branching ratio (</a:t>
            </a:r>
            <a:r>
              <a:rPr lang="en-US" sz="2000" i="1" dirty="0" smtClean="0">
                <a:solidFill>
                  <a:schemeClr val="tx1"/>
                </a:solidFill>
              </a:rPr>
              <a:t>L</a:t>
            </a:r>
            <a:r>
              <a:rPr lang="en-US" sz="2000" i="1" baseline="-25000" dirty="0" smtClean="0">
                <a:solidFill>
                  <a:schemeClr val="tx1"/>
                </a:solidFill>
              </a:rPr>
              <a:t>2</a:t>
            </a:r>
            <a:r>
              <a:rPr lang="en-US" sz="2000" dirty="0" smtClean="0">
                <a:solidFill>
                  <a:schemeClr val="tx1"/>
                </a:solidFill>
              </a:rPr>
              <a:t>, </a:t>
            </a:r>
            <a:r>
              <a:rPr lang="en-US" sz="2000" i="1" dirty="0" smtClean="0">
                <a:solidFill>
                  <a:schemeClr val="tx1"/>
                </a:solidFill>
              </a:rPr>
              <a:t>L</a:t>
            </a:r>
            <a:r>
              <a:rPr lang="en-US" sz="2000" i="1" baseline="-25000" dirty="0" smtClean="0">
                <a:solidFill>
                  <a:schemeClr val="tx1"/>
                </a:solidFill>
              </a:rPr>
              <a:t>3</a:t>
            </a:r>
            <a:r>
              <a:rPr lang="en-US" sz="2000" dirty="0" smtClean="0">
                <a:solidFill>
                  <a:schemeClr val="tx1"/>
                </a:solidFill>
              </a:rPr>
              <a:t> intensity ratio is not 3:2)</a:t>
            </a:r>
          </a:p>
        </p:txBody>
      </p:sp>
      <p:sp>
        <p:nvSpPr>
          <p:cNvPr id="22" name="Rounded Rectangle 21"/>
          <p:cNvSpPr/>
          <p:nvPr/>
        </p:nvSpPr>
        <p:spPr>
          <a:xfrm>
            <a:off x="4867366" y="2914652"/>
            <a:ext cx="3530602" cy="745820"/>
          </a:xfrm>
          <a:prstGeom prst="roundRect">
            <a:avLst>
              <a:gd name="adj" fmla="val 12370"/>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Experiment shows more structure (</a:t>
            </a:r>
            <a:r>
              <a:rPr lang="en-US" sz="2000" dirty="0" err="1" smtClean="0">
                <a:solidFill>
                  <a:schemeClr val="tx1"/>
                </a:solidFill>
              </a:rPr>
              <a:t>multiplets</a:t>
            </a:r>
            <a:r>
              <a:rPr lang="en-US" sz="2000" dirty="0" smtClean="0">
                <a:solidFill>
                  <a:schemeClr val="tx1"/>
                </a:solidFill>
              </a:rPr>
              <a:t>) than DOS</a:t>
            </a:r>
          </a:p>
        </p:txBody>
      </p:sp>
    </p:spTree>
    <p:extLst>
      <p:ext uri="{BB962C8B-B14F-4D97-AF65-F5344CB8AC3E}">
        <p14:creationId xmlns:p14="http://schemas.microsoft.com/office/powerpoint/2010/main" val="32034157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In LDA </a:t>
            </a:r>
            <a:r>
              <a:rPr lang="en-US" sz="2400" dirty="0" err="1" smtClean="0"/>
              <a:t>NiO</a:t>
            </a:r>
            <a:r>
              <a:rPr lang="en-US" sz="2400" dirty="0" smtClean="0"/>
              <a:t> is a metal: </a:t>
            </a:r>
            <a:r>
              <a:rPr lang="en-US" sz="2400" dirty="0"/>
              <a:t>E</a:t>
            </a:r>
            <a:r>
              <a:rPr lang="en-US" sz="2400" dirty="0" smtClean="0"/>
              <a:t>xperimentally it is a good insulator</a:t>
            </a:r>
            <a:endParaRPr lang="en-US" sz="2400" dirty="0"/>
          </a:p>
        </p:txBody>
      </p:sp>
      <p:pic>
        <p:nvPicPr>
          <p:cNvPr id="2" name="Picture 1"/>
          <p:cNvPicPr>
            <a:picLocks noChangeAspect="1"/>
          </p:cNvPicPr>
          <p:nvPr/>
        </p:nvPicPr>
        <p:blipFill>
          <a:blip r:embed="rId3"/>
          <a:stretch>
            <a:fillRect/>
          </a:stretch>
        </p:blipFill>
        <p:spPr>
          <a:xfrm>
            <a:off x="310608" y="1140758"/>
            <a:ext cx="4000115" cy="5247342"/>
          </a:xfrm>
          <a:prstGeom prst="rect">
            <a:avLst/>
          </a:prstGeom>
        </p:spPr>
      </p:pic>
      <p:pic>
        <p:nvPicPr>
          <p:cNvPr id="3" name="Pictur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310723" y="3041782"/>
            <a:ext cx="4515740" cy="3346318"/>
          </a:xfrm>
          <a:prstGeom prst="rect">
            <a:avLst/>
          </a:prstGeom>
        </p:spPr>
      </p:pic>
      <p:sp>
        <p:nvSpPr>
          <p:cNvPr id="5" name="TextBox 4"/>
          <p:cNvSpPr txBox="1"/>
          <p:nvPr/>
        </p:nvSpPr>
        <p:spPr>
          <a:xfrm>
            <a:off x="4310723" y="1321995"/>
            <a:ext cx="3741379" cy="369332"/>
          </a:xfrm>
          <a:prstGeom prst="rect">
            <a:avLst/>
          </a:prstGeom>
          <a:noFill/>
        </p:spPr>
        <p:txBody>
          <a:bodyPr wrap="none" rtlCol="0">
            <a:spAutoFit/>
          </a:bodyPr>
          <a:lstStyle/>
          <a:p>
            <a:r>
              <a:rPr lang="en-US" dirty="0" smtClean="0"/>
              <a:t>F. J. Morin, Phys. Rev. </a:t>
            </a:r>
            <a:r>
              <a:rPr lang="en-US" b="1" dirty="0" smtClean="0"/>
              <a:t>93</a:t>
            </a:r>
            <a:r>
              <a:rPr lang="en-US" dirty="0" smtClean="0"/>
              <a:t>, 1199 (1954)</a:t>
            </a:r>
            <a:endParaRPr lang="en-US" dirty="0"/>
          </a:p>
        </p:txBody>
      </p:sp>
      <p:sp>
        <p:nvSpPr>
          <p:cNvPr id="8" name="TextBox 7"/>
          <p:cNvSpPr txBox="1"/>
          <p:nvPr/>
        </p:nvSpPr>
        <p:spPr>
          <a:xfrm>
            <a:off x="5420113" y="2216635"/>
            <a:ext cx="3111887" cy="646331"/>
          </a:xfrm>
          <a:prstGeom prst="rect">
            <a:avLst/>
          </a:prstGeom>
          <a:noFill/>
        </p:spPr>
        <p:txBody>
          <a:bodyPr wrap="none" rtlCol="0">
            <a:spAutoFit/>
          </a:bodyPr>
          <a:lstStyle/>
          <a:p>
            <a:r>
              <a:rPr lang="en-US" dirty="0" smtClean="0"/>
              <a:t>R. Newman and R. M. </a:t>
            </a:r>
            <a:r>
              <a:rPr lang="en-US" dirty="0" err="1" smtClean="0"/>
              <a:t>Chrenko</a:t>
            </a:r>
            <a:r>
              <a:rPr lang="en-US" dirty="0" smtClean="0"/>
              <a:t>,</a:t>
            </a:r>
          </a:p>
          <a:p>
            <a:r>
              <a:rPr lang="en-US" dirty="0" smtClean="0"/>
              <a:t>Phys. Rev </a:t>
            </a:r>
            <a:r>
              <a:rPr lang="en-US" b="1" dirty="0" smtClean="0"/>
              <a:t>114</a:t>
            </a:r>
            <a:r>
              <a:rPr lang="en-US" dirty="0" smtClean="0"/>
              <a:t> 1507 (1959)</a:t>
            </a:r>
            <a:endParaRPr lang="en-US" dirty="0"/>
          </a:p>
        </p:txBody>
      </p:sp>
      <p:sp>
        <p:nvSpPr>
          <p:cNvPr id="9" name="Rounded Rectangle 8"/>
          <p:cNvSpPr/>
          <p:nvPr/>
        </p:nvSpPr>
        <p:spPr>
          <a:xfrm>
            <a:off x="1758113" y="2621070"/>
            <a:ext cx="2552610" cy="841424"/>
          </a:xfrm>
          <a:prstGeom prst="roundRect">
            <a:avLst>
              <a:gd name="adj" fmla="val 22993"/>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rgbClr val="FF0000"/>
                </a:solidFill>
              </a:rPr>
              <a:t>Room temperature</a:t>
            </a:r>
          </a:p>
          <a:p>
            <a:pPr algn="ctr"/>
            <a:r>
              <a:rPr lang="en-US" sz="2000" dirty="0" smtClean="0">
                <a:solidFill>
                  <a:srgbClr val="FF0000"/>
                </a:solidFill>
                <a:latin typeface="Symbol" charset="2"/>
                <a:cs typeface="Symbol" charset="2"/>
              </a:rPr>
              <a:t>r</a:t>
            </a:r>
            <a:r>
              <a:rPr lang="en-US" sz="2000" dirty="0" smtClean="0">
                <a:solidFill>
                  <a:srgbClr val="FF0000"/>
                </a:solidFill>
              </a:rPr>
              <a:t>~10</a:t>
            </a:r>
            <a:r>
              <a:rPr lang="en-US" sz="2000" baseline="30000" dirty="0" smtClean="0">
                <a:solidFill>
                  <a:srgbClr val="FF0000"/>
                </a:solidFill>
              </a:rPr>
              <a:t>5</a:t>
            </a:r>
            <a:r>
              <a:rPr lang="en-US" sz="2000" dirty="0" smtClean="0">
                <a:solidFill>
                  <a:srgbClr val="FF0000"/>
                </a:solidFill>
              </a:rPr>
              <a:t> </a:t>
            </a:r>
            <a:r>
              <a:rPr lang="en-US" sz="2000" dirty="0" smtClean="0">
                <a:solidFill>
                  <a:srgbClr val="FF0000"/>
                </a:solidFill>
                <a:latin typeface="Symbol" charset="2"/>
                <a:cs typeface="Symbol" charset="2"/>
              </a:rPr>
              <a:t>O</a:t>
            </a:r>
            <a:r>
              <a:rPr lang="en-US" sz="2000" dirty="0" smtClean="0">
                <a:solidFill>
                  <a:srgbClr val="FF0000"/>
                </a:solidFill>
              </a:rPr>
              <a:t> cm</a:t>
            </a:r>
          </a:p>
          <a:p>
            <a:pPr marL="342900" indent="-342900" algn="ctr">
              <a:buFont typeface="Arial"/>
              <a:buChar char="•"/>
            </a:pPr>
            <a:endParaRPr lang="en-US" sz="2400" dirty="0">
              <a:solidFill>
                <a:schemeClr val="tx1"/>
              </a:solidFill>
            </a:endParaRPr>
          </a:p>
        </p:txBody>
      </p:sp>
      <p:sp>
        <p:nvSpPr>
          <p:cNvPr id="10" name="Rounded Rectangle 9"/>
          <p:cNvSpPr/>
          <p:nvPr/>
        </p:nvSpPr>
        <p:spPr>
          <a:xfrm>
            <a:off x="5413380" y="5510078"/>
            <a:ext cx="1518622" cy="878022"/>
          </a:xfrm>
          <a:prstGeom prst="roundRect">
            <a:avLst>
              <a:gd name="adj" fmla="val 22993"/>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rgbClr val="FF0000"/>
                </a:solidFill>
              </a:rPr>
              <a:t>Optical-gap</a:t>
            </a:r>
          </a:p>
          <a:p>
            <a:pPr algn="ctr"/>
            <a:r>
              <a:rPr lang="en-US" sz="2000" dirty="0" smtClean="0">
                <a:solidFill>
                  <a:srgbClr val="FF0000"/>
                </a:solidFill>
              </a:rPr>
              <a:t>3.5 – 4.0 </a:t>
            </a:r>
            <a:r>
              <a:rPr lang="en-US" sz="2000" dirty="0" err="1" smtClean="0">
                <a:solidFill>
                  <a:srgbClr val="FF0000"/>
                </a:solidFill>
              </a:rPr>
              <a:t>eV</a:t>
            </a:r>
            <a:endParaRPr lang="en-US" sz="2000" dirty="0" smtClean="0">
              <a:solidFill>
                <a:srgbClr val="FF0000"/>
              </a:solidFill>
            </a:endParaRPr>
          </a:p>
        </p:txBody>
      </p:sp>
      <p:sp>
        <p:nvSpPr>
          <p:cNvPr id="4" name="TextBox 3"/>
          <p:cNvSpPr txBox="1"/>
          <p:nvPr/>
        </p:nvSpPr>
        <p:spPr>
          <a:xfrm rot="16200000">
            <a:off x="-856225" y="3667034"/>
            <a:ext cx="2374305" cy="369332"/>
          </a:xfrm>
          <a:prstGeom prst="rect">
            <a:avLst/>
          </a:prstGeom>
          <a:solidFill>
            <a:schemeClr val="bg1"/>
          </a:solidFill>
        </p:spPr>
        <p:txBody>
          <a:bodyPr wrap="none" rtlCol="0">
            <a:spAutoFit/>
          </a:bodyPr>
          <a:lstStyle/>
          <a:p>
            <a:r>
              <a:rPr lang="en-US" dirty="0" smtClean="0"/>
              <a:t>Conductivity (</a:t>
            </a:r>
            <a:r>
              <a:rPr lang="en-US" dirty="0" smtClean="0">
                <a:latin typeface="Symbol" charset="2"/>
                <a:cs typeface="Symbol" charset="2"/>
              </a:rPr>
              <a:t>W</a:t>
            </a:r>
            <a:r>
              <a:rPr lang="en-US" baseline="30000" dirty="0"/>
              <a:t>-1</a:t>
            </a:r>
            <a:r>
              <a:rPr lang="en-US" dirty="0" smtClean="0"/>
              <a:t> cm</a:t>
            </a:r>
            <a:r>
              <a:rPr lang="en-US" baseline="30000" dirty="0" smtClean="0"/>
              <a:t>-1</a:t>
            </a:r>
            <a:r>
              <a:rPr lang="en-US" dirty="0" smtClean="0"/>
              <a:t>)</a:t>
            </a:r>
            <a:endParaRPr lang="en-US" dirty="0"/>
          </a:p>
        </p:txBody>
      </p:sp>
      <p:sp>
        <p:nvSpPr>
          <p:cNvPr id="11" name="TextBox 10"/>
          <p:cNvSpPr txBox="1"/>
          <p:nvPr/>
        </p:nvSpPr>
        <p:spPr>
          <a:xfrm>
            <a:off x="1615556" y="6139708"/>
            <a:ext cx="1605164" cy="369332"/>
          </a:xfrm>
          <a:prstGeom prst="rect">
            <a:avLst/>
          </a:prstGeom>
          <a:solidFill>
            <a:srgbClr val="FFFFFF"/>
          </a:solidFill>
        </p:spPr>
        <p:txBody>
          <a:bodyPr wrap="none" rtlCol="0">
            <a:spAutoFit/>
          </a:bodyPr>
          <a:lstStyle/>
          <a:p>
            <a:r>
              <a:rPr lang="en-US" dirty="0" smtClean="0"/>
              <a:t>Temperature</a:t>
            </a:r>
            <a:r>
              <a:rPr lang="en-US" baseline="30000" dirty="0" smtClean="0"/>
              <a:t>-1</a:t>
            </a:r>
            <a:endParaRPr lang="en-US" baseline="300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140205701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Mott-Hubbard insulator</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2" name="Picture 1" descr="Haverkort_Wien_03 (dragged).pdf"/>
          <p:cNvPicPr>
            <a:picLocks noChangeAspect="1"/>
          </p:cNvPicPr>
          <p:nvPr/>
        </p:nvPicPr>
        <p:blipFill rotWithShape="1">
          <a:blip r:embed="rId3" cstate="screen">
            <a:extLst>
              <a:ext uri="{28A0092B-C50C-407E-A947-70E740481C1C}">
                <a14:useLocalDpi xmlns:a14="http://schemas.microsoft.com/office/drawing/2010/main"/>
              </a:ext>
            </a:extLst>
          </a:blip>
          <a:srcRect t="15933" b="43448"/>
          <a:stretch/>
        </p:blipFill>
        <p:spPr>
          <a:xfrm>
            <a:off x="0" y="1340556"/>
            <a:ext cx="9144000" cy="2624666"/>
          </a:xfrm>
          <a:prstGeom prst="rect">
            <a:avLst/>
          </a:prstGeom>
        </p:spPr>
      </p:pic>
      <p:sp>
        <p:nvSpPr>
          <p:cNvPr id="5" name="Rounded Rectangle 4"/>
          <p:cNvSpPr/>
          <p:nvPr/>
        </p:nvSpPr>
        <p:spPr>
          <a:xfrm>
            <a:off x="6307667" y="4080568"/>
            <a:ext cx="2328333" cy="844209"/>
          </a:xfrm>
          <a:prstGeom prst="roundRect">
            <a:avLst>
              <a:gd name="adj" fmla="val 22993"/>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Energy gain W</a:t>
            </a:r>
          </a:p>
          <a:p>
            <a:pPr algn="ctr"/>
            <a:r>
              <a:rPr lang="en-US" sz="2000" dirty="0" smtClean="0">
                <a:solidFill>
                  <a:schemeClr val="tx1"/>
                </a:solidFill>
              </a:rPr>
              <a:t>Energy cost U</a:t>
            </a:r>
          </a:p>
          <a:p>
            <a:pPr marL="342900" indent="-342900" algn="ctr">
              <a:buFont typeface="Arial"/>
              <a:buChar char="•"/>
            </a:pPr>
            <a:endParaRPr lang="en-US" sz="2400" dirty="0">
              <a:solidFill>
                <a:schemeClr val="tx1"/>
              </a:solidFill>
            </a:endParaRPr>
          </a:p>
        </p:txBody>
      </p:sp>
      <p:sp>
        <p:nvSpPr>
          <p:cNvPr id="8" name="Rounded Rectangle 7"/>
          <p:cNvSpPr/>
          <p:nvPr/>
        </p:nvSpPr>
        <p:spPr>
          <a:xfrm>
            <a:off x="612000" y="4080568"/>
            <a:ext cx="4806667" cy="844209"/>
          </a:xfrm>
          <a:prstGeom prst="roundRect">
            <a:avLst>
              <a:gd name="adj" fmla="val 22993"/>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Difference between anti-ferromagnetic Neel order and spin-singlet configurations</a:t>
            </a:r>
          </a:p>
          <a:p>
            <a:pPr marL="342900" indent="-342900" algn="ctr">
              <a:buFont typeface="Arial"/>
              <a:buChar char="•"/>
            </a:pPr>
            <a:endParaRPr lang="en-US" sz="2400" dirty="0">
              <a:solidFill>
                <a:schemeClr val="tx1"/>
              </a:solidFill>
            </a:endParaRPr>
          </a:p>
        </p:txBody>
      </p:sp>
      <p:grpSp>
        <p:nvGrpSpPr>
          <p:cNvPr id="17" name="Group 16"/>
          <p:cNvGrpSpPr/>
          <p:nvPr/>
        </p:nvGrpSpPr>
        <p:grpSpPr>
          <a:xfrm>
            <a:off x="612000" y="5161423"/>
            <a:ext cx="4806667" cy="1024094"/>
            <a:chOff x="612000" y="5161423"/>
            <a:chExt cx="4806667" cy="1024094"/>
          </a:xfrm>
        </p:grpSpPr>
        <p:sp>
          <p:nvSpPr>
            <p:cNvPr id="3" name="Up Arrow 2"/>
            <p:cNvSpPr/>
            <p:nvPr/>
          </p:nvSpPr>
          <p:spPr>
            <a:xfrm>
              <a:off x="612000" y="5229698"/>
              <a:ext cx="491939" cy="955819"/>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Up Arrow 8"/>
            <p:cNvSpPr/>
            <p:nvPr/>
          </p:nvSpPr>
          <p:spPr>
            <a:xfrm flipV="1">
              <a:off x="1181612" y="5229697"/>
              <a:ext cx="491939" cy="955819"/>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Up Arrow 9"/>
            <p:cNvSpPr/>
            <p:nvPr/>
          </p:nvSpPr>
          <p:spPr>
            <a:xfrm>
              <a:off x="2728001" y="5229697"/>
              <a:ext cx="491939" cy="955819"/>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Up Arrow 10"/>
            <p:cNvSpPr/>
            <p:nvPr/>
          </p:nvSpPr>
          <p:spPr>
            <a:xfrm flipV="1">
              <a:off x="3297612" y="5229696"/>
              <a:ext cx="491939" cy="955819"/>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Up Arrow 11"/>
            <p:cNvSpPr/>
            <p:nvPr/>
          </p:nvSpPr>
          <p:spPr>
            <a:xfrm>
              <a:off x="4926728" y="5229694"/>
              <a:ext cx="491939" cy="955819"/>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Up Arrow 12"/>
            <p:cNvSpPr/>
            <p:nvPr/>
          </p:nvSpPr>
          <p:spPr>
            <a:xfrm flipV="1">
              <a:off x="4357116" y="5229696"/>
              <a:ext cx="491939" cy="955819"/>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p:cNvSpPr/>
            <p:nvPr/>
          </p:nvSpPr>
          <p:spPr>
            <a:xfrm>
              <a:off x="3789551" y="5612022"/>
              <a:ext cx="567565" cy="191164"/>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p:cNvSpPr/>
            <p:nvPr/>
          </p:nvSpPr>
          <p:spPr>
            <a:xfrm>
              <a:off x="1755481" y="5161423"/>
              <a:ext cx="973531" cy="923330"/>
            </a:xfrm>
            <a:prstGeom prst="rect">
              <a:avLst/>
            </a:prstGeom>
            <a:noFill/>
          </p:spPr>
          <p:txBody>
            <a:bodyPr wrap="none" lIns="91440" tIns="45720" rIns="91440" bIns="45720">
              <a:spAutoFit/>
            </a:bodyPr>
            <a:lstStyle/>
            <a:p>
              <a:pPr algn="ctr"/>
              <a:r>
                <a:rPr lang="en-US" sz="5400" b="1" cap="none"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vs.</a:t>
              </a:r>
              <a:endParaRPr lang="en-US" sz="5400" b="1" cap="none"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grpSp>
    </p:spTree>
    <p:extLst>
      <p:ext uri="{BB962C8B-B14F-4D97-AF65-F5344CB8AC3E}">
        <p14:creationId xmlns:p14="http://schemas.microsoft.com/office/powerpoint/2010/main" val="864991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Mott-Hubbard insulator</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2" name="Picture 1" descr="Haverkort_Wien_03 (dragged).pdf"/>
          <p:cNvPicPr>
            <a:picLocks noChangeAspect="1"/>
          </p:cNvPicPr>
          <p:nvPr/>
        </p:nvPicPr>
        <p:blipFill rotWithShape="1">
          <a:blip r:embed="rId3" cstate="screen">
            <a:extLst>
              <a:ext uri="{28A0092B-C50C-407E-A947-70E740481C1C}">
                <a14:useLocalDpi xmlns:a14="http://schemas.microsoft.com/office/drawing/2010/main"/>
              </a:ext>
            </a:extLst>
          </a:blip>
          <a:srcRect t="15933" b="43448"/>
          <a:stretch/>
        </p:blipFill>
        <p:spPr>
          <a:xfrm>
            <a:off x="0" y="1340556"/>
            <a:ext cx="9144000" cy="2624666"/>
          </a:xfrm>
          <a:prstGeom prst="rect">
            <a:avLst/>
          </a:prstGeom>
        </p:spPr>
      </p:pic>
      <p:sp>
        <p:nvSpPr>
          <p:cNvPr id="5" name="Rounded Rectangle 4"/>
          <p:cNvSpPr/>
          <p:nvPr/>
        </p:nvSpPr>
        <p:spPr>
          <a:xfrm>
            <a:off x="2551449" y="4459109"/>
            <a:ext cx="3860970" cy="1389958"/>
          </a:xfrm>
          <a:prstGeom prst="roundRect">
            <a:avLst>
              <a:gd name="adj" fmla="val 15085"/>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Keep all correlations on a single central site – use a (dynamical) mean-field approximation for the rest of the solid</a:t>
            </a:r>
            <a:r>
              <a:rPr lang="en-US" sz="2000" dirty="0">
                <a:solidFill>
                  <a:schemeClr val="tx1"/>
                </a:solidFill>
              </a:rPr>
              <a:t>.</a:t>
            </a:r>
            <a:endParaRPr lang="en-US" sz="2000" dirty="0" smtClean="0">
              <a:solidFill>
                <a:schemeClr val="tx1"/>
              </a:solidFill>
            </a:endParaRPr>
          </a:p>
        </p:txBody>
      </p:sp>
      <p:sp>
        <p:nvSpPr>
          <p:cNvPr id="4" name="Rectangle 3"/>
          <p:cNvSpPr/>
          <p:nvPr/>
        </p:nvSpPr>
        <p:spPr>
          <a:xfrm>
            <a:off x="3163000" y="1477530"/>
            <a:ext cx="659467" cy="2487692"/>
          </a:xfrm>
          <a:prstGeom prst="rect">
            <a:avLst/>
          </a:prstGeom>
          <a:solidFill>
            <a:schemeClr val="tx1">
              <a:alpha val="44000"/>
            </a:schemeClr>
          </a:solidFill>
          <a:ln>
            <a:no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18" name="Rectangle 17"/>
          <p:cNvSpPr/>
          <p:nvPr/>
        </p:nvSpPr>
        <p:spPr>
          <a:xfrm>
            <a:off x="4481934" y="1477530"/>
            <a:ext cx="1184598" cy="2487692"/>
          </a:xfrm>
          <a:prstGeom prst="rect">
            <a:avLst/>
          </a:prstGeom>
          <a:solidFill>
            <a:schemeClr val="tx1">
              <a:alpha val="44000"/>
            </a:schemeClr>
          </a:solidFill>
          <a:ln>
            <a:no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19" name="Rectangle 18"/>
          <p:cNvSpPr/>
          <p:nvPr/>
        </p:nvSpPr>
        <p:spPr>
          <a:xfrm>
            <a:off x="3822467" y="1477530"/>
            <a:ext cx="659467" cy="586128"/>
          </a:xfrm>
          <a:prstGeom prst="rect">
            <a:avLst/>
          </a:prstGeom>
          <a:solidFill>
            <a:schemeClr val="tx1">
              <a:alpha val="44000"/>
            </a:schemeClr>
          </a:solidFill>
          <a:ln>
            <a:no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
        <p:nvSpPr>
          <p:cNvPr id="20" name="Rectangle 19"/>
          <p:cNvSpPr/>
          <p:nvPr/>
        </p:nvSpPr>
        <p:spPr>
          <a:xfrm>
            <a:off x="3822467" y="2637574"/>
            <a:ext cx="659467" cy="1327647"/>
          </a:xfrm>
          <a:prstGeom prst="rect">
            <a:avLst/>
          </a:prstGeom>
          <a:solidFill>
            <a:schemeClr val="tx1">
              <a:alpha val="44000"/>
            </a:schemeClr>
          </a:solidFill>
          <a:ln>
            <a:noFill/>
          </a:ln>
        </p:spPr>
        <p:style>
          <a:lnRef idx="1">
            <a:schemeClr val="dk1"/>
          </a:lnRef>
          <a:fillRef idx="3">
            <a:schemeClr val="dk1"/>
          </a:fillRef>
          <a:effectRef idx="2">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0724856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plDMFT1Occ.ep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211213" y="1541347"/>
            <a:ext cx="4319999" cy="4319999"/>
          </a:xfrm>
          <a:prstGeom prst="rect">
            <a:avLst/>
          </a:prstGeom>
        </p:spPr>
      </p:pic>
      <p:pic>
        <p:nvPicPr>
          <p:cNvPr id="11" name="Picture 10" descr="plDMFT1.eps"/>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211213" y="1529350"/>
            <a:ext cx="4319997" cy="4331997"/>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X-ray absorption spectroscopy – correlations in the </a:t>
            </a:r>
            <a:r>
              <a:rPr lang="en-US" sz="2400" i="1" dirty="0" smtClean="0"/>
              <a:t>d</a:t>
            </a:r>
            <a:r>
              <a:rPr lang="en-US" sz="2400" dirty="0" smtClean="0"/>
              <a:t>-shell</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4" name="Rectangle 3"/>
          <p:cNvSpPr/>
          <p:nvPr/>
        </p:nvSpPr>
        <p:spPr>
          <a:xfrm>
            <a:off x="2974975" y="2895600"/>
            <a:ext cx="479425" cy="384873"/>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a:off x="4211210" y="1541348"/>
            <a:ext cx="4320000" cy="432000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TextBox 20"/>
          <p:cNvSpPr txBox="1"/>
          <p:nvPr/>
        </p:nvSpPr>
        <p:spPr>
          <a:xfrm>
            <a:off x="5741736" y="5878986"/>
            <a:ext cx="1265115" cy="369332"/>
          </a:xfrm>
          <a:prstGeom prst="rect">
            <a:avLst/>
          </a:prstGeom>
          <a:noFill/>
        </p:spPr>
        <p:txBody>
          <a:bodyPr wrap="none" rtlCol="0">
            <a:spAutoFit/>
          </a:bodyPr>
          <a:lstStyle/>
          <a:p>
            <a:r>
              <a:rPr lang="en-US" dirty="0" smtClean="0"/>
              <a:t>Energy (</a:t>
            </a:r>
            <a:r>
              <a:rPr lang="en-US" dirty="0" err="1" smtClean="0"/>
              <a:t>eV</a:t>
            </a:r>
            <a:r>
              <a:rPr lang="en-US" dirty="0" smtClean="0"/>
              <a:t>)</a:t>
            </a:r>
            <a:endParaRPr lang="en-US" dirty="0"/>
          </a:p>
        </p:txBody>
      </p:sp>
      <p:sp>
        <p:nvSpPr>
          <p:cNvPr id="25" name="TextBox 24"/>
          <p:cNvSpPr txBox="1"/>
          <p:nvPr/>
        </p:nvSpPr>
        <p:spPr>
          <a:xfrm rot="16200000">
            <a:off x="3523845" y="3245821"/>
            <a:ext cx="1005403" cy="369332"/>
          </a:xfrm>
          <a:prstGeom prst="rect">
            <a:avLst/>
          </a:prstGeom>
          <a:noFill/>
        </p:spPr>
        <p:txBody>
          <a:bodyPr wrap="none" rtlCol="0">
            <a:spAutoFit/>
          </a:bodyPr>
          <a:lstStyle/>
          <a:p>
            <a:r>
              <a:rPr lang="en-US" dirty="0" smtClean="0"/>
              <a:t>Intensity</a:t>
            </a:r>
            <a:endParaRPr lang="en-US" dirty="0"/>
          </a:p>
        </p:txBody>
      </p:sp>
      <p:cxnSp>
        <p:nvCxnSpPr>
          <p:cNvPr id="41" name="Straight Connector 40"/>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p:nvPr/>
        </p:nvCxnSpPr>
        <p:spPr>
          <a:xfrm flipV="1">
            <a:off x="1476619" y="507292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5" name="Straight Arrow Connector 44"/>
          <p:cNvCxnSpPr/>
          <p:nvPr/>
        </p:nvCxnSpPr>
        <p:spPr>
          <a:xfrm flipV="1">
            <a:off x="1671599" y="553513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flipV="1">
            <a:off x="1888129" y="508053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p:nvPr/>
        </p:nvCxnSpPr>
        <p:spPr>
          <a:xfrm>
            <a:off x="12611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9" name="Straight Arrow Connector 48"/>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51" name="TextBox 50"/>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cxnSp>
        <p:nvCxnSpPr>
          <p:cNvPr id="53" name="Straight Connector 52"/>
          <p:cNvCxnSpPr/>
          <p:nvPr/>
        </p:nvCxnSpPr>
        <p:spPr>
          <a:xfrm flipV="1">
            <a:off x="649885" y="1763832"/>
            <a:ext cx="0" cy="4251592"/>
          </a:xfrm>
          <a:prstGeom prst="line">
            <a:avLst/>
          </a:prstGeom>
        </p:spPr>
        <p:style>
          <a:lnRef idx="2">
            <a:schemeClr val="accent1"/>
          </a:lnRef>
          <a:fillRef idx="0">
            <a:schemeClr val="accent1"/>
          </a:fillRef>
          <a:effectRef idx="1">
            <a:schemeClr val="accent1"/>
          </a:effectRef>
          <a:fontRef idx="minor">
            <a:schemeClr val="tx1"/>
          </a:fontRef>
        </p:style>
      </p:cxnSp>
      <p:sp>
        <p:nvSpPr>
          <p:cNvPr id="54" name="Pie 53"/>
          <p:cNvSpPr/>
          <p:nvPr/>
        </p:nvSpPr>
        <p:spPr>
          <a:xfrm>
            <a:off x="-87049"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55" name="Arc 54"/>
          <p:cNvSpPr/>
          <p:nvPr/>
        </p:nvSpPr>
        <p:spPr>
          <a:xfrm>
            <a:off x="-99908"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6" name="Delay 46"/>
          <p:cNvSpPr/>
          <p:nvPr/>
        </p:nvSpPr>
        <p:spPr>
          <a:xfrm rot="3765503">
            <a:off x="392845" y="4280405"/>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2" name="TextBox 1"/>
          <p:cNvSpPr txBox="1"/>
          <p:nvPr/>
        </p:nvSpPr>
        <p:spPr>
          <a:xfrm>
            <a:off x="4287520" y="1635760"/>
            <a:ext cx="621985" cy="646331"/>
          </a:xfrm>
          <a:prstGeom prst="rect">
            <a:avLst/>
          </a:prstGeom>
          <a:noFill/>
        </p:spPr>
        <p:txBody>
          <a:bodyPr wrap="none" rtlCol="0">
            <a:spAutoFit/>
          </a:bodyPr>
          <a:lstStyle/>
          <a:p>
            <a:r>
              <a:rPr lang="en-US" dirty="0" smtClean="0"/>
              <a:t>W=1</a:t>
            </a:r>
          </a:p>
          <a:p>
            <a:r>
              <a:rPr lang="en-US" dirty="0" smtClean="0"/>
              <a:t>U=0</a:t>
            </a:r>
            <a:endParaRPr lang="en-US" dirty="0"/>
          </a:p>
        </p:txBody>
      </p:sp>
      <p:sp>
        <p:nvSpPr>
          <p:cNvPr id="26" name="TextBox 25"/>
          <p:cNvSpPr txBox="1"/>
          <p:nvPr/>
        </p:nvSpPr>
        <p:spPr>
          <a:xfrm>
            <a:off x="3036956" y="6549680"/>
            <a:ext cx="5609228" cy="307777"/>
          </a:xfrm>
          <a:prstGeom prst="rect">
            <a:avLst/>
          </a:prstGeom>
          <a:noFill/>
        </p:spPr>
        <p:txBody>
          <a:bodyPr wrap="none" rtlCol="0">
            <a:spAutoFit/>
          </a:bodyPr>
          <a:lstStyle/>
          <a:p>
            <a:r>
              <a:rPr lang="en-US" sz="1400" dirty="0" smtClean="0"/>
              <a:t>Y. Lu, M. </a:t>
            </a:r>
            <a:r>
              <a:rPr lang="en-US" sz="1400" dirty="0" err="1" smtClean="0"/>
              <a:t>Höppner</a:t>
            </a:r>
            <a:r>
              <a:rPr lang="en-US" sz="1400" dirty="0" smtClean="0"/>
              <a:t>, O. </a:t>
            </a:r>
            <a:r>
              <a:rPr lang="en-US" sz="1400" dirty="0" err="1" smtClean="0"/>
              <a:t>Gunnarsson</a:t>
            </a:r>
            <a:r>
              <a:rPr lang="en-US" sz="1400" dirty="0" smtClean="0"/>
              <a:t>, M.W. Haverkort, PRB </a:t>
            </a:r>
            <a:r>
              <a:rPr lang="en-US" sz="1400" b="1" dirty="0" smtClean="0"/>
              <a:t>90</a:t>
            </a:r>
            <a:r>
              <a:rPr lang="en-US" sz="1400" dirty="0" smtClean="0"/>
              <a:t>, 085102 (2014)</a:t>
            </a:r>
            <a:endParaRPr lang="en-US" sz="1400" dirty="0"/>
          </a:p>
        </p:txBody>
      </p:sp>
    </p:spTree>
    <p:extLst>
      <p:ext uri="{BB962C8B-B14F-4D97-AF65-F5344CB8AC3E}">
        <p14:creationId xmlns:p14="http://schemas.microsoft.com/office/powerpoint/2010/main" val="203346279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plDMFT2Occ.ep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211213" y="1539770"/>
            <a:ext cx="4320787" cy="4320787"/>
          </a:xfrm>
          <a:prstGeom prst="rect">
            <a:avLst/>
          </a:prstGeom>
        </p:spPr>
      </p:pic>
      <p:pic>
        <p:nvPicPr>
          <p:cNvPr id="5" name="Picture 4" descr="plDMFT2.eps"/>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211213" y="1528561"/>
            <a:ext cx="4319997" cy="4331997"/>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X-ray absorption spectroscopy – correlations in the </a:t>
            </a:r>
            <a:r>
              <a:rPr lang="en-US" sz="2400" i="1" dirty="0" smtClean="0"/>
              <a:t>d</a:t>
            </a:r>
            <a:r>
              <a:rPr lang="en-US" sz="2400" dirty="0" smtClean="0"/>
              <a:t>-shell</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20" name="Rectangle 19"/>
          <p:cNvSpPr/>
          <p:nvPr/>
        </p:nvSpPr>
        <p:spPr>
          <a:xfrm>
            <a:off x="4211210" y="1541348"/>
            <a:ext cx="4320000" cy="432000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TextBox 20"/>
          <p:cNvSpPr txBox="1"/>
          <p:nvPr/>
        </p:nvSpPr>
        <p:spPr>
          <a:xfrm>
            <a:off x="5741736" y="5878986"/>
            <a:ext cx="1265115" cy="369332"/>
          </a:xfrm>
          <a:prstGeom prst="rect">
            <a:avLst/>
          </a:prstGeom>
          <a:noFill/>
        </p:spPr>
        <p:txBody>
          <a:bodyPr wrap="none" rtlCol="0">
            <a:spAutoFit/>
          </a:bodyPr>
          <a:lstStyle/>
          <a:p>
            <a:r>
              <a:rPr lang="en-US" dirty="0" smtClean="0"/>
              <a:t>Energy (</a:t>
            </a:r>
            <a:r>
              <a:rPr lang="en-US" dirty="0" err="1" smtClean="0"/>
              <a:t>eV</a:t>
            </a:r>
            <a:r>
              <a:rPr lang="en-US" dirty="0" smtClean="0"/>
              <a:t>)</a:t>
            </a:r>
            <a:endParaRPr lang="en-US" dirty="0"/>
          </a:p>
        </p:txBody>
      </p:sp>
      <p:sp>
        <p:nvSpPr>
          <p:cNvPr id="25" name="TextBox 24"/>
          <p:cNvSpPr txBox="1"/>
          <p:nvPr/>
        </p:nvSpPr>
        <p:spPr>
          <a:xfrm rot="16200000">
            <a:off x="3523845" y="3245821"/>
            <a:ext cx="1005403" cy="369332"/>
          </a:xfrm>
          <a:prstGeom prst="rect">
            <a:avLst/>
          </a:prstGeom>
          <a:noFill/>
        </p:spPr>
        <p:txBody>
          <a:bodyPr wrap="none" rtlCol="0">
            <a:spAutoFit/>
          </a:bodyPr>
          <a:lstStyle/>
          <a:p>
            <a:r>
              <a:rPr lang="en-US" dirty="0" smtClean="0"/>
              <a:t>Intensity</a:t>
            </a:r>
            <a:endParaRPr lang="en-US" dirty="0"/>
          </a:p>
        </p:txBody>
      </p:sp>
      <p:grpSp>
        <p:nvGrpSpPr>
          <p:cNvPr id="2" name="Group 1"/>
          <p:cNvGrpSpPr/>
          <p:nvPr/>
        </p:nvGrpSpPr>
        <p:grpSpPr>
          <a:xfrm>
            <a:off x="-99908" y="1763832"/>
            <a:ext cx="2561994" cy="4423734"/>
            <a:chOff x="-99908" y="1763832"/>
            <a:chExt cx="2561994" cy="4423734"/>
          </a:xfrm>
        </p:grpSpPr>
        <p:cxnSp>
          <p:nvCxnSpPr>
            <p:cNvPr id="41" name="Straight Connector 40"/>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p:nvPr/>
          </p:nvCxnSpPr>
          <p:spPr>
            <a:xfrm flipV="1">
              <a:off x="1476619" y="507292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5" name="Straight Arrow Connector 44"/>
            <p:cNvCxnSpPr/>
            <p:nvPr/>
          </p:nvCxnSpPr>
          <p:spPr>
            <a:xfrm flipV="1">
              <a:off x="1671599" y="553513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flipV="1">
              <a:off x="1888129" y="508053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p:nvPr/>
          </p:nvCxnSpPr>
          <p:spPr>
            <a:xfrm>
              <a:off x="12611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9" name="Straight Arrow Connector 48"/>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51" name="TextBox 50"/>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cxnSp>
          <p:nvCxnSpPr>
            <p:cNvPr id="53" name="Straight Connector 52"/>
            <p:cNvCxnSpPr/>
            <p:nvPr/>
          </p:nvCxnSpPr>
          <p:spPr>
            <a:xfrm flipV="1">
              <a:off x="649885" y="1763832"/>
              <a:ext cx="0" cy="4251592"/>
            </a:xfrm>
            <a:prstGeom prst="line">
              <a:avLst/>
            </a:prstGeom>
          </p:spPr>
          <p:style>
            <a:lnRef idx="2">
              <a:schemeClr val="accent1"/>
            </a:lnRef>
            <a:fillRef idx="0">
              <a:schemeClr val="accent1"/>
            </a:fillRef>
            <a:effectRef idx="1">
              <a:schemeClr val="accent1"/>
            </a:effectRef>
            <a:fontRef idx="minor">
              <a:schemeClr val="tx1"/>
            </a:fontRef>
          </p:style>
        </p:cxnSp>
        <p:sp>
          <p:nvSpPr>
            <p:cNvPr id="54" name="Pie 53"/>
            <p:cNvSpPr/>
            <p:nvPr/>
          </p:nvSpPr>
          <p:spPr>
            <a:xfrm>
              <a:off x="-87049"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55" name="Arc 54"/>
            <p:cNvSpPr/>
            <p:nvPr/>
          </p:nvSpPr>
          <p:spPr>
            <a:xfrm>
              <a:off x="-99908"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6" name="Delay 46"/>
            <p:cNvSpPr/>
            <p:nvPr/>
          </p:nvSpPr>
          <p:spPr>
            <a:xfrm rot="3765503">
              <a:off x="392845" y="4280405"/>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grpSp>
      <p:sp>
        <p:nvSpPr>
          <p:cNvPr id="23" name="TextBox 22"/>
          <p:cNvSpPr txBox="1"/>
          <p:nvPr/>
        </p:nvSpPr>
        <p:spPr>
          <a:xfrm>
            <a:off x="4287520" y="1635760"/>
            <a:ext cx="856988" cy="646331"/>
          </a:xfrm>
          <a:prstGeom prst="rect">
            <a:avLst/>
          </a:prstGeom>
          <a:noFill/>
        </p:spPr>
        <p:txBody>
          <a:bodyPr wrap="none" rtlCol="0">
            <a:spAutoFit/>
          </a:bodyPr>
          <a:lstStyle/>
          <a:p>
            <a:r>
              <a:rPr lang="en-US" dirty="0" smtClean="0"/>
              <a:t>W=1</a:t>
            </a:r>
          </a:p>
          <a:p>
            <a:r>
              <a:rPr lang="en-US" dirty="0" smtClean="0"/>
              <a:t>U=0.25</a:t>
            </a:r>
            <a:endParaRPr lang="en-US" dirty="0"/>
          </a:p>
        </p:txBody>
      </p:sp>
      <p:sp>
        <p:nvSpPr>
          <p:cNvPr id="24" name="TextBox 23"/>
          <p:cNvSpPr txBox="1"/>
          <p:nvPr/>
        </p:nvSpPr>
        <p:spPr>
          <a:xfrm>
            <a:off x="3036956" y="6549680"/>
            <a:ext cx="5609228" cy="307777"/>
          </a:xfrm>
          <a:prstGeom prst="rect">
            <a:avLst/>
          </a:prstGeom>
          <a:noFill/>
        </p:spPr>
        <p:txBody>
          <a:bodyPr wrap="none" rtlCol="0">
            <a:spAutoFit/>
          </a:bodyPr>
          <a:lstStyle/>
          <a:p>
            <a:r>
              <a:rPr lang="en-US" sz="1400" dirty="0" smtClean="0"/>
              <a:t>Y. Lu, M. </a:t>
            </a:r>
            <a:r>
              <a:rPr lang="en-US" sz="1400" dirty="0" err="1" smtClean="0"/>
              <a:t>Höppner</a:t>
            </a:r>
            <a:r>
              <a:rPr lang="en-US" sz="1400" dirty="0" smtClean="0"/>
              <a:t>, O. </a:t>
            </a:r>
            <a:r>
              <a:rPr lang="en-US" sz="1400" dirty="0" err="1" smtClean="0"/>
              <a:t>Gunnarsson</a:t>
            </a:r>
            <a:r>
              <a:rPr lang="en-US" sz="1400" dirty="0" smtClean="0"/>
              <a:t>, M.W. Haverkort, PRB </a:t>
            </a:r>
            <a:r>
              <a:rPr lang="en-US" sz="1400" b="1" dirty="0" smtClean="0"/>
              <a:t>90</a:t>
            </a:r>
            <a:r>
              <a:rPr lang="en-US" sz="1400" dirty="0" smtClean="0"/>
              <a:t>, 085102 (2014)</a:t>
            </a:r>
            <a:endParaRPr lang="en-US" sz="1400" dirty="0"/>
          </a:p>
        </p:txBody>
      </p:sp>
    </p:spTree>
    <p:extLst>
      <p:ext uri="{BB962C8B-B14F-4D97-AF65-F5344CB8AC3E}">
        <p14:creationId xmlns:p14="http://schemas.microsoft.com/office/powerpoint/2010/main" val="170541801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plDMFT3Occ.ep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211213" y="1539883"/>
            <a:ext cx="4319997" cy="4319997"/>
          </a:xfrm>
          <a:prstGeom prst="rect">
            <a:avLst/>
          </a:prstGeom>
        </p:spPr>
      </p:pic>
      <p:pic>
        <p:nvPicPr>
          <p:cNvPr id="5" name="Picture 4" descr="plDMFT3.eps"/>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211213" y="1527884"/>
            <a:ext cx="4319997" cy="4331997"/>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X-ray absorption spectroscopy – correlations in the </a:t>
            </a:r>
            <a:r>
              <a:rPr lang="en-US" sz="2400" i="1" dirty="0" smtClean="0"/>
              <a:t>d</a:t>
            </a:r>
            <a:r>
              <a:rPr lang="en-US" sz="2400" dirty="0" smtClean="0"/>
              <a:t>-shell</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20" name="Rectangle 19"/>
          <p:cNvSpPr/>
          <p:nvPr/>
        </p:nvSpPr>
        <p:spPr>
          <a:xfrm>
            <a:off x="4211210" y="1541348"/>
            <a:ext cx="4320000" cy="432000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TextBox 20"/>
          <p:cNvSpPr txBox="1"/>
          <p:nvPr/>
        </p:nvSpPr>
        <p:spPr>
          <a:xfrm>
            <a:off x="5741736" y="5878986"/>
            <a:ext cx="1265115" cy="369332"/>
          </a:xfrm>
          <a:prstGeom prst="rect">
            <a:avLst/>
          </a:prstGeom>
          <a:noFill/>
        </p:spPr>
        <p:txBody>
          <a:bodyPr wrap="none" rtlCol="0">
            <a:spAutoFit/>
          </a:bodyPr>
          <a:lstStyle/>
          <a:p>
            <a:r>
              <a:rPr lang="en-US" dirty="0" smtClean="0"/>
              <a:t>Energy (</a:t>
            </a:r>
            <a:r>
              <a:rPr lang="en-US" dirty="0" err="1" smtClean="0"/>
              <a:t>eV</a:t>
            </a:r>
            <a:r>
              <a:rPr lang="en-US" dirty="0" smtClean="0"/>
              <a:t>)</a:t>
            </a:r>
            <a:endParaRPr lang="en-US" dirty="0"/>
          </a:p>
        </p:txBody>
      </p:sp>
      <p:sp>
        <p:nvSpPr>
          <p:cNvPr id="25" name="TextBox 24"/>
          <p:cNvSpPr txBox="1"/>
          <p:nvPr/>
        </p:nvSpPr>
        <p:spPr>
          <a:xfrm rot="16200000">
            <a:off x="3523845" y="3245821"/>
            <a:ext cx="1005403" cy="369332"/>
          </a:xfrm>
          <a:prstGeom prst="rect">
            <a:avLst/>
          </a:prstGeom>
          <a:noFill/>
        </p:spPr>
        <p:txBody>
          <a:bodyPr wrap="none" rtlCol="0">
            <a:spAutoFit/>
          </a:bodyPr>
          <a:lstStyle/>
          <a:p>
            <a:r>
              <a:rPr lang="en-US" dirty="0" smtClean="0"/>
              <a:t>Intensity</a:t>
            </a:r>
            <a:endParaRPr lang="en-US" dirty="0"/>
          </a:p>
        </p:txBody>
      </p:sp>
      <p:cxnSp>
        <p:nvCxnSpPr>
          <p:cNvPr id="41" name="Straight Connector 40"/>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p:nvPr/>
        </p:nvCxnSpPr>
        <p:spPr>
          <a:xfrm flipV="1">
            <a:off x="1476619" y="507292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5" name="Straight Arrow Connector 44"/>
          <p:cNvCxnSpPr/>
          <p:nvPr/>
        </p:nvCxnSpPr>
        <p:spPr>
          <a:xfrm flipV="1">
            <a:off x="1671599" y="553513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flipV="1">
            <a:off x="1888129" y="508053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p:nvPr/>
        </p:nvCxnSpPr>
        <p:spPr>
          <a:xfrm>
            <a:off x="12611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9" name="Straight Arrow Connector 48"/>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51" name="TextBox 50"/>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cxnSp>
        <p:nvCxnSpPr>
          <p:cNvPr id="53" name="Straight Connector 52"/>
          <p:cNvCxnSpPr/>
          <p:nvPr/>
        </p:nvCxnSpPr>
        <p:spPr>
          <a:xfrm flipV="1">
            <a:off x="649885" y="1763832"/>
            <a:ext cx="0" cy="4251592"/>
          </a:xfrm>
          <a:prstGeom prst="line">
            <a:avLst/>
          </a:prstGeom>
        </p:spPr>
        <p:style>
          <a:lnRef idx="2">
            <a:schemeClr val="accent1"/>
          </a:lnRef>
          <a:fillRef idx="0">
            <a:schemeClr val="accent1"/>
          </a:fillRef>
          <a:effectRef idx="1">
            <a:schemeClr val="accent1"/>
          </a:effectRef>
          <a:fontRef idx="minor">
            <a:schemeClr val="tx1"/>
          </a:fontRef>
        </p:style>
      </p:cxnSp>
      <p:sp>
        <p:nvSpPr>
          <p:cNvPr id="54" name="Pie 53"/>
          <p:cNvSpPr/>
          <p:nvPr/>
        </p:nvSpPr>
        <p:spPr>
          <a:xfrm>
            <a:off x="-87049"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55" name="Arc 54"/>
          <p:cNvSpPr/>
          <p:nvPr/>
        </p:nvSpPr>
        <p:spPr>
          <a:xfrm>
            <a:off x="-99908"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6" name="Delay 46"/>
          <p:cNvSpPr/>
          <p:nvPr/>
        </p:nvSpPr>
        <p:spPr>
          <a:xfrm rot="3765503">
            <a:off x="392845" y="4280405"/>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22" name="TextBox 21"/>
          <p:cNvSpPr txBox="1"/>
          <p:nvPr/>
        </p:nvSpPr>
        <p:spPr>
          <a:xfrm>
            <a:off x="4287520" y="1635760"/>
            <a:ext cx="739994" cy="646331"/>
          </a:xfrm>
          <a:prstGeom prst="rect">
            <a:avLst/>
          </a:prstGeom>
          <a:noFill/>
        </p:spPr>
        <p:txBody>
          <a:bodyPr wrap="none" rtlCol="0">
            <a:spAutoFit/>
          </a:bodyPr>
          <a:lstStyle/>
          <a:p>
            <a:r>
              <a:rPr lang="en-US" dirty="0" smtClean="0"/>
              <a:t>W=1</a:t>
            </a:r>
          </a:p>
          <a:p>
            <a:r>
              <a:rPr lang="en-US" dirty="0" smtClean="0"/>
              <a:t>U=0.5</a:t>
            </a:r>
            <a:endParaRPr lang="en-US" dirty="0"/>
          </a:p>
        </p:txBody>
      </p:sp>
      <p:sp>
        <p:nvSpPr>
          <p:cNvPr id="24" name="TextBox 23"/>
          <p:cNvSpPr txBox="1"/>
          <p:nvPr/>
        </p:nvSpPr>
        <p:spPr>
          <a:xfrm>
            <a:off x="3036956" y="6549680"/>
            <a:ext cx="5609228" cy="307777"/>
          </a:xfrm>
          <a:prstGeom prst="rect">
            <a:avLst/>
          </a:prstGeom>
          <a:noFill/>
        </p:spPr>
        <p:txBody>
          <a:bodyPr wrap="none" rtlCol="0">
            <a:spAutoFit/>
          </a:bodyPr>
          <a:lstStyle/>
          <a:p>
            <a:r>
              <a:rPr lang="en-US" sz="1400" dirty="0" smtClean="0"/>
              <a:t>Y. Lu, M. </a:t>
            </a:r>
            <a:r>
              <a:rPr lang="en-US" sz="1400" dirty="0" err="1" smtClean="0"/>
              <a:t>Höppner</a:t>
            </a:r>
            <a:r>
              <a:rPr lang="en-US" sz="1400" dirty="0" smtClean="0"/>
              <a:t>, O. </a:t>
            </a:r>
            <a:r>
              <a:rPr lang="en-US" sz="1400" dirty="0" err="1" smtClean="0"/>
              <a:t>Gunnarsson</a:t>
            </a:r>
            <a:r>
              <a:rPr lang="en-US" sz="1400" dirty="0" smtClean="0"/>
              <a:t>, M.W. Haverkort, PRB </a:t>
            </a:r>
            <a:r>
              <a:rPr lang="en-US" sz="1400" b="1" dirty="0" smtClean="0"/>
              <a:t>90</a:t>
            </a:r>
            <a:r>
              <a:rPr lang="en-US" sz="1400" dirty="0" smtClean="0"/>
              <a:t>, 085102 (2014)</a:t>
            </a:r>
            <a:endParaRPr lang="en-US" sz="1400" dirty="0"/>
          </a:p>
        </p:txBody>
      </p:sp>
    </p:spTree>
    <p:extLst>
      <p:ext uri="{BB962C8B-B14F-4D97-AF65-F5344CB8AC3E}">
        <p14:creationId xmlns:p14="http://schemas.microsoft.com/office/powerpoint/2010/main" val="274201895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plDMFT4Occ.ep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211213" y="1540560"/>
            <a:ext cx="4320787" cy="4320787"/>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X-ray absorption spectroscopy – correlations in the </a:t>
            </a:r>
            <a:r>
              <a:rPr lang="en-US" sz="2400" i="1" dirty="0" smtClean="0"/>
              <a:t>d</a:t>
            </a:r>
            <a:r>
              <a:rPr lang="en-US" sz="2400" dirty="0" smtClean="0"/>
              <a:t>-shell</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4" name="Rectangle 3"/>
          <p:cNvSpPr/>
          <p:nvPr/>
        </p:nvSpPr>
        <p:spPr>
          <a:xfrm>
            <a:off x="2974975" y="2895600"/>
            <a:ext cx="479425" cy="384873"/>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a:off x="4211210" y="1541348"/>
            <a:ext cx="4320000" cy="432000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TextBox 20"/>
          <p:cNvSpPr txBox="1"/>
          <p:nvPr/>
        </p:nvSpPr>
        <p:spPr>
          <a:xfrm>
            <a:off x="5741736" y="5878986"/>
            <a:ext cx="1265115" cy="369332"/>
          </a:xfrm>
          <a:prstGeom prst="rect">
            <a:avLst/>
          </a:prstGeom>
          <a:noFill/>
        </p:spPr>
        <p:txBody>
          <a:bodyPr wrap="none" rtlCol="0">
            <a:spAutoFit/>
          </a:bodyPr>
          <a:lstStyle/>
          <a:p>
            <a:r>
              <a:rPr lang="en-US" dirty="0" smtClean="0"/>
              <a:t>Energy (</a:t>
            </a:r>
            <a:r>
              <a:rPr lang="en-US" dirty="0" err="1" smtClean="0"/>
              <a:t>eV</a:t>
            </a:r>
            <a:r>
              <a:rPr lang="en-US" dirty="0" smtClean="0"/>
              <a:t>)</a:t>
            </a:r>
            <a:endParaRPr lang="en-US" dirty="0"/>
          </a:p>
        </p:txBody>
      </p:sp>
      <p:sp>
        <p:nvSpPr>
          <p:cNvPr id="25" name="TextBox 24"/>
          <p:cNvSpPr txBox="1"/>
          <p:nvPr/>
        </p:nvSpPr>
        <p:spPr>
          <a:xfrm rot="16200000">
            <a:off x="3523845" y="3245821"/>
            <a:ext cx="1005403" cy="369332"/>
          </a:xfrm>
          <a:prstGeom prst="rect">
            <a:avLst/>
          </a:prstGeom>
          <a:noFill/>
        </p:spPr>
        <p:txBody>
          <a:bodyPr wrap="none" rtlCol="0">
            <a:spAutoFit/>
          </a:bodyPr>
          <a:lstStyle/>
          <a:p>
            <a:r>
              <a:rPr lang="en-US" dirty="0" smtClean="0"/>
              <a:t>Intensity</a:t>
            </a:r>
            <a:endParaRPr lang="en-US" dirty="0"/>
          </a:p>
        </p:txBody>
      </p:sp>
      <p:cxnSp>
        <p:nvCxnSpPr>
          <p:cNvPr id="41" name="Straight Connector 40"/>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p:nvPr/>
        </p:nvCxnSpPr>
        <p:spPr>
          <a:xfrm flipV="1">
            <a:off x="1476619" y="507292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5" name="Straight Arrow Connector 44"/>
          <p:cNvCxnSpPr/>
          <p:nvPr/>
        </p:nvCxnSpPr>
        <p:spPr>
          <a:xfrm flipV="1">
            <a:off x="1671599" y="553513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flipV="1">
            <a:off x="1888129" y="508053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p:nvPr/>
        </p:nvCxnSpPr>
        <p:spPr>
          <a:xfrm>
            <a:off x="12611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9" name="Straight Arrow Connector 48"/>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51" name="TextBox 50"/>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cxnSp>
        <p:nvCxnSpPr>
          <p:cNvPr id="53" name="Straight Connector 52"/>
          <p:cNvCxnSpPr/>
          <p:nvPr/>
        </p:nvCxnSpPr>
        <p:spPr>
          <a:xfrm flipV="1">
            <a:off x="649885" y="1763832"/>
            <a:ext cx="0" cy="4251592"/>
          </a:xfrm>
          <a:prstGeom prst="line">
            <a:avLst/>
          </a:prstGeom>
        </p:spPr>
        <p:style>
          <a:lnRef idx="2">
            <a:schemeClr val="accent1"/>
          </a:lnRef>
          <a:fillRef idx="0">
            <a:schemeClr val="accent1"/>
          </a:fillRef>
          <a:effectRef idx="1">
            <a:schemeClr val="accent1"/>
          </a:effectRef>
          <a:fontRef idx="minor">
            <a:schemeClr val="tx1"/>
          </a:fontRef>
        </p:style>
      </p:cxnSp>
      <p:sp>
        <p:nvSpPr>
          <p:cNvPr id="54" name="Pie 53"/>
          <p:cNvSpPr/>
          <p:nvPr/>
        </p:nvSpPr>
        <p:spPr>
          <a:xfrm>
            <a:off x="-87049"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55" name="Arc 54"/>
          <p:cNvSpPr/>
          <p:nvPr/>
        </p:nvSpPr>
        <p:spPr>
          <a:xfrm>
            <a:off x="-99908"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6" name="Delay 46"/>
          <p:cNvSpPr/>
          <p:nvPr/>
        </p:nvSpPr>
        <p:spPr>
          <a:xfrm rot="3765503">
            <a:off x="392845" y="4280405"/>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pic>
        <p:nvPicPr>
          <p:cNvPr id="5" name="Picture 4" descr="plDMFT4.eps"/>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211210" y="1529348"/>
            <a:ext cx="4320000" cy="4332000"/>
          </a:xfrm>
          <a:prstGeom prst="rect">
            <a:avLst/>
          </a:prstGeom>
        </p:spPr>
      </p:pic>
      <p:sp>
        <p:nvSpPr>
          <p:cNvPr id="23" name="TextBox 22"/>
          <p:cNvSpPr txBox="1"/>
          <p:nvPr/>
        </p:nvSpPr>
        <p:spPr>
          <a:xfrm>
            <a:off x="4287520" y="1635760"/>
            <a:ext cx="739994" cy="646331"/>
          </a:xfrm>
          <a:prstGeom prst="rect">
            <a:avLst/>
          </a:prstGeom>
          <a:noFill/>
        </p:spPr>
        <p:txBody>
          <a:bodyPr wrap="none" rtlCol="0">
            <a:spAutoFit/>
          </a:bodyPr>
          <a:lstStyle/>
          <a:p>
            <a:r>
              <a:rPr lang="en-US" dirty="0" smtClean="0"/>
              <a:t>W=1</a:t>
            </a:r>
          </a:p>
          <a:p>
            <a:r>
              <a:rPr lang="en-US" dirty="0" smtClean="0"/>
              <a:t>U=1.0</a:t>
            </a:r>
            <a:endParaRPr lang="en-US" dirty="0"/>
          </a:p>
        </p:txBody>
      </p:sp>
      <p:sp>
        <p:nvSpPr>
          <p:cNvPr id="26" name="TextBox 25"/>
          <p:cNvSpPr txBox="1"/>
          <p:nvPr/>
        </p:nvSpPr>
        <p:spPr>
          <a:xfrm>
            <a:off x="3036956" y="6549680"/>
            <a:ext cx="5609228" cy="307777"/>
          </a:xfrm>
          <a:prstGeom prst="rect">
            <a:avLst/>
          </a:prstGeom>
          <a:noFill/>
        </p:spPr>
        <p:txBody>
          <a:bodyPr wrap="none" rtlCol="0">
            <a:spAutoFit/>
          </a:bodyPr>
          <a:lstStyle/>
          <a:p>
            <a:r>
              <a:rPr lang="en-US" sz="1400" dirty="0" smtClean="0"/>
              <a:t>Y. Lu, M. </a:t>
            </a:r>
            <a:r>
              <a:rPr lang="en-US" sz="1400" dirty="0" err="1" smtClean="0"/>
              <a:t>Höppner</a:t>
            </a:r>
            <a:r>
              <a:rPr lang="en-US" sz="1400" dirty="0" smtClean="0"/>
              <a:t>, O. </a:t>
            </a:r>
            <a:r>
              <a:rPr lang="en-US" sz="1400" dirty="0" err="1" smtClean="0"/>
              <a:t>Gunnarsson</a:t>
            </a:r>
            <a:r>
              <a:rPr lang="en-US" sz="1400" dirty="0" smtClean="0"/>
              <a:t>, M.W. Haverkort, PRB </a:t>
            </a:r>
            <a:r>
              <a:rPr lang="en-US" sz="1400" b="1" dirty="0" smtClean="0"/>
              <a:t>90</a:t>
            </a:r>
            <a:r>
              <a:rPr lang="en-US" sz="1400" dirty="0" smtClean="0"/>
              <a:t>, 085102 (2014)</a:t>
            </a:r>
            <a:endParaRPr lang="en-US" sz="1400" dirty="0"/>
          </a:p>
        </p:txBody>
      </p:sp>
    </p:spTree>
    <p:extLst>
      <p:ext uri="{BB962C8B-B14F-4D97-AF65-F5344CB8AC3E}">
        <p14:creationId xmlns:p14="http://schemas.microsoft.com/office/powerpoint/2010/main" val="369942346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plDMFT5Occ.ep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211213" y="1541347"/>
            <a:ext cx="4319999" cy="4319999"/>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X-ray absorption spectroscopy – correlations in the </a:t>
            </a:r>
            <a:r>
              <a:rPr lang="en-US" sz="2400" i="1" dirty="0" smtClean="0"/>
              <a:t>d</a:t>
            </a:r>
            <a:r>
              <a:rPr lang="en-US" sz="2400" dirty="0" smtClean="0"/>
              <a:t>-shell</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4" name="Rectangle 3"/>
          <p:cNvSpPr/>
          <p:nvPr/>
        </p:nvSpPr>
        <p:spPr>
          <a:xfrm>
            <a:off x="2974975" y="2895600"/>
            <a:ext cx="479425" cy="384873"/>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a:off x="4211210" y="1541348"/>
            <a:ext cx="4320000" cy="432000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TextBox 20"/>
          <p:cNvSpPr txBox="1"/>
          <p:nvPr/>
        </p:nvSpPr>
        <p:spPr>
          <a:xfrm>
            <a:off x="5741736" y="5878986"/>
            <a:ext cx="1265115" cy="369332"/>
          </a:xfrm>
          <a:prstGeom prst="rect">
            <a:avLst/>
          </a:prstGeom>
          <a:noFill/>
        </p:spPr>
        <p:txBody>
          <a:bodyPr wrap="none" rtlCol="0">
            <a:spAutoFit/>
          </a:bodyPr>
          <a:lstStyle/>
          <a:p>
            <a:r>
              <a:rPr lang="en-US" dirty="0" smtClean="0"/>
              <a:t>Energy (</a:t>
            </a:r>
            <a:r>
              <a:rPr lang="en-US" dirty="0" err="1" smtClean="0"/>
              <a:t>eV</a:t>
            </a:r>
            <a:r>
              <a:rPr lang="en-US" dirty="0" smtClean="0"/>
              <a:t>)</a:t>
            </a:r>
            <a:endParaRPr lang="en-US" dirty="0"/>
          </a:p>
        </p:txBody>
      </p:sp>
      <p:sp>
        <p:nvSpPr>
          <p:cNvPr id="25" name="TextBox 24"/>
          <p:cNvSpPr txBox="1"/>
          <p:nvPr/>
        </p:nvSpPr>
        <p:spPr>
          <a:xfrm rot="16200000">
            <a:off x="3523845" y="3245821"/>
            <a:ext cx="1005403" cy="369332"/>
          </a:xfrm>
          <a:prstGeom prst="rect">
            <a:avLst/>
          </a:prstGeom>
          <a:noFill/>
        </p:spPr>
        <p:txBody>
          <a:bodyPr wrap="none" rtlCol="0">
            <a:spAutoFit/>
          </a:bodyPr>
          <a:lstStyle/>
          <a:p>
            <a:r>
              <a:rPr lang="en-US" dirty="0" smtClean="0"/>
              <a:t>Intensity</a:t>
            </a:r>
            <a:endParaRPr lang="en-US" dirty="0"/>
          </a:p>
        </p:txBody>
      </p:sp>
      <p:cxnSp>
        <p:nvCxnSpPr>
          <p:cNvPr id="41" name="Straight Connector 40"/>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p:nvPr/>
        </p:nvCxnSpPr>
        <p:spPr>
          <a:xfrm flipV="1">
            <a:off x="1476619" y="507292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5" name="Straight Arrow Connector 44"/>
          <p:cNvCxnSpPr/>
          <p:nvPr/>
        </p:nvCxnSpPr>
        <p:spPr>
          <a:xfrm flipV="1">
            <a:off x="1671599" y="553513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flipV="1">
            <a:off x="1888129" y="508053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p:nvPr/>
        </p:nvCxnSpPr>
        <p:spPr>
          <a:xfrm>
            <a:off x="12611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9" name="Straight Arrow Connector 48"/>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51" name="TextBox 50"/>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cxnSp>
        <p:nvCxnSpPr>
          <p:cNvPr id="53" name="Straight Connector 52"/>
          <p:cNvCxnSpPr/>
          <p:nvPr/>
        </p:nvCxnSpPr>
        <p:spPr>
          <a:xfrm flipV="1">
            <a:off x="649885" y="1763832"/>
            <a:ext cx="0" cy="4251592"/>
          </a:xfrm>
          <a:prstGeom prst="line">
            <a:avLst/>
          </a:prstGeom>
        </p:spPr>
        <p:style>
          <a:lnRef idx="2">
            <a:schemeClr val="accent1"/>
          </a:lnRef>
          <a:fillRef idx="0">
            <a:schemeClr val="accent1"/>
          </a:fillRef>
          <a:effectRef idx="1">
            <a:schemeClr val="accent1"/>
          </a:effectRef>
          <a:fontRef idx="minor">
            <a:schemeClr val="tx1"/>
          </a:fontRef>
        </p:style>
      </p:cxnSp>
      <p:sp>
        <p:nvSpPr>
          <p:cNvPr id="54" name="Pie 53"/>
          <p:cNvSpPr/>
          <p:nvPr/>
        </p:nvSpPr>
        <p:spPr>
          <a:xfrm>
            <a:off x="-87049"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55" name="Arc 54"/>
          <p:cNvSpPr/>
          <p:nvPr/>
        </p:nvSpPr>
        <p:spPr>
          <a:xfrm>
            <a:off x="-99908"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6" name="Delay 46"/>
          <p:cNvSpPr/>
          <p:nvPr/>
        </p:nvSpPr>
        <p:spPr>
          <a:xfrm rot="3765503">
            <a:off x="392845" y="4280405"/>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pic>
        <p:nvPicPr>
          <p:cNvPr id="5" name="Picture 4" descr="plDMFT5.eps"/>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211213" y="1529350"/>
            <a:ext cx="4319997" cy="4331997"/>
          </a:xfrm>
          <a:prstGeom prst="rect">
            <a:avLst/>
          </a:prstGeom>
        </p:spPr>
      </p:pic>
      <p:sp>
        <p:nvSpPr>
          <p:cNvPr id="23" name="TextBox 22"/>
          <p:cNvSpPr txBox="1"/>
          <p:nvPr/>
        </p:nvSpPr>
        <p:spPr>
          <a:xfrm>
            <a:off x="4287520" y="1635760"/>
            <a:ext cx="739994" cy="646331"/>
          </a:xfrm>
          <a:prstGeom prst="rect">
            <a:avLst/>
          </a:prstGeom>
          <a:noFill/>
        </p:spPr>
        <p:txBody>
          <a:bodyPr wrap="none" rtlCol="0">
            <a:spAutoFit/>
          </a:bodyPr>
          <a:lstStyle/>
          <a:p>
            <a:r>
              <a:rPr lang="en-US" dirty="0" smtClean="0"/>
              <a:t>W=1</a:t>
            </a:r>
          </a:p>
          <a:p>
            <a:r>
              <a:rPr lang="en-US" dirty="0" smtClean="0"/>
              <a:t>U=1.5</a:t>
            </a:r>
            <a:endParaRPr lang="en-US" dirty="0"/>
          </a:p>
        </p:txBody>
      </p:sp>
      <p:sp>
        <p:nvSpPr>
          <p:cNvPr id="26" name="TextBox 25"/>
          <p:cNvSpPr txBox="1"/>
          <p:nvPr/>
        </p:nvSpPr>
        <p:spPr>
          <a:xfrm>
            <a:off x="3036956" y="6549680"/>
            <a:ext cx="5609228" cy="307777"/>
          </a:xfrm>
          <a:prstGeom prst="rect">
            <a:avLst/>
          </a:prstGeom>
          <a:noFill/>
        </p:spPr>
        <p:txBody>
          <a:bodyPr wrap="none" rtlCol="0">
            <a:spAutoFit/>
          </a:bodyPr>
          <a:lstStyle/>
          <a:p>
            <a:r>
              <a:rPr lang="en-US" sz="1400" dirty="0" smtClean="0"/>
              <a:t>Y. Lu, M. </a:t>
            </a:r>
            <a:r>
              <a:rPr lang="en-US" sz="1400" dirty="0" err="1" smtClean="0"/>
              <a:t>Höppner</a:t>
            </a:r>
            <a:r>
              <a:rPr lang="en-US" sz="1400" dirty="0" smtClean="0"/>
              <a:t>, O. </a:t>
            </a:r>
            <a:r>
              <a:rPr lang="en-US" sz="1400" dirty="0" err="1" smtClean="0"/>
              <a:t>Gunnarsson</a:t>
            </a:r>
            <a:r>
              <a:rPr lang="en-US" sz="1400" dirty="0" smtClean="0"/>
              <a:t>, M.W. Haverkort, PRB </a:t>
            </a:r>
            <a:r>
              <a:rPr lang="en-US" sz="1400" b="1" dirty="0" smtClean="0"/>
              <a:t>90</a:t>
            </a:r>
            <a:r>
              <a:rPr lang="en-US" sz="1400" dirty="0" smtClean="0"/>
              <a:t>, 085102 (2014)</a:t>
            </a:r>
            <a:endParaRPr lang="en-US" sz="1400" dirty="0"/>
          </a:p>
        </p:txBody>
      </p:sp>
    </p:spTree>
    <p:extLst>
      <p:ext uri="{BB962C8B-B14F-4D97-AF65-F5344CB8AC3E}">
        <p14:creationId xmlns:p14="http://schemas.microsoft.com/office/powerpoint/2010/main" val="141332661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plDMFT6Occ.ep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211213" y="1529348"/>
            <a:ext cx="4332000" cy="4332000"/>
          </a:xfrm>
          <a:prstGeom prst="rect">
            <a:avLst/>
          </a:prstGeom>
        </p:spPr>
      </p:pic>
      <p:pic>
        <p:nvPicPr>
          <p:cNvPr id="5" name="Picture 4" descr="plDMFT6.eps"/>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211210" y="1529348"/>
            <a:ext cx="4320000" cy="4332000"/>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X-ray absorption spectroscopy – correlations in the </a:t>
            </a:r>
            <a:r>
              <a:rPr lang="en-US" sz="2400" i="1" dirty="0" smtClean="0"/>
              <a:t>d</a:t>
            </a:r>
            <a:r>
              <a:rPr lang="en-US" sz="2400" dirty="0" smtClean="0"/>
              <a:t>-shell</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4" name="Rectangle 3"/>
          <p:cNvSpPr/>
          <p:nvPr/>
        </p:nvSpPr>
        <p:spPr>
          <a:xfrm>
            <a:off x="2974975" y="2895600"/>
            <a:ext cx="479425" cy="384873"/>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a:off x="4211210" y="1541348"/>
            <a:ext cx="4320000" cy="432000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TextBox 20"/>
          <p:cNvSpPr txBox="1"/>
          <p:nvPr/>
        </p:nvSpPr>
        <p:spPr>
          <a:xfrm>
            <a:off x="5741736" y="5878986"/>
            <a:ext cx="1265115" cy="369332"/>
          </a:xfrm>
          <a:prstGeom prst="rect">
            <a:avLst/>
          </a:prstGeom>
          <a:noFill/>
        </p:spPr>
        <p:txBody>
          <a:bodyPr wrap="none" rtlCol="0">
            <a:spAutoFit/>
          </a:bodyPr>
          <a:lstStyle/>
          <a:p>
            <a:r>
              <a:rPr lang="en-US" dirty="0" smtClean="0"/>
              <a:t>Energy (</a:t>
            </a:r>
            <a:r>
              <a:rPr lang="en-US" dirty="0" err="1" smtClean="0"/>
              <a:t>eV</a:t>
            </a:r>
            <a:r>
              <a:rPr lang="en-US" dirty="0" smtClean="0"/>
              <a:t>)</a:t>
            </a:r>
            <a:endParaRPr lang="en-US" dirty="0"/>
          </a:p>
        </p:txBody>
      </p:sp>
      <p:sp>
        <p:nvSpPr>
          <p:cNvPr id="25" name="TextBox 24"/>
          <p:cNvSpPr txBox="1"/>
          <p:nvPr/>
        </p:nvSpPr>
        <p:spPr>
          <a:xfrm rot="16200000">
            <a:off x="3523845" y="3245821"/>
            <a:ext cx="1005403" cy="369332"/>
          </a:xfrm>
          <a:prstGeom prst="rect">
            <a:avLst/>
          </a:prstGeom>
          <a:noFill/>
        </p:spPr>
        <p:txBody>
          <a:bodyPr wrap="none" rtlCol="0">
            <a:spAutoFit/>
          </a:bodyPr>
          <a:lstStyle/>
          <a:p>
            <a:r>
              <a:rPr lang="en-US" dirty="0" smtClean="0"/>
              <a:t>Intensity</a:t>
            </a:r>
            <a:endParaRPr lang="en-US" dirty="0"/>
          </a:p>
        </p:txBody>
      </p:sp>
      <p:cxnSp>
        <p:nvCxnSpPr>
          <p:cNvPr id="41" name="Straight Connector 40"/>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p:nvPr/>
        </p:nvCxnSpPr>
        <p:spPr>
          <a:xfrm flipV="1">
            <a:off x="1476619" y="507292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5" name="Straight Arrow Connector 44"/>
          <p:cNvCxnSpPr/>
          <p:nvPr/>
        </p:nvCxnSpPr>
        <p:spPr>
          <a:xfrm flipV="1">
            <a:off x="1671599" y="553513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flipV="1">
            <a:off x="1888129" y="508053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p:nvPr/>
        </p:nvCxnSpPr>
        <p:spPr>
          <a:xfrm>
            <a:off x="12611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9" name="Straight Arrow Connector 48"/>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51" name="TextBox 50"/>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cxnSp>
        <p:nvCxnSpPr>
          <p:cNvPr id="53" name="Straight Connector 52"/>
          <p:cNvCxnSpPr/>
          <p:nvPr/>
        </p:nvCxnSpPr>
        <p:spPr>
          <a:xfrm flipV="1">
            <a:off x="649885" y="1763832"/>
            <a:ext cx="0" cy="4251592"/>
          </a:xfrm>
          <a:prstGeom prst="line">
            <a:avLst/>
          </a:prstGeom>
        </p:spPr>
        <p:style>
          <a:lnRef idx="2">
            <a:schemeClr val="accent1"/>
          </a:lnRef>
          <a:fillRef idx="0">
            <a:schemeClr val="accent1"/>
          </a:fillRef>
          <a:effectRef idx="1">
            <a:schemeClr val="accent1"/>
          </a:effectRef>
          <a:fontRef idx="minor">
            <a:schemeClr val="tx1"/>
          </a:fontRef>
        </p:style>
      </p:cxnSp>
      <p:sp>
        <p:nvSpPr>
          <p:cNvPr id="54" name="Pie 53"/>
          <p:cNvSpPr/>
          <p:nvPr/>
        </p:nvSpPr>
        <p:spPr>
          <a:xfrm>
            <a:off x="-87049"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55" name="Arc 54"/>
          <p:cNvSpPr/>
          <p:nvPr/>
        </p:nvSpPr>
        <p:spPr>
          <a:xfrm>
            <a:off x="-99908"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6" name="Delay 46"/>
          <p:cNvSpPr/>
          <p:nvPr/>
        </p:nvSpPr>
        <p:spPr>
          <a:xfrm rot="3765503">
            <a:off x="392845" y="4280405"/>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23" name="TextBox 22"/>
          <p:cNvSpPr txBox="1"/>
          <p:nvPr/>
        </p:nvSpPr>
        <p:spPr>
          <a:xfrm>
            <a:off x="4287520" y="1635760"/>
            <a:ext cx="739994" cy="646331"/>
          </a:xfrm>
          <a:prstGeom prst="rect">
            <a:avLst/>
          </a:prstGeom>
          <a:noFill/>
        </p:spPr>
        <p:txBody>
          <a:bodyPr wrap="none" rtlCol="0">
            <a:spAutoFit/>
          </a:bodyPr>
          <a:lstStyle/>
          <a:p>
            <a:r>
              <a:rPr lang="en-US" dirty="0" smtClean="0"/>
              <a:t>W=1</a:t>
            </a:r>
          </a:p>
          <a:p>
            <a:r>
              <a:rPr lang="en-US" dirty="0" smtClean="0"/>
              <a:t>U=2.0</a:t>
            </a:r>
            <a:endParaRPr lang="en-US" dirty="0"/>
          </a:p>
        </p:txBody>
      </p:sp>
      <p:sp>
        <p:nvSpPr>
          <p:cNvPr id="26" name="TextBox 25"/>
          <p:cNvSpPr txBox="1"/>
          <p:nvPr/>
        </p:nvSpPr>
        <p:spPr>
          <a:xfrm>
            <a:off x="3036956" y="6549680"/>
            <a:ext cx="5609228" cy="307777"/>
          </a:xfrm>
          <a:prstGeom prst="rect">
            <a:avLst/>
          </a:prstGeom>
          <a:noFill/>
        </p:spPr>
        <p:txBody>
          <a:bodyPr wrap="none" rtlCol="0">
            <a:spAutoFit/>
          </a:bodyPr>
          <a:lstStyle/>
          <a:p>
            <a:r>
              <a:rPr lang="en-US" sz="1400" dirty="0" smtClean="0"/>
              <a:t>Y. Lu, M. </a:t>
            </a:r>
            <a:r>
              <a:rPr lang="en-US" sz="1400" dirty="0" err="1" smtClean="0"/>
              <a:t>Höppner</a:t>
            </a:r>
            <a:r>
              <a:rPr lang="en-US" sz="1400" dirty="0" smtClean="0"/>
              <a:t>, O. </a:t>
            </a:r>
            <a:r>
              <a:rPr lang="en-US" sz="1400" dirty="0" err="1" smtClean="0"/>
              <a:t>Gunnarsson</a:t>
            </a:r>
            <a:r>
              <a:rPr lang="en-US" sz="1400" dirty="0" smtClean="0"/>
              <a:t>, M.W. Haverkort, PRB </a:t>
            </a:r>
            <a:r>
              <a:rPr lang="en-US" sz="1400" b="1" dirty="0" smtClean="0"/>
              <a:t>90</a:t>
            </a:r>
            <a:r>
              <a:rPr lang="en-US" sz="1400" dirty="0" smtClean="0"/>
              <a:t>, 085102 (2014)</a:t>
            </a:r>
            <a:endParaRPr lang="en-US" sz="1400" dirty="0"/>
          </a:p>
        </p:txBody>
      </p:sp>
    </p:spTree>
    <p:extLst>
      <p:ext uri="{BB962C8B-B14F-4D97-AF65-F5344CB8AC3E}">
        <p14:creationId xmlns:p14="http://schemas.microsoft.com/office/powerpoint/2010/main" val="360748612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plDMFT6Occ.eps"/>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211213" y="1529348"/>
            <a:ext cx="4332000" cy="4332000"/>
          </a:xfrm>
          <a:prstGeom prst="rect">
            <a:avLst/>
          </a:prstGeom>
        </p:spPr>
      </p:pic>
      <p:pic>
        <p:nvPicPr>
          <p:cNvPr id="5" name="Picture 4" descr="plDMFT6.eps"/>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211210" y="1529348"/>
            <a:ext cx="4320000" cy="4332000"/>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X-ray absorption spectroscopy – correlations in the </a:t>
            </a:r>
            <a:r>
              <a:rPr lang="en-US" sz="2400" i="1" dirty="0" smtClean="0"/>
              <a:t>d</a:t>
            </a:r>
            <a:r>
              <a:rPr lang="en-US" sz="2400" dirty="0" smtClean="0"/>
              <a:t>-shell</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4" name="Rectangle 3"/>
          <p:cNvSpPr/>
          <p:nvPr/>
        </p:nvSpPr>
        <p:spPr>
          <a:xfrm>
            <a:off x="2974975" y="2895600"/>
            <a:ext cx="479425" cy="384873"/>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a:off x="4211210" y="1541348"/>
            <a:ext cx="4320000" cy="432000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TextBox 20"/>
          <p:cNvSpPr txBox="1"/>
          <p:nvPr/>
        </p:nvSpPr>
        <p:spPr>
          <a:xfrm>
            <a:off x="5741736" y="5878986"/>
            <a:ext cx="1265115" cy="369332"/>
          </a:xfrm>
          <a:prstGeom prst="rect">
            <a:avLst/>
          </a:prstGeom>
          <a:noFill/>
        </p:spPr>
        <p:txBody>
          <a:bodyPr wrap="none" rtlCol="0">
            <a:spAutoFit/>
          </a:bodyPr>
          <a:lstStyle/>
          <a:p>
            <a:r>
              <a:rPr lang="en-US" dirty="0" smtClean="0"/>
              <a:t>Energy (</a:t>
            </a:r>
            <a:r>
              <a:rPr lang="en-US" dirty="0" err="1" smtClean="0"/>
              <a:t>eV</a:t>
            </a:r>
            <a:r>
              <a:rPr lang="en-US" dirty="0" smtClean="0"/>
              <a:t>)</a:t>
            </a:r>
            <a:endParaRPr lang="en-US" dirty="0"/>
          </a:p>
        </p:txBody>
      </p:sp>
      <p:sp>
        <p:nvSpPr>
          <p:cNvPr id="25" name="TextBox 24"/>
          <p:cNvSpPr txBox="1"/>
          <p:nvPr/>
        </p:nvSpPr>
        <p:spPr>
          <a:xfrm rot="16200000">
            <a:off x="3523845" y="3245821"/>
            <a:ext cx="1005403" cy="369332"/>
          </a:xfrm>
          <a:prstGeom prst="rect">
            <a:avLst/>
          </a:prstGeom>
          <a:noFill/>
        </p:spPr>
        <p:txBody>
          <a:bodyPr wrap="none" rtlCol="0">
            <a:spAutoFit/>
          </a:bodyPr>
          <a:lstStyle/>
          <a:p>
            <a:r>
              <a:rPr lang="en-US" dirty="0" smtClean="0"/>
              <a:t>Intensity</a:t>
            </a:r>
            <a:endParaRPr lang="en-US" dirty="0"/>
          </a:p>
        </p:txBody>
      </p:sp>
      <p:sp>
        <p:nvSpPr>
          <p:cNvPr id="23" name="TextBox 22"/>
          <p:cNvSpPr txBox="1"/>
          <p:nvPr/>
        </p:nvSpPr>
        <p:spPr>
          <a:xfrm>
            <a:off x="4287520" y="1635760"/>
            <a:ext cx="739994" cy="646331"/>
          </a:xfrm>
          <a:prstGeom prst="rect">
            <a:avLst/>
          </a:prstGeom>
          <a:noFill/>
        </p:spPr>
        <p:txBody>
          <a:bodyPr wrap="none" rtlCol="0">
            <a:spAutoFit/>
          </a:bodyPr>
          <a:lstStyle/>
          <a:p>
            <a:r>
              <a:rPr lang="en-US" dirty="0" smtClean="0"/>
              <a:t>W=1</a:t>
            </a:r>
          </a:p>
          <a:p>
            <a:r>
              <a:rPr lang="en-US" dirty="0" smtClean="0"/>
              <a:t>U=2.0</a:t>
            </a:r>
            <a:endParaRPr lang="en-US" dirty="0"/>
          </a:p>
        </p:txBody>
      </p:sp>
      <p:grpSp>
        <p:nvGrpSpPr>
          <p:cNvPr id="26" name="Group 25"/>
          <p:cNvGrpSpPr/>
          <p:nvPr/>
        </p:nvGrpSpPr>
        <p:grpSpPr>
          <a:xfrm>
            <a:off x="-112321" y="1763832"/>
            <a:ext cx="2574407" cy="4423734"/>
            <a:chOff x="-112321" y="1763832"/>
            <a:chExt cx="2574407" cy="4423734"/>
          </a:xfrm>
        </p:grpSpPr>
        <p:sp>
          <p:nvSpPr>
            <p:cNvPr id="27" name="Chord 26"/>
            <p:cNvSpPr/>
            <p:nvPr/>
          </p:nvSpPr>
          <p:spPr>
            <a:xfrm>
              <a:off x="-99908" y="3518765"/>
              <a:ext cx="1486261" cy="1088560"/>
            </a:xfrm>
            <a:prstGeom prst="chord">
              <a:avLst>
                <a:gd name="adj1" fmla="val 16171291"/>
                <a:gd name="adj2" fmla="val 5329122"/>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8" name="Straight Connector 27"/>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30" name="Arc 29"/>
            <p:cNvSpPr/>
            <p:nvPr/>
          </p:nvSpPr>
          <p:spPr>
            <a:xfrm>
              <a:off x="-99908" y="1954052"/>
              <a:ext cx="1498674" cy="1088560"/>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1" name="Straight Arrow Connector 30"/>
            <p:cNvCxnSpPr/>
            <p:nvPr/>
          </p:nvCxnSpPr>
          <p:spPr>
            <a:xfrm flipV="1">
              <a:off x="1476619" y="507292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flipV="1">
              <a:off x="1671599" y="553513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flipV="1">
              <a:off x="1888129" y="508053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a:off x="12611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37" name="Delay 46"/>
            <p:cNvSpPr/>
            <p:nvPr/>
          </p:nvSpPr>
          <p:spPr>
            <a:xfrm rot="4545343">
              <a:off x="217069" y="3765903"/>
              <a:ext cx="2519102" cy="160569"/>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38" name="TextBox 37"/>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sp>
          <p:nvSpPr>
            <p:cNvPr id="39" name="Arc 38"/>
            <p:cNvSpPr/>
            <p:nvPr/>
          </p:nvSpPr>
          <p:spPr>
            <a:xfrm>
              <a:off x="-112321" y="3518765"/>
              <a:ext cx="1498674" cy="1088560"/>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0" name="Straight Connector 39"/>
            <p:cNvCxnSpPr/>
            <p:nvPr/>
          </p:nvCxnSpPr>
          <p:spPr>
            <a:xfrm flipV="1">
              <a:off x="649885" y="1763832"/>
              <a:ext cx="0" cy="4251592"/>
            </a:xfrm>
            <a:prstGeom prst="line">
              <a:avLst/>
            </a:prstGeom>
          </p:spPr>
          <p:style>
            <a:lnRef idx="2">
              <a:schemeClr val="accent1"/>
            </a:lnRef>
            <a:fillRef idx="0">
              <a:schemeClr val="accent1"/>
            </a:fillRef>
            <a:effectRef idx="1">
              <a:schemeClr val="accent1"/>
            </a:effectRef>
            <a:fontRef idx="minor">
              <a:schemeClr val="tx1"/>
            </a:fontRef>
          </p:style>
        </p:cxnSp>
      </p:grpSp>
      <p:sp>
        <p:nvSpPr>
          <p:cNvPr id="41" name="TextBox 40"/>
          <p:cNvSpPr txBox="1"/>
          <p:nvPr/>
        </p:nvSpPr>
        <p:spPr>
          <a:xfrm>
            <a:off x="3036956" y="6549680"/>
            <a:ext cx="5609228" cy="307777"/>
          </a:xfrm>
          <a:prstGeom prst="rect">
            <a:avLst/>
          </a:prstGeom>
          <a:noFill/>
        </p:spPr>
        <p:txBody>
          <a:bodyPr wrap="none" rtlCol="0">
            <a:spAutoFit/>
          </a:bodyPr>
          <a:lstStyle/>
          <a:p>
            <a:r>
              <a:rPr lang="en-US" sz="1400" dirty="0" smtClean="0"/>
              <a:t>Y. Lu, M. </a:t>
            </a:r>
            <a:r>
              <a:rPr lang="en-US" sz="1400" dirty="0" err="1" smtClean="0"/>
              <a:t>Höppner</a:t>
            </a:r>
            <a:r>
              <a:rPr lang="en-US" sz="1400" dirty="0" smtClean="0"/>
              <a:t>, O. </a:t>
            </a:r>
            <a:r>
              <a:rPr lang="en-US" sz="1400" dirty="0" err="1" smtClean="0"/>
              <a:t>Gunnarsson</a:t>
            </a:r>
            <a:r>
              <a:rPr lang="en-US" sz="1400" dirty="0" smtClean="0"/>
              <a:t>, M.W. Haverkort, PRB </a:t>
            </a:r>
            <a:r>
              <a:rPr lang="en-US" sz="1400" b="1" dirty="0" smtClean="0"/>
              <a:t>90</a:t>
            </a:r>
            <a:r>
              <a:rPr lang="en-US" sz="1400" dirty="0" smtClean="0"/>
              <a:t>, 085102 (2014)</a:t>
            </a:r>
            <a:endParaRPr lang="en-US" sz="1400" dirty="0"/>
          </a:p>
        </p:txBody>
      </p:sp>
    </p:spTree>
    <p:extLst>
      <p:ext uri="{BB962C8B-B14F-4D97-AF65-F5344CB8AC3E}">
        <p14:creationId xmlns:p14="http://schemas.microsoft.com/office/powerpoint/2010/main" val="171725014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X-ray absorption spectroscopy – </a:t>
            </a:r>
            <a:r>
              <a:rPr lang="en-US" sz="2400" dirty="0" err="1" smtClean="0"/>
              <a:t>excitons</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4" name="Rectangle 3"/>
          <p:cNvSpPr/>
          <p:nvPr/>
        </p:nvSpPr>
        <p:spPr>
          <a:xfrm>
            <a:off x="4211210" y="1541348"/>
            <a:ext cx="4320000" cy="432000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5741736" y="5878986"/>
            <a:ext cx="1265115" cy="369332"/>
          </a:xfrm>
          <a:prstGeom prst="rect">
            <a:avLst/>
          </a:prstGeom>
          <a:noFill/>
        </p:spPr>
        <p:txBody>
          <a:bodyPr wrap="none" rtlCol="0">
            <a:spAutoFit/>
          </a:bodyPr>
          <a:lstStyle/>
          <a:p>
            <a:r>
              <a:rPr lang="en-US" dirty="0" smtClean="0"/>
              <a:t>Energy (</a:t>
            </a:r>
            <a:r>
              <a:rPr lang="en-US" dirty="0" err="1" smtClean="0"/>
              <a:t>eV</a:t>
            </a:r>
            <a:r>
              <a:rPr lang="en-US" dirty="0" smtClean="0"/>
              <a:t>)</a:t>
            </a:r>
            <a:endParaRPr lang="en-US" dirty="0"/>
          </a:p>
        </p:txBody>
      </p:sp>
      <p:sp>
        <p:nvSpPr>
          <p:cNvPr id="8" name="TextBox 7"/>
          <p:cNvSpPr txBox="1"/>
          <p:nvPr/>
        </p:nvSpPr>
        <p:spPr>
          <a:xfrm rot="16200000">
            <a:off x="3523845" y="3245821"/>
            <a:ext cx="1005403" cy="369332"/>
          </a:xfrm>
          <a:prstGeom prst="rect">
            <a:avLst/>
          </a:prstGeom>
          <a:noFill/>
        </p:spPr>
        <p:txBody>
          <a:bodyPr wrap="none" rtlCol="0">
            <a:spAutoFit/>
          </a:bodyPr>
          <a:lstStyle/>
          <a:p>
            <a:r>
              <a:rPr lang="en-US" dirty="0" smtClean="0"/>
              <a:t>Intensity</a:t>
            </a:r>
            <a:endParaRPr lang="en-US" dirty="0"/>
          </a:p>
        </p:txBody>
      </p:sp>
      <p:pic>
        <p:nvPicPr>
          <p:cNvPr id="9" name="Picture 8" descr="Haverkort_16b.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211212" y="4808902"/>
            <a:ext cx="4319997" cy="898646"/>
          </a:xfrm>
          <a:prstGeom prst="rect">
            <a:avLst/>
          </a:prstGeom>
        </p:spPr>
      </p:pic>
      <p:grpSp>
        <p:nvGrpSpPr>
          <p:cNvPr id="10" name="Group 9"/>
          <p:cNvGrpSpPr/>
          <p:nvPr/>
        </p:nvGrpSpPr>
        <p:grpSpPr>
          <a:xfrm>
            <a:off x="-112321" y="1763832"/>
            <a:ext cx="2574407" cy="4423734"/>
            <a:chOff x="-112321" y="1763832"/>
            <a:chExt cx="2574407" cy="4423734"/>
          </a:xfrm>
        </p:grpSpPr>
        <p:sp>
          <p:nvSpPr>
            <p:cNvPr id="11" name="Chord 10"/>
            <p:cNvSpPr/>
            <p:nvPr/>
          </p:nvSpPr>
          <p:spPr>
            <a:xfrm>
              <a:off x="-99908" y="3518765"/>
              <a:ext cx="1486261" cy="1088560"/>
            </a:xfrm>
            <a:prstGeom prst="chord">
              <a:avLst>
                <a:gd name="adj1" fmla="val 16171291"/>
                <a:gd name="adj2" fmla="val 5329122"/>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Connector 11"/>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14" name="Arc 13"/>
            <p:cNvSpPr/>
            <p:nvPr/>
          </p:nvSpPr>
          <p:spPr>
            <a:xfrm>
              <a:off x="-99908" y="1954052"/>
              <a:ext cx="1498674" cy="1088560"/>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5" name="Straight Arrow Connector 14"/>
            <p:cNvCxnSpPr/>
            <p:nvPr/>
          </p:nvCxnSpPr>
          <p:spPr>
            <a:xfrm flipV="1">
              <a:off x="1476619" y="507292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flipV="1">
              <a:off x="1671599" y="553513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V="1">
              <a:off x="1888129" y="508053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12611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21" name="Delay 46"/>
            <p:cNvSpPr/>
            <p:nvPr/>
          </p:nvSpPr>
          <p:spPr>
            <a:xfrm rot="4545343">
              <a:off x="217069" y="3765903"/>
              <a:ext cx="2519102" cy="160569"/>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22" name="TextBox 21"/>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sp>
          <p:nvSpPr>
            <p:cNvPr id="23" name="Arc 22"/>
            <p:cNvSpPr/>
            <p:nvPr/>
          </p:nvSpPr>
          <p:spPr>
            <a:xfrm>
              <a:off x="-112321" y="3518765"/>
              <a:ext cx="1498674" cy="1088560"/>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4" name="Straight Connector 23"/>
            <p:cNvCxnSpPr/>
            <p:nvPr/>
          </p:nvCxnSpPr>
          <p:spPr>
            <a:xfrm flipV="1">
              <a:off x="649885" y="1763832"/>
              <a:ext cx="0" cy="4251592"/>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28" name="Group 27"/>
          <p:cNvGrpSpPr/>
          <p:nvPr/>
        </p:nvGrpSpPr>
        <p:grpSpPr>
          <a:xfrm>
            <a:off x="590551" y="2035349"/>
            <a:ext cx="3286335" cy="3829030"/>
            <a:chOff x="590551" y="2035349"/>
            <a:chExt cx="3286335" cy="3829030"/>
          </a:xfrm>
        </p:grpSpPr>
        <p:sp>
          <p:nvSpPr>
            <p:cNvPr id="27" name="Rounded Rectangle 26"/>
            <p:cNvSpPr/>
            <p:nvPr/>
          </p:nvSpPr>
          <p:spPr>
            <a:xfrm>
              <a:off x="1548553" y="2514166"/>
              <a:ext cx="2328333" cy="844209"/>
            </a:xfrm>
            <a:prstGeom prst="roundRect">
              <a:avLst>
                <a:gd name="adj" fmla="val 22993"/>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Core – valence interaction</a:t>
              </a:r>
            </a:p>
            <a:p>
              <a:pPr marL="342900" indent="-342900" algn="ctr">
                <a:buFont typeface="Arial"/>
                <a:buChar char="•"/>
              </a:pPr>
              <a:endParaRPr lang="en-US" sz="2400" dirty="0">
                <a:solidFill>
                  <a:schemeClr val="tx1"/>
                </a:solidFill>
              </a:endParaRPr>
            </a:p>
          </p:txBody>
        </p:sp>
        <p:sp>
          <p:nvSpPr>
            <p:cNvPr id="3" name="Freeform 2"/>
            <p:cNvSpPr/>
            <p:nvPr/>
          </p:nvSpPr>
          <p:spPr>
            <a:xfrm>
              <a:off x="1422400" y="2590800"/>
              <a:ext cx="1290320" cy="926515"/>
            </a:xfrm>
            <a:custGeom>
              <a:avLst/>
              <a:gdLst>
                <a:gd name="connsiteX0" fmla="*/ 0 w 1290320"/>
                <a:gd name="connsiteY0" fmla="*/ 0 h 926515"/>
                <a:gd name="connsiteX1" fmla="*/ 518160 w 1290320"/>
                <a:gd name="connsiteY1" fmla="*/ 904240 h 926515"/>
                <a:gd name="connsiteX2" fmla="*/ 1290320 w 1290320"/>
                <a:gd name="connsiteY2" fmla="*/ 650240 h 926515"/>
              </a:gdLst>
              <a:ahLst/>
              <a:cxnLst>
                <a:cxn ang="0">
                  <a:pos x="connsiteX0" y="connsiteY0"/>
                </a:cxn>
                <a:cxn ang="0">
                  <a:pos x="connsiteX1" y="connsiteY1"/>
                </a:cxn>
                <a:cxn ang="0">
                  <a:pos x="connsiteX2" y="connsiteY2"/>
                </a:cxn>
              </a:cxnLst>
              <a:rect l="l" t="t" r="r" b="b"/>
              <a:pathLst>
                <a:path w="1290320" h="926515">
                  <a:moveTo>
                    <a:pt x="0" y="0"/>
                  </a:moveTo>
                  <a:cubicBezTo>
                    <a:pt x="151553" y="397933"/>
                    <a:pt x="303107" y="795867"/>
                    <a:pt x="518160" y="904240"/>
                  </a:cubicBezTo>
                  <a:cubicBezTo>
                    <a:pt x="733213" y="1012613"/>
                    <a:pt x="1159933" y="692573"/>
                    <a:pt x="1290320" y="650240"/>
                  </a:cubicBezTo>
                </a:path>
              </a:pathLst>
            </a:cu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26" name="Freeform 25"/>
            <p:cNvSpPr/>
            <p:nvPr/>
          </p:nvSpPr>
          <p:spPr>
            <a:xfrm>
              <a:off x="2008532" y="3281680"/>
              <a:ext cx="683868" cy="1788160"/>
            </a:xfrm>
            <a:custGeom>
              <a:avLst/>
              <a:gdLst>
                <a:gd name="connsiteX0" fmla="*/ 175868 w 683868"/>
                <a:gd name="connsiteY0" fmla="*/ 1788160 h 1788160"/>
                <a:gd name="connsiteX1" fmla="*/ 419708 w 683868"/>
                <a:gd name="connsiteY1" fmla="*/ 1402080 h 1788160"/>
                <a:gd name="connsiteX2" fmla="*/ 3148 w 683868"/>
                <a:gd name="connsiteY2" fmla="*/ 904240 h 1788160"/>
                <a:gd name="connsiteX3" fmla="*/ 683868 w 683868"/>
                <a:gd name="connsiteY3" fmla="*/ 0 h 1788160"/>
              </a:gdLst>
              <a:ahLst/>
              <a:cxnLst>
                <a:cxn ang="0">
                  <a:pos x="connsiteX0" y="connsiteY0"/>
                </a:cxn>
                <a:cxn ang="0">
                  <a:pos x="connsiteX1" y="connsiteY1"/>
                </a:cxn>
                <a:cxn ang="0">
                  <a:pos x="connsiteX2" y="connsiteY2"/>
                </a:cxn>
                <a:cxn ang="0">
                  <a:pos x="connsiteX3" y="connsiteY3"/>
                </a:cxn>
              </a:cxnLst>
              <a:rect l="l" t="t" r="r" b="b"/>
              <a:pathLst>
                <a:path w="683868" h="1788160">
                  <a:moveTo>
                    <a:pt x="175868" y="1788160"/>
                  </a:moveTo>
                  <a:cubicBezTo>
                    <a:pt x="312181" y="1668780"/>
                    <a:pt x="448495" y="1549400"/>
                    <a:pt x="419708" y="1402080"/>
                  </a:cubicBezTo>
                  <a:cubicBezTo>
                    <a:pt x="390921" y="1254760"/>
                    <a:pt x="-40879" y="1137920"/>
                    <a:pt x="3148" y="904240"/>
                  </a:cubicBezTo>
                  <a:cubicBezTo>
                    <a:pt x="47175" y="670560"/>
                    <a:pt x="683868" y="0"/>
                    <a:pt x="683868" y="0"/>
                  </a:cubicBezTo>
                </a:path>
              </a:pathLst>
            </a:custGeom>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a:p>
          </p:txBody>
        </p:sp>
        <p:sp>
          <p:nvSpPr>
            <p:cNvPr id="2" name="Donut 1"/>
            <p:cNvSpPr/>
            <p:nvPr/>
          </p:nvSpPr>
          <p:spPr>
            <a:xfrm>
              <a:off x="1476619" y="4971943"/>
              <a:ext cx="886068" cy="892436"/>
            </a:xfrm>
            <a:prstGeom prst="donut">
              <a:avLst>
                <a:gd name="adj" fmla="val 8095"/>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solidFill>
                  <a:schemeClr val="tx1"/>
                </a:solidFill>
              </a:endParaRPr>
            </a:p>
          </p:txBody>
        </p:sp>
        <p:sp>
          <p:nvSpPr>
            <p:cNvPr id="25" name="Donut 24"/>
            <p:cNvSpPr/>
            <p:nvPr/>
          </p:nvSpPr>
          <p:spPr>
            <a:xfrm>
              <a:off x="590551" y="2035349"/>
              <a:ext cx="886068" cy="892436"/>
            </a:xfrm>
            <a:prstGeom prst="donut">
              <a:avLst>
                <a:gd name="adj" fmla="val 8095"/>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solidFill>
                  <a:schemeClr val="tx1"/>
                </a:solidFill>
              </a:endParaRPr>
            </a:p>
          </p:txBody>
        </p:sp>
      </p:grpSp>
      <p:sp>
        <p:nvSpPr>
          <p:cNvPr id="29" name="TextBox 28"/>
          <p:cNvSpPr txBox="1"/>
          <p:nvPr/>
        </p:nvSpPr>
        <p:spPr>
          <a:xfrm>
            <a:off x="4287520" y="1635760"/>
            <a:ext cx="681722" cy="923330"/>
          </a:xfrm>
          <a:prstGeom prst="rect">
            <a:avLst/>
          </a:prstGeom>
          <a:noFill/>
        </p:spPr>
        <p:txBody>
          <a:bodyPr wrap="none" rtlCol="0">
            <a:spAutoFit/>
          </a:bodyPr>
          <a:lstStyle/>
          <a:p>
            <a:r>
              <a:rPr lang="en-US" dirty="0" smtClean="0"/>
              <a:t>W=1</a:t>
            </a:r>
          </a:p>
          <a:p>
            <a:r>
              <a:rPr lang="en-US" dirty="0" smtClean="0"/>
              <a:t>U=20</a:t>
            </a:r>
          </a:p>
          <a:p>
            <a:r>
              <a:rPr lang="en-US" dirty="0" smtClean="0"/>
              <a:t>Q=0</a:t>
            </a:r>
            <a:endParaRPr lang="en-US" dirty="0"/>
          </a:p>
        </p:txBody>
      </p:sp>
      <p:sp>
        <p:nvSpPr>
          <p:cNvPr id="30" name="TextBox 29"/>
          <p:cNvSpPr txBox="1"/>
          <p:nvPr/>
        </p:nvSpPr>
        <p:spPr>
          <a:xfrm>
            <a:off x="1572836" y="6549680"/>
            <a:ext cx="7085418" cy="307777"/>
          </a:xfrm>
          <a:prstGeom prst="rect">
            <a:avLst/>
          </a:prstGeom>
          <a:noFill/>
        </p:spPr>
        <p:txBody>
          <a:bodyPr wrap="none" rtlCol="0">
            <a:spAutoFit/>
          </a:bodyPr>
          <a:lstStyle/>
          <a:p>
            <a:r>
              <a:rPr lang="en-US" sz="1400" dirty="0" smtClean="0"/>
              <a:t>M.W. Haverkort, G. </a:t>
            </a:r>
            <a:r>
              <a:rPr lang="en-US" sz="1400" dirty="0" err="1" smtClean="0"/>
              <a:t>Sangiovanni</a:t>
            </a:r>
            <a:r>
              <a:rPr lang="en-US" sz="1400" dirty="0" smtClean="0"/>
              <a:t>, P. </a:t>
            </a:r>
            <a:r>
              <a:rPr lang="en-US" sz="1400" dirty="0" err="1" smtClean="0"/>
              <a:t>Hansmann</a:t>
            </a:r>
            <a:r>
              <a:rPr lang="en-US" sz="1400" dirty="0" smtClean="0"/>
              <a:t>, A. </a:t>
            </a:r>
            <a:r>
              <a:rPr lang="en-US" sz="1400" dirty="0" err="1" smtClean="0"/>
              <a:t>Toschi</a:t>
            </a:r>
            <a:r>
              <a:rPr lang="en-US" sz="1400" dirty="0" smtClean="0"/>
              <a:t>, Y. Lu, S. Macke EPL, </a:t>
            </a:r>
            <a:r>
              <a:rPr lang="en-US" sz="1400" b="1" dirty="0" smtClean="0"/>
              <a:t>108</a:t>
            </a:r>
            <a:r>
              <a:rPr lang="en-US" sz="1400" dirty="0" smtClean="0"/>
              <a:t> 57004 (2014)</a:t>
            </a:r>
            <a:endParaRPr lang="en-US" sz="1400" dirty="0"/>
          </a:p>
        </p:txBody>
      </p:sp>
    </p:spTree>
    <p:extLst>
      <p:ext uri="{BB962C8B-B14F-4D97-AF65-F5344CB8AC3E}">
        <p14:creationId xmlns:p14="http://schemas.microsoft.com/office/powerpoint/2010/main" val="1683835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X-ray absorption spectroscopy – </a:t>
            </a:r>
            <a:r>
              <a:rPr lang="en-US" sz="2400" dirty="0" err="1" smtClean="0"/>
              <a:t>excitons</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4" name="Picture 3" descr="Haverkort_16c.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204466" y="4644645"/>
            <a:ext cx="4327534" cy="1062903"/>
          </a:xfrm>
          <a:prstGeom prst="rect">
            <a:avLst/>
          </a:prstGeom>
        </p:spPr>
      </p:pic>
      <p:sp>
        <p:nvSpPr>
          <p:cNvPr id="5" name="Rectangle 4"/>
          <p:cNvSpPr/>
          <p:nvPr/>
        </p:nvSpPr>
        <p:spPr>
          <a:xfrm>
            <a:off x="4211210" y="1541348"/>
            <a:ext cx="4320000" cy="432000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5741736" y="5878986"/>
            <a:ext cx="1265115" cy="369332"/>
          </a:xfrm>
          <a:prstGeom prst="rect">
            <a:avLst/>
          </a:prstGeom>
          <a:noFill/>
        </p:spPr>
        <p:txBody>
          <a:bodyPr wrap="none" rtlCol="0">
            <a:spAutoFit/>
          </a:bodyPr>
          <a:lstStyle/>
          <a:p>
            <a:r>
              <a:rPr lang="en-US" dirty="0" smtClean="0"/>
              <a:t>Energy (</a:t>
            </a:r>
            <a:r>
              <a:rPr lang="en-US" dirty="0" err="1" smtClean="0"/>
              <a:t>eV</a:t>
            </a:r>
            <a:r>
              <a:rPr lang="en-US" dirty="0" smtClean="0"/>
              <a:t>)</a:t>
            </a:r>
            <a:endParaRPr lang="en-US" dirty="0"/>
          </a:p>
        </p:txBody>
      </p:sp>
      <p:sp>
        <p:nvSpPr>
          <p:cNvPr id="9" name="TextBox 8"/>
          <p:cNvSpPr txBox="1"/>
          <p:nvPr/>
        </p:nvSpPr>
        <p:spPr>
          <a:xfrm rot="16200000">
            <a:off x="3523845" y="3245821"/>
            <a:ext cx="1005403" cy="369332"/>
          </a:xfrm>
          <a:prstGeom prst="rect">
            <a:avLst/>
          </a:prstGeom>
          <a:noFill/>
        </p:spPr>
        <p:txBody>
          <a:bodyPr wrap="none" rtlCol="0">
            <a:spAutoFit/>
          </a:bodyPr>
          <a:lstStyle/>
          <a:p>
            <a:r>
              <a:rPr lang="en-US" dirty="0" smtClean="0"/>
              <a:t>Intensity</a:t>
            </a:r>
            <a:endParaRPr lang="en-US" dirty="0"/>
          </a:p>
        </p:txBody>
      </p:sp>
      <p:grpSp>
        <p:nvGrpSpPr>
          <p:cNvPr id="10" name="Group 9"/>
          <p:cNvGrpSpPr/>
          <p:nvPr/>
        </p:nvGrpSpPr>
        <p:grpSpPr>
          <a:xfrm>
            <a:off x="-112321" y="1763832"/>
            <a:ext cx="2574407" cy="4423734"/>
            <a:chOff x="-112321" y="1763832"/>
            <a:chExt cx="2574407" cy="4423734"/>
          </a:xfrm>
        </p:grpSpPr>
        <p:sp>
          <p:nvSpPr>
            <p:cNvPr id="11" name="Chord 10"/>
            <p:cNvSpPr/>
            <p:nvPr/>
          </p:nvSpPr>
          <p:spPr>
            <a:xfrm>
              <a:off x="-99908" y="3518765"/>
              <a:ext cx="1486261" cy="1088560"/>
            </a:xfrm>
            <a:prstGeom prst="chord">
              <a:avLst>
                <a:gd name="adj1" fmla="val 16171291"/>
                <a:gd name="adj2" fmla="val 5329122"/>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Connector 11"/>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14" name="Arc 13"/>
            <p:cNvSpPr/>
            <p:nvPr/>
          </p:nvSpPr>
          <p:spPr>
            <a:xfrm>
              <a:off x="-99908" y="1954052"/>
              <a:ext cx="1498674" cy="1088560"/>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5" name="Straight Arrow Connector 14"/>
            <p:cNvCxnSpPr/>
            <p:nvPr/>
          </p:nvCxnSpPr>
          <p:spPr>
            <a:xfrm flipV="1">
              <a:off x="1476619" y="507292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flipV="1">
              <a:off x="1671599" y="553513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V="1">
              <a:off x="1043213" y="218493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12611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21" name="Delay 46"/>
            <p:cNvSpPr/>
            <p:nvPr/>
          </p:nvSpPr>
          <p:spPr>
            <a:xfrm rot="4545343">
              <a:off x="217069" y="3765903"/>
              <a:ext cx="2519102" cy="160569"/>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22" name="TextBox 21"/>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sp>
          <p:nvSpPr>
            <p:cNvPr id="23" name="Arc 22"/>
            <p:cNvSpPr/>
            <p:nvPr/>
          </p:nvSpPr>
          <p:spPr>
            <a:xfrm>
              <a:off x="-112321" y="3518765"/>
              <a:ext cx="1498674" cy="1088560"/>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4" name="Straight Connector 23"/>
            <p:cNvCxnSpPr/>
            <p:nvPr/>
          </p:nvCxnSpPr>
          <p:spPr>
            <a:xfrm flipV="1">
              <a:off x="649885" y="1763832"/>
              <a:ext cx="0" cy="4251592"/>
            </a:xfrm>
            <a:prstGeom prst="line">
              <a:avLst/>
            </a:prstGeom>
          </p:spPr>
          <p:style>
            <a:lnRef idx="2">
              <a:schemeClr val="accent1"/>
            </a:lnRef>
            <a:fillRef idx="0">
              <a:schemeClr val="accent1"/>
            </a:fillRef>
            <a:effectRef idx="1">
              <a:schemeClr val="accent1"/>
            </a:effectRef>
            <a:fontRef idx="minor">
              <a:schemeClr val="tx1"/>
            </a:fontRef>
          </p:style>
        </p:cxnSp>
      </p:grpSp>
      <p:sp>
        <p:nvSpPr>
          <p:cNvPr id="25" name="TextBox 24"/>
          <p:cNvSpPr txBox="1"/>
          <p:nvPr/>
        </p:nvSpPr>
        <p:spPr>
          <a:xfrm>
            <a:off x="4287520" y="1635760"/>
            <a:ext cx="864201" cy="923330"/>
          </a:xfrm>
          <a:prstGeom prst="rect">
            <a:avLst/>
          </a:prstGeom>
          <a:noFill/>
        </p:spPr>
        <p:txBody>
          <a:bodyPr wrap="none" rtlCol="0">
            <a:spAutoFit/>
          </a:bodyPr>
          <a:lstStyle/>
          <a:p>
            <a:r>
              <a:rPr lang="en-US" dirty="0" smtClean="0"/>
              <a:t>W=1</a:t>
            </a:r>
          </a:p>
          <a:p>
            <a:r>
              <a:rPr lang="en-US" dirty="0" smtClean="0"/>
              <a:t>U=20</a:t>
            </a:r>
          </a:p>
          <a:p>
            <a:r>
              <a:rPr lang="en-US" dirty="0" smtClean="0"/>
              <a:t>Q=0.25</a:t>
            </a:r>
            <a:endParaRPr lang="en-US" dirty="0"/>
          </a:p>
        </p:txBody>
      </p:sp>
      <p:sp>
        <p:nvSpPr>
          <p:cNvPr id="26" name="TextBox 25"/>
          <p:cNvSpPr txBox="1"/>
          <p:nvPr/>
        </p:nvSpPr>
        <p:spPr>
          <a:xfrm>
            <a:off x="1572836" y="6549680"/>
            <a:ext cx="7085418" cy="307777"/>
          </a:xfrm>
          <a:prstGeom prst="rect">
            <a:avLst/>
          </a:prstGeom>
          <a:noFill/>
        </p:spPr>
        <p:txBody>
          <a:bodyPr wrap="none" rtlCol="0">
            <a:spAutoFit/>
          </a:bodyPr>
          <a:lstStyle/>
          <a:p>
            <a:r>
              <a:rPr lang="en-US" sz="1400" dirty="0" smtClean="0"/>
              <a:t>M.W. Haverkort, G. </a:t>
            </a:r>
            <a:r>
              <a:rPr lang="en-US" sz="1400" dirty="0" err="1" smtClean="0"/>
              <a:t>Sangiovanni</a:t>
            </a:r>
            <a:r>
              <a:rPr lang="en-US" sz="1400" dirty="0" smtClean="0"/>
              <a:t>, P. </a:t>
            </a:r>
            <a:r>
              <a:rPr lang="en-US" sz="1400" dirty="0" err="1" smtClean="0"/>
              <a:t>Hansmann</a:t>
            </a:r>
            <a:r>
              <a:rPr lang="en-US" sz="1400" dirty="0" smtClean="0"/>
              <a:t>, A. </a:t>
            </a:r>
            <a:r>
              <a:rPr lang="en-US" sz="1400" dirty="0" err="1" smtClean="0"/>
              <a:t>Toschi</a:t>
            </a:r>
            <a:r>
              <a:rPr lang="en-US" sz="1400" dirty="0" smtClean="0"/>
              <a:t>, Y. Lu, S. Macke EPL, </a:t>
            </a:r>
            <a:r>
              <a:rPr lang="en-US" sz="1400" b="1" dirty="0" smtClean="0"/>
              <a:t>108</a:t>
            </a:r>
            <a:r>
              <a:rPr lang="en-US" sz="1400" dirty="0" smtClean="0"/>
              <a:t> 57004 (2014)</a:t>
            </a:r>
            <a:endParaRPr lang="en-US" sz="1400" dirty="0"/>
          </a:p>
        </p:txBody>
      </p:sp>
    </p:spTree>
    <p:extLst>
      <p:ext uri="{BB962C8B-B14F-4D97-AF65-F5344CB8AC3E}">
        <p14:creationId xmlns:p14="http://schemas.microsoft.com/office/powerpoint/2010/main" val="168383561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X-ray absorption spectroscopy – </a:t>
            </a:r>
            <a:r>
              <a:rPr lang="en-US" sz="2400" dirty="0" err="1" smtClean="0"/>
              <a:t>excitons</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4" name="Picture 3" descr="Haverkort_16d.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211213" y="3303501"/>
            <a:ext cx="4320787" cy="2404047"/>
          </a:xfrm>
          <a:prstGeom prst="rect">
            <a:avLst/>
          </a:prstGeom>
        </p:spPr>
      </p:pic>
      <p:sp>
        <p:nvSpPr>
          <p:cNvPr id="5" name="Rectangle 4"/>
          <p:cNvSpPr/>
          <p:nvPr/>
        </p:nvSpPr>
        <p:spPr>
          <a:xfrm>
            <a:off x="4211210" y="1541348"/>
            <a:ext cx="4320000" cy="432000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5741736" y="5878986"/>
            <a:ext cx="1265115" cy="369332"/>
          </a:xfrm>
          <a:prstGeom prst="rect">
            <a:avLst/>
          </a:prstGeom>
          <a:noFill/>
        </p:spPr>
        <p:txBody>
          <a:bodyPr wrap="none" rtlCol="0">
            <a:spAutoFit/>
          </a:bodyPr>
          <a:lstStyle/>
          <a:p>
            <a:r>
              <a:rPr lang="en-US" dirty="0" smtClean="0"/>
              <a:t>Energy (</a:t>
            </a:r>
            <a:r>
              <a:rPr lang="en-US" dirty="0" err="1" smtClean="0"/>
              <a:t>eV</a:t>
            </a:r>
            <a:r>
              <a:rPr lang="en-US" dirty="0" smtClean="0"/>
              <a:t>)</a:t>
            </a:r>
            <a:endParaRPr lang="en-US" dirty="0"/>
          </a:p>
        </p:txBody>
      </p:sp>
      <p:sp>
        <p:nvSpPr>
          <p:cNvPr id="9" name="TextBox 8"/>
          <p:cNvSpPr txBox="1"/>
          <p:nvPr/>
        </p:nvSpPr>
        <p:spPr>
          <a:xfrm rot="16200000">
            <a:off x="3523845" y="3245821"/>
            <a:ext cx="1005403" cy="369332"/>
          </a:xfrm>
          <a:prstGeom prst="rect">
            <a:avLst/>
          </a:prstGeom>
          <a:noFill/>
        </p:spPr>
        <p:txBody>
          <a:bodyPr wrap="none" rtlCol="0">
            <a:spAutoFit/>
          </a:bodyPr>
          <a:lstStyle/>
          <a:p>
            <a:r>
              <a:rPr lang="en-US" dirty="0" smtClean="0"/>
              <a:t>Intensity</a:t>
            </a:r>
            <a:endParaRPr lang="en-US" dirty="0"/>
          </a:p>
        </p:txBody>
      </p:sp>
      <p:grpSp>
        <p:nvGrpSpPr>
          <p:cNvPr id="10" name="Group 9"/>
          <p:cNvGrpSpPr/>
          <p:nvPr/>
        </p:nvGrpSpPr>
        <p:grpSpPr>
          <a:xfrm>
            <a:off x="-112321" y="1763832"/>
            <a:ext cx="2574407" cy="4423734"/>
            <a:chOff x="-112321" y="1763832"/>
            <a:chExt cx="2574407" cy="4423734"/>
          </a:xfrm>
        </p:grpSpPr>
        <p:sp>
          <p:nvSpPr>
            <p:cNvPr id="11" name="Chord 10"/>
            <p:cNvSpPr/>
            <p:nvPr/>
          </p:nvSpPr>
          <p:spPr>
            <a:xfrm>
              <a:off x="-99908" y="3518765"/>
              <a:ext cx="1486261" cy="1088560"/>
            </a:xfrm>
            <a:prstGeom prst="chord">
              <a:avLst>
                <a:gd name="adj1" fmla="val 16171291"/>
                <a:gd name="adj2" fmla="val 5329122"/>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Connector 11"/>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14" name="Arc 13"/>
            <p:cNvSpPr/>
            <p:nvPr/>
          </p:nvSpPr>
          <p:spPr>
            <a:xfrm>
              <a:off x="-99908" y="1954052"/>
              <a:ext cx="1498674" cy="1088560"/>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5" name="Straight Arrow Connector 14"/>
            <p:cNvCxnSpPr/>
            <p:nvPr/>
          </p:nvCxnSpPr>
          <p:spPr>
            <a:xfrm flipV="1">
              <a:off x="1476619" y="507292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flipV="1">
              <a:off x="1671599" y="553513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V="1">
              <a:off x="1043213" y="218493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12611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21" name="Delay 46"/>
            <p:cNvSpPr/>
            <p:nvPr/>
          </p:nvSpPr>
          <p:spPr>
            <a:xfrm rot="4545343">
              <a:off x="217069" y="3765903"/>
              <a:ext cx="2519102" cy="160569"/>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22" name="TextBox 21"/>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sp>
          <p:nvSpPr>
            <p:cNvPr id="23" name="Arc 22"/>
            <p:cNvSpPr/>
            <p:nvPr/>
          </p:nvSpPr>
          <p:spPr>
            <a:xfrm>
              <a:off x="-112321" y="3518765"/>
              <a:ext cx="1498674" cy="1088560"/>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4" name="Straight Connector 23"/>
            <p:cNvCxnSpPr/>
            <p:nvPr/>
          </p:nvCxnSpPr>
          <p:spPr>
            <a:xfrm flipV="1">
              <a:off x="649885" y="1763832"/>
              <a:ext cx="0" cy="4251592"/>
            </a:xfrm>
            <a:prstGeom prst="line">
              <a:avLst/>
            </a:prstGeom>
          </p:spPr>
          <p:style>
            <a:lnRef idx="2">
              <a:schemeClr val="accent1"/>
            </a:lnRef>
            <a:fillRef idx="0">
              <a:schemeClr val="accent1"/>
            </a:fillRef>
            <a:effectRef idx="1">
              <a:schemeClr val="accent1"/>
            </a:effectRef>
            <a:fontRef idx="minor">
              <a:schemeClr val="tx1"/>
            </a:fontRef>
          </p:style>
        </p:cxnSp>
      </p:grpSp>
      <p:sp>
        <p:nvSpPr>
          <p:cNvPr id="25" name="TextBox 24"/>
          <p:cNvSpPr txBox="1"/>
          <p:nvPr/>
        </p:nvSpPr>
        <p:spPr>
          <a:xfrm>
            <a:off x="4287520" y="1635760"/>
            <a:ext cx="747207" cy="923330"/>
          </a:xfrm>
          <a:prstGeom prst="rect">
            <a:avLst/>
          </a:prstGeom>
          <a:noFill/>
        </p:spPr>
        <p:txBody>
          <a:bodyPr wrap="none" rtlCol="0">
            <a:spAutoFit/>
          </a:bodyPr>
          <a:lstStyle/>
          <a:p>
            <a:r>
              <a:rPr lang="en-US" dirty="0" smtClean="0"/>
              <a:t>W=1</a:t>
            </a:r>
          </a:p>
          <a:p>
            <a:r>
              <a:rPr lang="en-US" dirty="0" smtClean="0"/>
              <a:t>U=20</a:t>
            </a:r>
          </a:p>
          <a:p>
            <a:r>
              <a:rPr lang="en-US" dirty="0" smtClean="0"/>
              <a:t>Q=0.5</a:t>
            </a:r>
            <a:endParaRPr lang="en-US" dirty="0"/>
          </a:p>
        </p:txBody>
      </p:sp>
      <p:sp>
        <p:nvSpPr>
          <p:cNvPr id="26" name="TextBox 25"/>
          <p:cNvSpPr txBox="1"/>
          <p:nvPr/>
        </p:nvSpPr>
        <p:spPr>
          <a:xfrm>
            <a:off x="1572836" y="6549680"/>
            <a:ext cx="7085418" cy="307777"/>
          </a:xfrm>
          <a:prstGeom prst="rect">
            <a:avLst/>
          </a:prstGeom>
          <a:noFill/>
        </p:spPr>
        <p:txBody>
          <a:bodyPr wrap="none" rtlCol="0">
            <a:spAutoFit/>
          </a:bodyPr>
          <a:lstStyle/>
          <a:p>
            <a:r>
              <a:rPr lang="en-US" sz="1400" dirty="0" smtClean="0"/>
              <a:t>M.W. Haverkort, G. </a:t>
            </a:r>
            <a:r>
              <a:rPr lang="en-US" sz="1400" dirty="0" err="1" smtClean="0"/>
              <a:t>Sangiovanni</a:t>
            </a:r>
            <a:r>
              <a:rPr lang="en-US" sz="1400" dirty="0" smtClean="0"/>
              <a:t>, P. </a:t>
            </a:r>
            <a:r>
              <a:rPr lang="en-US" sz="1400" dirty="0" err="1" smtClean="0"/>
              <a:t>Hansmann</a:t>
            </a:r>
            <a:r>
              <a:rPr lang="en-US" sz="1400" dirty="0" smtClean="0"/>
              <a:t>, A. </a:t>
            </a:r>
            <a:r>
              <a:rPr lang="en-US" sz="1400" dirty="0" err="1" smtClean="0"/>
              <a:t>Toschi</a:t>
            </a:r>
            <a:r>
              <a:rPr lang="en-US" sz="1400" dirty="0" smtClean="0"/>
              <a:t>, Y. Lu, S. Macke EPL, </a:t>
            </a:r>
            <a:r>
              <a:rPr lang="en-US" sz="1400" b="1" dirty="0" smtClean="0"/>
              <a:t>108</a:t>
            </a:r>
            <a:r>
              <a:rPr lang="en-US" sz="1400" dirty="0" smtClean="0"/>
              <a:t> 57004 (2014)</a:t>
            </a:r>
            <a:endParaRPr lang="en-US" sz="1400" dirty="0"/>
          </a:p>
        </p:txBody>
      </p:sp>
    </p:spTree>
    <p:extLst>
      <p:ext uri="{BB962C8B-B14F-4D97-AF65-F5344CB8AC3E}">
        <p14:creationId xmlns:p14="http://schemas.microsoft.com/office/powerpoint/2010/main" val="168383561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X-ray absorption spectroscopy – </a:t>
            </a:r>
            <a:r>
              <a:rPr lang="en-US" sz="2400" dirty="0" err="1" smtClean="0"/>
              <a:t>excitons</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4" name="Picture 3" descr="Haverkort_16e.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211214" y="1549198"/>
            <a:ext cx="4320786" cy="4158350"/>
          </a:xfrm>
          <a:prstGeom prst="rect">
            <a:avLst/>
          </a:prstGeom>
        </p:spPr>
      </p:pic>
      <p:sp>
        <p:nvSpPr>
          <p:cNvPr id="5" name="Rectangle 4"/>
          <p:cNvSpPr/>
          <p:nvPr/>
        </p:nvSpPr>
        <p:spPr>
          <a:xfrm>
            <a:off x="4211210" y="1541348"/>
            <a:ext cx="4320000" cy="432000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5741736" y="5878986"/>
            <a:ext cx="1265115" cy="369332"/>
          </a:xfrm>
          <a:prstGeom prst="rect">
            <a:avLst/>
          </a:prstGeom>
          <a:noFill/>
        </p:spPr>
        <p:txBody>
          <a:bodyPr wrap="none" rtlCol="0">
            <a:spAutoFit/>
          </a:bodyPr>
          <a:lstStyle/>
          <a:p>
            <a:r>
              <a:rPr lang="en-US" dirty="0" smtClean="0"/>
              <a:t>Energy (</a:t>
            </a:r>
            <a:r>
              <a:rPr lang="en-US" dirty="0" err="1" smtClean="0"/>
              <a:t>eV</a:t>
            </a:r>
            <a:r>
              <a:rPr lang="en-US" dirty="0" smtClean="0"/>
              <a:t>)</a:t>
            </a:r>
            <a:endParaRPr lang="en-US" dirty="0"/>
          </a:p>
        </p:txBody>
      </p:sp>
      <p:sp>
        <p:nvSpPr>
          <p:cNvPr id="9" name="TextBox 8"/>
          <p:cNvSpPr txBox="1"/>
          <p:nvPr/>
        </p:nvSpPr>
        <p:spPr>
          <a:xfrm rot="16200000">
            <a:off x="3523845" y="3245821"/>
            <a:ext cx="1005403" cy="369332"/>
          </a:xfrm>
          <a:prstGeom prst="rect">
            <a:avLst/>
          </a:prstGeom>
          <a:noFill/>
        </p:spPr>
        <p:txBody>
          <a:bodyPr wrap="none" rtlCol="0">
            <a:spAutoFit/>
          </a:bodyPr>
          <a:lstStyle/>
          <a:p>
            <a:r>
              <a:rPr lang="en-US" dirty="0" smtClean="0"/>
              <a:t>Intensity</a:t>
            </a:r>
            <a:endParaRPr lang="en-US" dirty="0"/>
          </a:p>
        </p:txBody>
      </p:sp>
      <p:grpSp>
        <p:nvGrpSpPr>
          <p:cNvPr id="10" name="Group 9"/>
          <p:cNvGrpSpPr/>
          <p:nvPr/>
        </p:nvGrpSpPr>
        <p:grpSpPr>
          <a:xfrm>
            <a:off x="-112321" y="1763832"/>
            <a:ext cx="2574407" cy="4423734"/>
            <a:chOff x="-112321" y="1763832"/>
            <a:chExt cx="2574407" cy="4423734"/>
          </a:xfrm>
        </p:grpSpPr>
        <p:sp>
          <p:nvSpPr>
            <p:cNvPr id="11" name="Chord 10"/>
            <p:cNvSpPr/>
            <p:nvPr/>
          </p:nvSpPr>
          <p:spPr>
            <a:xfrm>
              <a:off x="-99908" y="3518765"/>
              <a:ext cx="1486261" cy="1088560"/>
            </a:xfrm>
            <a:prstGeom prst="chord">
              <a:avLst>
                <a:gd name="adj1" fmla="val 16171291"/>
                <a:gd name="adj2" fmla="val 5329122"/>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Connector 11"/>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14" name="Arc 13"/>
            <p:cNvSpPr/>
            <p:nvPr/>
          </p:nvSpPr>
          <p:spPr>
            <a:xfrm>
              <a:off x="-99908" y="1954052"/>
              <a:ext cx="1498674" cy="1088560"/>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5" name="Straight Arrow Connector 14"/>
            <p:cNvCxnSpPr/>
            <p:nvPr/>
          </p:nvCxnSpPr>
          <p:spPr>
            <a:xfrm flipV="1">
              <a:off x="1476619" y="507292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flipV="1">
              <a:off x="1671599" y="553513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V="1">
              <a:off x="1043213" y="218493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12611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21" name="Delay 46"/>
            <p:cNvSpPr/>
            <p:nvPr/>
          </p:nvSpPr>
          <p:spPr>
            <a:xfrm rot="4545343">
              <a:off x="217069" y="3765903"/>
              <a:ext cx="2519102" cy="160569"/>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22" name="TextBox 21"/>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sp>
          <p:nvSpPr>
            <p:cNvPr id="23" name="Arc 22"/>
            <p:cNvSpPr/>
            <p:nvPr/>
          </p:nvSpPr>
          <p:spPr>
            <a:xfrm>
              <a:off x="-112321" y="3518765"/>
              <a:ext cx="1498674" cy="1088560"/>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4" name="Straight Connector 23"/>
            <p:cNvCxnSpPr/>
            <p:nvPr/>
          </p:nvCxnSpPr>
          <p:spPr>
            <a:xfrm flipV="1">
              <a:off x="649885" y="1763832"/>
              <a:ext cx="0" cy="4251592"/>
            </a:xfrm>
            <a:prstGeom prst="line">
              <a:avLst/>
            </a:prstGeom>
          </p:spPr>
          <p:style>
            <a:lnRef idx="2">
              <a:schemeClr val="accent1"/>
            </a:lnRef>
            <a:fillRef idx="0">
              <a:schemeClr val="accent1"/>
            </a:fillRef>
            <a:effectRef idx="1">
              <a:schemeClr val="accent1"/>
            </a:effectRef>
            <a:fontRef idx="minor">
              <a:schemeClr val="tx1"/>
            </a:fontRef>
          </p:style>
        </p:cxnSp>
      </p:grpSp>
      <p:sp>
        <p:nvSpPr>
          <p:cNvPr id="25" name="TextBox 24"/>
          <p:cNvSpPr txBox="1"/>
          <p:nvPr/>
        </p:nvSpPr>
        <p:spPr>
          <a:xfrm>
            <a:off x="4287520" y="1635760"/>
            <a:ext cx="747207" cy="923330"/>
          </a:xfrm>
          <a:prstGeom prst="rect">
            <a:avLst/>
          </a:prstGeom>
          <a:noFill/>
        </p:spPr>
        <p:txBody>
          <a:bodyPr wrap="none" rtlCol="0">
            <a:spAutoFit/>
          </a:bodyPr>
          <a:lstStyle/>
          <a:p>
            <a:r>
              <a:rPr lang="en-US" dirty="0" smtClean="0"/>
              <a:t>W=1</a:t>
            </a:r>
          </a:p>
          <a:p>
            <a:r>
              <a:rPr lang="en-US" dirty="0" smtClean="0"/>
              <a:t>U=20</a:t>
            </a:r>
          </a:p>
          <a:p>
            <a:r>
              <a:rPr lang="en-US" dirty="0" smtClean="0"/>
              <a:t>Q=1.0</a:t>
            </a:r>
            <a:endParaRPr lang="en-US" dirty="0"/>
          </a:p>
        </p:txBody>
      </p:sp>
      <p:sp>
        <p:nvSpPr>
          <p:cNvPr id="26" name="TextBox 25"/>
          <p:cNvSpPr txBox="1"/>
          <p:nvPr/>
        </p:nvSpPr>
        <p:spPr>
          <a:xfrm>
            <a:off x="1572836" y="6549680"/>
            <a:ext cx="7085418" cy="307777"/>
          </a:xfrm>
          <a:prstGeom prst="rect">
            <a:avLst/>
          </a:prstGeom>
          <a:noFill/>
        </p:spPr>
        <p:txBody>
          <a:bodyPr wrap="none" rtlCol="0">
            <a:spAutoFit/>
          </a:bodyPr>
          <a:lstStyle/>
          <a:p>
            <a:r>
              <a:rPr lang="en-US" sz="1400" dirty="0" smtClean="0"/>
              <a:t>M.W. Haverkort, G. </a:t>
            </a:r>
            <a:r>
              <a:rPr lang="en-US" sz="1400" dirty="0" err="1" smtClean="0"/>
              <a:t>Sangiovanni</a:t>
            </a:r>
            <a:r>
              <a:rPr lang="en-US" sz="1400" dirty="0" smtClean="0"/>
              <a:t>, P. </a:t>
            </a:r>
            <a:r>
              <a:rPr lang="en-US" sz="1400" dirty="0" err="1" smtClean="0"/>
              <a:t>Hansmann</a:t>
            </a:r>
            <a:r>
              <a:rPr lang="en-US" sz="1400" dirty="0" smtClean="0"/>
              <a:t>, A. </a:t>
            </a:r>
            <a:r>
              <a:rPr lang="en-US" sz="1400" dirty="0" err="1" smtClean="0"/>
              <a:t>Toschi</a:t>
            </a:r>
            <a:r>
              <a:rPr lang="en-US" sz="1400" dirty="0" smtClean="0"/>
              <a:t>, Y. Lu, S. Macke EPL, </a:t>
            </a:r>
            <a:r>
              <a:rPr lang="en-US" sz="1400" b="1" dirty="0" smtClean="0"/>
              <a:t>108</a:t>
            </a:r>
            <a:r>
              <a:rPr lang="en-US" sz="1400" dirty="0" smtClean="0"/>
              <a:t> 57004 (2014)</a:t>
            </a:r>
            <a:endParaRPr lang="en-US" sz="1400" dirty="0"/>
          </a:p>
        </p:txBody>
      </p:sp>
    </p:spTree>
    <p:extLst>
      <p:ext uri="{BB962C8B-B14F-4D97-AF65-F5344CB8AC3E}">
        <p14:creationId xmlns:p14="http://schemas.microsoft.com/office/powerpoint/2010/main" val="168383561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X-ray absorption spectroscopy – </a:t>
            </a:r>
            <a:r>
              <a:rPr lang="en-US" sz="2400" dirty="0" err="1" smtClean="0"/>
              <a:t>excitons</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4" name="Picture 3" descr="Haverkort_16f.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200059" y="1527605"/>
            <a:ext cx="4331941" cy="4179943"/>
          </a:xfrm>
          <a:prstGeom prst="rect">
            <a:avLst/>
          </a:prstGeom>
        </p:spPr>
      </p:pic>
      <p:sp>
        <p:nvSpPr>
          <p:cNvPr id="5" name="Rectangle 4"/>
          <p:cNvSpPr/>
          <p:nvPr/>
        </p:nvSpPr>
        <p:spPr>
          <a:xfrm>
            <a:off x="4211210" y="1541348"/>
            <a:ext cx="4320000" cy="432000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5741736" y="5878986"/>
            <a:ext cx="1265115" cy="369332"/>
          </a:xfrm>
          <a:prstGeom prst="rect">
            <a:avLst/>
          </a:prstGeom>
          <a:noFill/>
        </p:spPr>
        <p:txBody>
          <a:bodyPr wrap="none" rtlCol="0">
            <a:spAutoFit/>
          </a:bodyPr>
          <a:lstStyle/>
          <a:p>
            <a:r>
              <a:rPr lang="en-US" dirty="0" smtClean="0"/>
              <a:t>Energy (</a:t>
            </a:r>
            <a:r>
              <a:rPr lang="en-US" dirty="0" err="1" smtClean="0"/>
              <a:t>eV</a:t>
            </a:r>
            <a:r>
              <a:rPr lang="en-US" dirty="0" smtClean="0"/>
              <a:t>)</a:t>
            </a:r>
            <a:endParaRPr lang="en-US" dirty="0"/>
          </a:p>
        </p:txBody>
      </p:sp>
      <p:sp>
        <p:nvSpPr>
          <p:cNvPr id="9" name="TextBox 8"/>
          <p:cNvSpPr txBox="1"/>
          <p:nvPr/>
        </p:nvSpPr>
        <p:spPr>
          <a:xfrm rot="16200000">
            <a:off x="3523845" y="3245821"/>
            <a:ext cx="1005403" cy="369332"/>
          </a:xfrm>
          <a:prstGeom prst="rect">
            <a:avLst/>
          </a:prstGeom>
          <a:noFill/>
        </p:spPr>
        <p:txBody>
          <a:bodyPr wrap="none" rtlCol="0">
            <a:spAutoFit/>
          </a:bodyPr>
          <a:lstStyle/>
          <a:p>
            <a:r>
              <a:rPr lang="en-US" dirty="0" smtClean="0"/>
              <a:t>Intensity</a:t>
            </a:r>
            <a:endParaRPr lang="en-US" dirty="0"/>
          </a:p>
        </p:txBody>
      </p:sp>
      <p:grpSp>
        <p:nvGrpSpPr>
          <p:cNvPr id="10" name="Group 9"/>
          <p:cNvGrpSpPr/>
          <p:nvPr/>
        </p:nvGrpSpPr>
        <p:grpSpPr>
          <a:xfrm>
            <a:off x="-112321" y="1763832"/>
            <a:ext cx="2574407" cy="4423734"/>
            <a:chOff x="-112321" y="1763832"/>
            <a:chExt cx="2574407" cy="4423734"/>
          </a:xfrm>
        </p:grpSpPr>
        <p:sp>
          <p:nvSpPr>
            <p:cNvPr id="11" name="Chord 10"/>
            <p:cNvSpPr/>
            <p:nvPr/>
          </p:nvSpPr>
          <p:spPr>
            <a:xfrm>
              <a:off x="-99908" y="3518765"/>
              <a:ext cx="1486261" cy="1088560"/>
            </a:xfrm>
            <a:prstGeom prst="chord">
              <a:avLst>
                <a:gd name="adj1" fmla="val 16171291"/>
                <a:gd name="adj2" fmla="val 5329122"/>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Connector 11"/>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14" name="Arc 13"/>
            <p:cNvSpPr/>
            <p:nvPr/>
          </p:nvSpPr>
          <p:spPr>
            <a:xfrm>
              <a:off x="-99908" y="1954052"/>
              <a:ext cx="1498674" cy="1088560"/>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5" name="Straight Arrow Connector 14"/>
            <p:cNvCxnSpPr/>
            <p:nvPr/>
          </p:nvCxnSpPr>
          <p:spPr>
            <a:xfrm flipV="1">
              <a:off x="1476619" y="507292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flipV="1">
              <a:off x="1671599" y="553513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V="1">
              <a:off x="1043213" y="218493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12611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21" name="Delay 46"/>
            <p:cNvSpPr/>
            <p:nvPr/>
          </p:nvSpPr>
          <p:spPr>
            <a:xfrm rot="4545343">
              <a:off x="217069" y="3765903"/>
              <a:ext cx="2519102" cy="160569"/>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22" name="TextBox 21"/>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sp>
          <p:nvSpPr>
            <p:cNvPr id="23" name="Arc 22"/>
            <p:cNvSpPr/>
            <p:nvPr/>
          </p:nvSpPr>
          <p:spPr>
            <a:xfrm>
              <a:off x="-112321" y="3518765"/>
              <a:ext cx="1498674" cy="1088560"/>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4" name="Straight Connector 23"/>
            <p:cNvCxnSpPr/>
            <p:nvPr/>
          </p:nvCxnSpPr>
          <p:spPr>
            <a:xfrm flipV="1">
              <a:off x="649885" y="1763832"/>
              <a:ext cx="0" cy="4251592"/>
            </a:xfrm>
            <a:prstGeom prst="line">
              <a:avLst/>
            </a:prstGeom>
          </p:spPr>
          <p:style>
            <a:lnRef idx="2">
              <a:schemeClr val="accent1"/>
            </a:lnRef>
            <a:fillRef idx="0">
              <a:schemeClr val="accent1"/>
            </a:fillRef>
            <a:effectRef idx="1">
              <a:schemeClr val="accent1"/>
            </a:effectRef>
            <a:fontRef idx="minor">
              <a:schemeClr val="tx1"/>
            </a:fontRef>
          </p:style>
        </p:cxnSp>
      </p:grpSp>
      <p:sp>
        <p:nvSpPr>
          <p:cNvPr id="25" name="TextBox 24"/>
          <p:cNvSpPr txBox="1"/>
          <p:nvPr/>
        </p:nvSpPr>
        <p:spPr>
          <a:xfrm>
            <a:off x="4287520" y="1635760"/>
            <a:ext cx="864201" cy="923330"/>
          </a:xfrm>
          <a:prstGeom prst="rect">
            <a:avLst/>
          </a:prstGeom>
          <a:noFill/>
        </p:spPr>
        <p:txBody>
          <a:bodyPr wrap="none" rtlCol="0">
            <a:spAutoFit/>
          </a:bodyPr>
          <a:lstStyle/>
          <a:p>
            <a:r>
              <a:rPr lang="en-US" dirty="0" smtClean="0"/>
              <a:t>W=1</a:t>
            </a:r>
          </a:p>
          <a:p>
            <a:r>
              <a:rPr lang="en-US" dirty="0" smtClean="0"/>
              <a:t>U=20</a:t>
            </a:r>
          </a:p>
          <a:p>
            <a:r>
              <a:rPr lang="en-US" dirty="0" smtClean="0"/>
              <a:t>Q=1.25</a:t>
            </a:r>
            <a:endParaRPr lang="en-US" dirty="0"/>
          </a:p>
        </p:txBody>
      </p:sp>
      <p:sp>
        <p:nvSpPr>
          <p:cNvPr id="26" name="TextBox 25"/>
          <p:cNvSpPr txBox="1"/>
          <p:nvPr/>
        </p:nvSpPr>
        <p:spPr>
          <a:xfrm>
            <a:off x="1572836" y="6549680"/>
            <a:ext cx="7085418" cy="307777"/>
          </a:xfrm>
          <a:prstGeom prst="rect">
            <a:avLst/>
          </a:prstGeom>
          <a:noFill/>
        </p:spPr>
        <p:txBody>
          <a:bodyPr wrap="none" rtlCol="0">
            <a:spAutoFit/>
          </a:bodyPr>
          <a:lstStyle/>
          <a:p>
            <a:r>
              <a:rPr lang="en-US" sz="1400" dirty="0" smtClean="0"/>
              <a:t>M.W. Haverkort, G. </a:t>
            </a:r>
            <a:r>
              <a:rPr lang="en-US" sz="1400" dirty="0" err="1" smtClean="0"/>
              <a:t>Sangiovanni</a:t>
            </a:r>
            <a:r>
              <a:rPr lang="en-US" sz="1400" dirty="0" smtClean="0"/>
              <a:t>, P. </a:t>
            </a:r>
            <a:r>
              <a:rPr lang="en-US" sz="1400" dirty="0" err="1" smtClean="0"/>
              <a:t>Hansmann</a:t>
            </a:r>
            <a:r>
              <a:rPr lang="en-US" sz="1400" dirty="0" smtClean="0"/>
              <a:t>, A. </a:t>
            </a:r>
            <a:r>
              <a:rPr lang="en-US" sz="1400" dirty="0" err="1" smtClean="0"/>
              <a:t>Toschi</a:t>
            </a:r>
            <a:r>
              <a:rPr lang="en-US" sz="1400" dirty="0" smtClean="0"/>
              <a:t>, Y. Lu, S. Macke EPL, </a:t>
            </a:r>
            <a:r>
              <a:rPr lang="en-US" sz="1400" b="1" dirty="0" smtClean="0"/>
              <a:t>108</a:t>
            </a:r>
            <a:r>
              <a:rPr lang="en-US" sz="1400" dirty="0" smtClean="0"/>
              <a:t> 57004 (2014)</a:t>
            </a:r>
            <a:endParaRPr lang="en-US" sz="1400" dirty="0"/>
          </a:p>
        </p:txBody>
      </p:sp>
    </p:spTree>
    <p:extLst>
      <p:ext uri="{BB962C8B-B14F-4D97-AF65-F5344CB8AC3E}">
        <p14:creationId xmlns:p14="http://schemas.microsoft.com/office/powerpoint/2010/main" val="168383561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X-ray absorption spectroscopy – </a:t>
            </a:r>
            <a:r>
              <a:rPr lang="en-US" sz="2400" dirty="0" err="1" smtClean="0"/>
              <a:t>excitons</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4" name="Picture 3" descr="Haverkort_16g.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200059" y="1527604"/>
            <a:ext cx="4331941" cy="4179943"/>
          </a:xfrm>
          <a:prstGeom prst="rect">
            <a:avLst/>
          </a:prstGeom>
        </p:spPr>
      </p:pic>
      <p:sp>
        <p:nvSpPr>
          <p:cNvPr id="5" name="Rectangle 4"/>
          <p:cNvSpPr/>
          <p:nvPr/>
        </p:nvSpPr>
        <p:spPr>
          <a:xfrm>
            <a:off x="4211210" y="1541348"/>
            <a:ext cx="4320000" cy="432000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5741736" y="5878986"/>
            <a:ext cx="1265115" cy="369332"/>
          </a:xfrm>
          <a:prstGeom prst="rect">
            <a:avLst/>
          </a:prstGeom>
          <a:noFill/>
        </p:spPr>
        <p:txBody>
          <a:bodyPr wrap="none" rtlCol="0">
            <a:spAutoFit/>
          </a:bodyPr>
          <a:lstStyle/>
          <a:p>
            <a:r>
              <a:rPr lang="en-US" dirty="0" smtClean="0"/>
              <a:t>Energy (</a:t>
            </a:r>
            <a:r>
              <a:rPr lang="en-US" dirty="0" err="1" smtClean="0"/>
              <a:t>eV</a:t>
            </a:r>
            <a:r>
              <a:rPr lang="en-US" dirty="0" smtClean="0"/>
              <a:t>)</a:t>
            </a:r>
            <a:endParaRPr lang="en-US" dirty="0"/>
          </a:p>
        </p:txBody>
      </p:sp>
      <p:sp>
        <p:nvSpPr>
          <p:cNvPr id="9" name="TextBox 8"/>
          <p:cNvSpPr txBox="1"/>
          <p:nvPr/>
        </p:nvSpPr>
        <p:spPr>
          <a:xfrm rot="16200000">
            <a:off x="3523845" y="3245821"/>
            <a:ext cx="1005403" cy="369332"/>
          </a:xfrm>
          <a:prstGeom prst="rect">
            <a:avLst/>
          </a:prstGeom>
          <a:noFill/>
        </p:spPr>
        <p:txBody>
          <a:bodyPr wrap="none" rtlCol="0">
            <a:spAutoFit/>
          </a:bodyPr>
          <a:lstStyle/>
          <a:p>
            <a:r>
              <a:rPr lang="en-US" dirty="0" smtClean="0"/>
              <a:t>Intensity</a:t>
            </a:r>
            <a:endParaRPr lang="en-US" dirty="0"/>
          </a:p>
        </p:txBody>
      </p:sp>
      <p:grpSp>
        <p:nvGrpSpPr>
          <p:cNvPr id="10" name="Group 9"/>
          <p:cNvGrpSpPr/>
          <p:nvPr/>
        </p:nvGrpSpPr>
        <p:grpSpPr>
          <a:xfrm>
            <a:off x="-112321" y="1763832"/>
            <a:ext cx="2574407" cy="4423734"/>
            <a:chOff x="-112321" y="1763832"/>
            <a:chExt cx="2574407" cy="4423734"/>
          </a:xfrm>
        </p:grpSpPr>
        <p:sp>
          <p:nvSpPr>
            <p:cNvPr id="11" name="Chord 10"/>
            <p:cNvSpPr/>
            <p:nvPr/>
          </p:nvSpPr>
          <p:spPr>
            <a:xfrm>
              <a:off x="-99908" y="3518765"/>
              <a:ext cx="1486261" cy="1088560"/>
            </a:xfrm>
            <a:prstGeom prst="chord">
              <a:avLst>
                <a:gd name="adj1" fmla="val 16171291"/>
                <a:gd name="adj2" fmla="val 5329122"/>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Connector 11"/>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14" name="Arc 13"/>
            <p:cNvSpPr/>
            <p:nvPr/>
          </p:nvSpPr>
          <p:spPr>
            <a:xfrm>
              <a:off x="-99908" y="1954052"/>
              <a:ext cx="1498674" cy="1088560"/>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5" name="Straight Arrow Connector 14"/>
            <p:cNvCxnSpPr/>
            <p:nvPr/>
          </p:nvCxnSpPr>
          <p:spPr>
            <a:xfrm flipV="1">
              <a:off x="1476619" y="507292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flipV="1">
              <a:off x="1671599" y="553513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V="1">
              <a:off x="1043213" y="218493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12611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21" name="Delay 46"/>
            <p:cNvSpPr/>
            <p:nvPr/>
          </p:nvSpPr>
          <p:spPr>
            <a:xfrm rot="4545343">
              <a:off x="217069" y="3765903"/>
              <a:ext cx="2519102" cy="160569"/>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22" name="TextBox 21"/>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sp>
          <p:nvSpPr>
            <p:cNvPr id="23" name="Arc 22"/>
            <p:cNvSpPr/>
            <p:nvPr/>
          </p:nvSpPr>
          <p:spPr>
            <a:xfrm>
              <a:off x="-112321" y="3518765"/>
              <a:ext cx="1498674" cy="1088560"/>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4" name="Straight Connector 23"/>
            <p:cNvCxnSpPr/>
            <p:nvPr/>
          </p:nvCxnSpPr>
          <p:spPr>
            <a:xfrm flipV="1">
              <a:off x="649885" y="1763832"/>
              <a:ext cx="0" cy="4251592"/>
            </a:xfrm>
            <a:prstGeom prst="line">
              <a:avLst/>
            </a:prstGeom>
          </p:spPr>
          <p:style>
            <a:lnRef idx="2">
              <a:schemeClr val="accent1"/>
            </a:lnRef>
            <a:fillRef idx="0">
              <a:schemeClr val="accent1"/>
            </a:fillRef>
            <a:effectRef idx="1">
              <a:schemeClr val="accent1"/>
            </a:effectRef>
            <a:fontRef idx="minor">
              <a:schemeClr val="tx1"/>
            </a:fontRef>
          </p:style>
        </p:cxnSp>
      </p:grpSp>
      <p:sp>
        <p:nvSpPr>
          <p:cNvPr id="25" name="TextBox 24"/>
          <p:cNvSpPr txBox="1"/>
          <p:nvPr/>
        </p:nvSpPr>
        <p:spPr>
          <a:xfrm>
            <a:off x="4287520" y="1635760"/>
            <a:ext cx="747207" cy="923330"/>
          </a:xfrm>
          <a:prstGeom prst="rect">
            <a:avLst/>
          </a:prstGeom>
          <a:noFill/>
        </p:spPr>
        <p:txBody>
          <a:bodyPr wrap="none" rtlCol="0">
            <a:spAutoFit/>
          </a:bodyPr>
          <a:lstStyle/>
          <a:p>
            <a:r>
              <a:rPr lang="en-US" dirty="0" smtClean="0"/>
              <a:t>W=1</a:t>
            </a:r>
          </a:p>
          <a:p>
            <a:r>
              <a:rPr lang="en-US" dirty="0" smtClean="0"/>
              <a:t>U=20</a:t>
            </a:r>
          </a:p>
          <a:p>
            <a:r>
              <a:rPr lang="en-US" dirty="0" smtClean="0"/>
              <a:t>Q=1.5</a:t>
            </a:r>
            <a:endParaRPr lang="en-US" dirty="0"/>
          </a:p>
        </p:txBody>
      </p:sp>
      <p:sp>
        <p:nvSpPr>
          <p:cNvPr id="26" name="TextBox 25"/>
          <p:cNvSpPr txBox="1"/>
          <p:nvPr/>
        </p:nvSpPr>
        <p:spPr>
          <a:xfrm>
            <a:off x="1572836" y="6549680"/>
            <a:ext cx="7085418" cy="307777"/>
          </a:xfrm>
          <a:prstGeom prst="rect">
            <a:avLst/>
          </a:prstGeom>
          <a:noFill/>
        </p:spPr>
        <p:txBody>
          <a:bodyPr wrap="none" rtlCol="0">
            <a:spAutoFit/>
          </a:bodyPr>
          <a:lstStyle/>
          <a:p>
            <a:r>
              <a:rPr lang="en-US" sz="1400" dirty="0" smtClean="0"/>
              <a:t>M.W. Haverkort, G. </a:t>
            </a:r>
            <a:r>
              <a:rPr lang="en-US" sz="1400" dirty="0" err="1" smtClean="0"/>
              <a:t>Sangiovanni</a:t>
            </a:r>
            <a:r>
              <a:rPr lang="en-US" sz="1400" dirty="0" smtClean="0"/>
              <a:t>, P. </a:t>
            </a:r>
            <a:r>
              <a:rPr lang="en-US" sz="1400" dirty="0" err="1" smtClean="0"/>
              <a:t>Hansmann</a:t>
            </a:r>
            <a:r>
              <a:rPr lang="en-US" sz="1400" dirty="0" smtClean="0"/>
              <a:t>, A. </a:t>
            </a:r>
            <a:r>
              <a:rPr lang="en-US" sz="1400" dirty="0" err="1" smtClean="0"/>
              <a:t>Toschi</a:t>
            </a:r>
            <a:r>
              <a:rPr lang="en-US" sz="1400" dirty="0" smtClean="0"/>
              <a:t>, Y. Lu, S. Macke EPL, </a:t>
            </a:r>
            <a:r>
              <a:rPr lang="en-US" sz="1400" b="1" dirty="0" smtClean="0"/>
              <a:t>108</a:t>
            </a:r>
            <a:r>
              <a:rPr lang="en-US" sz="1400" dirty="0" smtClean="0"/>
              <a:t> 57004 (2014)</a:t>
            </a:r>
            <a:endParaRPr lang="en-US" sz="1400" dirty="0"/>
          </a:p>
        </p:txBody>
      </p:sp>
    </p:spTree>
    <p:extLst>
      <p:ext uri="{BB962C8B-B14F-4D97-AF65-F5344CB8AC3E}">
        <p14:creationId xmlns:p14="http://schemas.microsoft.com/office/powerpoint/2010/main" val="168383561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X-ray absorption spectroscopy – </a:t>
            </a:r>
            <a:r>
              <a:rPr lang="en-US" sz="2400" dirty="0" err="1" smtClean="0"/>
              <a:t>excitons</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4" name="Picture 3" descr="Haverkort_16h.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200059" y="1527604"/>
            <a:ext cx="4328529" cy="4176651"/>
          </a:xfrm>
          <a:prstGeom prst="rect">
            <a:avLst/>
          </a:prstGeom>
        </p:spPr>
      </p:pic>
      <p:sp>
        <p:nvSpPr>
          <p:cNvPr id="5" name="Rectangle 4"/>
          <p:cNvSpPr/>
          <p:nvPr/>
        </p:nvSpPr>
        <p:spPr>
          <a:xfrm>
            <a:off x="4211210" y="1541348"/>
            <a:ext cx="4320000" cy="432000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p:cNvSpPr txBox="1"/>
          <p:nvPr/>
        </p:nvSpPr>
        <p:spPr>
          <a:xfrm>
            <a:off x="5741736" y="5878986"/>
            <a:ext cx="1265115" cy="369332"/>
          </a:xfrm>
          <a:prstGeom prst="rect">
            <a:avLst/>
          </a:prstGeom>
          <a:noFill/>
        </p:spPr>
        <p:txBody>
          <a:bodyPr wrap="none" rtlCol="0">
            <a:spAutoFit/>
          </a:bodyPr>
          <a:lstStyle/>
          <a:p>
            <a:r>
              <a:rPr lang="en-US" dirty="0" smtClean="0"/>
              <a:t>Energy (</a:t>
            </a:r>
            <a:r>
              <a:rPr lang="en-US" dirty="0" err="1" smtClean="0"/>
              <a:t>eV</a:t>
            </a:r>
            <a:r>
              <a:rPr lang="en-US" dirty="0" smtClean="0"/>
              <a:t>)</a:t>
            </a:r>
            <a:endParaRPr lang="en-US" dirty="0"/>
          </a:p>
        </p:txBody>
      </p:sp>
      <p:sp>
        <p:nvSpPr>
          <p:cNvPr id="9" name="TextBox 8"/>
          <p:cNvSpPr txBox="1"/>
          <p:nvPr/>
        </p:nvSpPr>
        <p:spPr>
          <a:xfrm rot="16200000">
            <a:off x="3523845" y="3245821"/>
            <a:ext cx="1005403" cy="369332"/>
          </a:xfrm>
          <a:prstGeom prst="rect">
            <a:avLst/>
          </a:prstGeom>
          <a:noFill/>
        </p:spPr>
        <p:txBody>
          <a:bodyPr wrap="none" rtlCol="0">
            <a:spAutoFit/>
          </a:bodyPr>
          <a:lstStyle/>
          <a:p>
            <a:r>
              <a:rPr lang="en-US" dirty="0" smtClean="0"/>
              <a:t>Intensity</a:t>
            </a:r>
            <a:endParaRPr lang="en-US" dirty="0"/>
          </a:p>
        </p:txBody>
      </p:sp>
      <p:grpSp>
        <p:nvGrpSpPr>
          <p:cNvPr id="10" name="Group 9"/>
          <p:cNvGrpSpPr/>
          <p:nvPr/>
        </p:nvGrpSpPr>
        <p:grpSpPr>
          <a:xfrm>
            <a:off x="-112321" y="1763832"/>
            <a:ext cx="2574407" cy="4423734"/>
            <a:chOff x="-112321" y="1763832"/>
            <a:chExt cx="2574407" cy="4423734"/>
          </a:xfrm>
        </p:grpSpPr>
        <p:sp>
          <p:nvSpPr>
            <p:cNvPr id="11" name="Chord 10"/>
            <p:cNvSpPr/>
            <p:nvPr/>
          </p:nvSpPr>
          <p:spPr>
            <a:xfrm>
              <a:off x="-99908" y="3518765"/>
              <a:ext cx="1486261" cy="1088560"/>
            </a:xfrm>
            <a:prstGeom prst="chord">
              <a:avLst>
                <a:gd name="adj1" fmla="val 16171291"/>
                <a:gd name="adj2" fmla="val 5329122"/>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Connector 11"/>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14" name="Arc 13"/>
            <p:cNvSpPr/>
            <p:nvPr/>
          </p:nvSpPr>
          <p:spPr>
            <a:xfrm>
              <a:off x="-99908" y="1954052"/>
              <a:ext cx="1498674" cy="1088560"/>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5" name="Straight Arrow Connector 14"/>
            <p:cNvCxnSpPr/>
            <p:nvPr/>
          </p:nvCxnSpPr>
          <p:spPr>
            <a:xfrm flipV="1">
              <a:off x="1476619" y="507292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flipV="1">
              <a:off x="1671599" y="553513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V="1">
              <a:off x="1043213" y="218493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12611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21" name="Delay 46"/>
            <p:cNvSpPr/>
            <p:nvPr/>
          </p:nvSpPr>
          <p:spPr>
            <a:xfrm rot="4545343">
              <a:off x="217069" y="3765903"/>
              <a:ext cx="2519102" cy="160569"/>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22" name="TextBox 21"/>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sp>
          <p:nvSpPr>
            <p:cNvPr id="23" name="Arc 22"/>
            <p:cNvSpPr/>
            <p:nvPr/>
          </p:nvSpPr>
          <p:spPr>
            <a:xfrm>
              <a:off x="-112321" y="3518765"/>
              <a:ext cx="1498674" cy="1088560"/>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4" name="Straight Connector 23"/>
            <p:cNvCxnSpPr/>
            <p:nvPr/>
          </p:nvCxnSpPr>
          <p:spPr>
            <a:xfrm flipV="1">
              <a:off x="649885" y="1763832"/>
              <a:ext cx="0" cy="4251592"/>
            </a:xfrm>
            <a:prstGeom prst="line">
              <a:avLst/>
            </a:prstGeom>
          </p:spPr>
          <p:style>
            <a:lnRef idx="2">
              <a:schemeClr val="accent1"/>
            </a:lnRef>
            <a:fillRef idx="0">
              <a:schemeClr val="accent1"/>
            </a:fillRef>
            <a:effectRef idx="1">
              <a:schemeClr val="accent1"/>
            </a:effectRef>
            <a:fontRef idx="minor">
              <a:schemeClr val="tx1"/>
            </a:fontRef>
          </p:style>
        </p:cxnSp>
      </p:grpSp>
      <p:sp>
        <p:nvSpPr>
          <p:cNvPr id="25" name="TextBox 24"/>
          <p:cNvSpPr txBox="1"/>
          <p:nvPr/>
        </p:nvSpPr>
        <p:spPr>
          <a:xfrm>
            <a:off x="4287520" y="1635760"/>
            <a:ext cx="864201" cy="923330"/>
          </a:xfrm>
          <a:prstGeom prst="rect">
            <a:avLst/>
          </a:prstGeom>
          <a:noFill/>
        </p:spPr>
        <p:txBody>
          <a:bodyPr wrap="none" rtlCol="0">
            <a:spAutoFit/>
          </a:bodyPr>
          <a:lstStyle/>
          <a:p>
            <a:r>
              <a:rPr lang="en-US" dirty="0" smtClean="0"/>
              <a:t>W=1</a:t>
            </a:r>
          </a:p>
          <a:p>
            <a:r>
              <a:rPr lang="en-US" dirty="0" smtClean="0"/>
              <a:t>U=20</a:t>
            </a:r>
          </a:p>
          <a:p>
            <a:r>
              <a:rPr lang="en-US" dirty="0" smtClean="0"/>
              <a:t>Q=1.75</a:t>
            </a:r>
            <a:endParaRPr lang="en-US" dirty="0"/>
          </a:p>
        </p:txBody>
      </p:sp>
      <p:sp>
        <p:nvSpPr>
          <p:cNvPr id="26" name="TextBox 25"/>
          <p:cNvSpPr txBox="1"/>
          <p:nvPr/>
        </p:nvSpPr>
        <p:spPr>
          <a:xfrm>
            <a:off x="1572836" y="6549680"/>
            <a:ext cx="7085418" cy="307777"/>
          </a:xfrm>
          <a:prstGeom prst="rect">
            <a:avLst/>
          </a:prstGeom>
          <a:noFill/>
        </p:spPr>
        <p:txBody>
          <a:bodyPr wrap="none" rtlCol="0">
            <a:spAutoFit/>
          </a:bodyPr>
          <a:lstStyle/>
          <a:p>
            <a:r>
              <a:rPr lang="en-US" sz="1400" dirty="0" smtClean="0"/>
              <a:t>M.W. Haverkort, G. </a:t>
            </a:r>
            <a:r>
              <a:rPr lang="en-US" sz="1400" dirty="0" err="1" smtClean="0"/>
              <a:t>Sangiovanni</a:t>
            </a:r>
            <a:r>
              <a:rPr lang="en-US" sz="1400" dirty="0" smtClean="0"/>
              <a:t>, P. </a:t>
            </a:r>
            <a:r>
              <a:rPr lang="en-US" sz="1400" dirty="0" err="1" smtClean="0"/>
              <a:t>Hansmann</a:t>
            </a:r>
            <a:r>
              <a:rPr lang="en-US" sz="1400" dirty="0" smtClean="0"/>
              <a:t>, A. </a:t>
            </a:r>
            <a:r>
              <a:rPr lang="en-US" sz="1400" dirty="0" err="1" smtClean="0"/>
              <a:t>Toschi</a:t>
            </a:r>
            <a:r>
              <a:rPr lang="en-US" sz="1400" dirty="0" smtClean="0"/>
              <a:t>, Y. Lu, S. Macke EPL, </a:t>
            </a:r>
            <a:r>
              <a:rPr lang="en-US" sz="1400" b="1" dirty="0" smtClean="0"/>
              <a:t>108</a:t>
            </a:r>
            <a:r>
              <a:rPr lang="en-US" sz="1400" dirty="0" smtClean="0"/>
              <a:t> 57004 (2014)</a:t>
            </a:r>
            <a:endParaRPr lang="en-US" sz="1400" dirty="0"/>
          </a:p>
        </p:txBody>
      </p:sp>
    </p:spTree>
    <p:extLst>
      <p:ext uri="{BB962C8B-B14F-4D97-AF65-F5344CB8AC3E}">
        <p14:creationId xmlns:p14="http://schemas.microsoft.com/office/powerpoint/2010/main" val="168383561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X-ray absorption spectroscopy – </a:t>
            </a:r>
            <a:r>
              <a:rPr lang="en-US" sz="2400" dirty="0" err="1" smtClean="0"/>
              <a:t>excitons</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4" name="Rectangle 3"/>
          <p:cNvSpPr/>
          <p:nvPr/>
        </p:nvSpPr>
        <p:spPr>
          <a:xfrm>
            <a:off x="4211210" y="1541348"/>
            <a:ext cx="4320000" cy="432000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p:cNvSpPr txBox="1"/>
          <p:nvPr/>
        </p:nvSpPr>
        <p:spPr>
          <a:xfrm>
            <a:off x="5741736" y="5878986"/>
            <a:ext cx="1265115" cy="369332"/>
          </a:xfrm>
          <a:prstGeom prst="rect">
            <a:avLst/>
          </a:prstGeom>
          <a:noFill/>
        </p:spPr>
        <p:txBody>
          <a:bodyPr wrap="none" rtlCol="0">
            <a:spAutoFit/>
          </a:bodyPr>
          <a:lstStyle/>
          <a:p>
            <a:r>
              <a:rPr lang="en-US" dirty="0" smtClean="0"/>
              <a:t>Energy (</a:t>
            </a:r>
            <a:r>
              <a:rPr lang="en-US" dirty="0" err="1" smtClean="0"/>
              <a:t>eV</a:t>
            </a:r>
            <a:r>
              <a:rPr lang="en-US" dirty="0" smtClean="0"/>
              <a:t>)</a:t>
            </a:r>
            <a:endParaRPr lang="en-US" dirty="0"/>
          </a:p>
        </p:txBody>
      </p:sp>
      <p:sp>
        <p:nvSpPr>
          <p:cNvPr id="8" name="TextBox 7"/>
          <p:cNvSpPr txBox="1"/>
          <p:nvPr/>
        </p:nvSpPr>
        <p:spPr>
          <a:xfrm rot="16200000">
            <a:off x="3523845" y="3245821"/>
            <a:ext cx="1005403" cy="369332"/>
          </a:xfrm>
          <a:prstGeom prst="rect">
            <a:avLst/>
          </a:prstGeom>
          <a:noFill/>
        </p:spPr>
        <p:txBody>
          <a:bodyPr wrap="none" rtlCol="0">
            <a:spAutoFit/>
          </a:bodyPr>
          <a:lstStyle/>
          <a:p>
            <a:r>
              <a:rPr lang="en-US" dirty="0" smtClean="0"/>
              <a:t>Intensity</a:t>
            </a:r>
            <a:endParaRPr lang="en-US" dirty="0"/>
          </a:p>
        </p:txBody>
      </p:sp>
      <p:pic>
        <p:nvPicPr>
          <p:cNvPr id="9" name="Picture 8" descr="Haverkort_16i.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200059" y="1541348"/>
            <a:ext cx="4331150" cy="4166200"/>
          </a:xfrm>
          <a:prstGeom prst="rect">
            <a:avLst/>
          </a:prstGeom>
        </p:spPr>
      </p:pic>
      <p:grpSp>
        <p:nvGrpSpPr>
          <p:cNvPr id="10" name="Group 9"/>
          <p:cNvGrpSpPr/>
          <p:nvPr/>
        </p:nvGrpSpPr>
        <p:grpSpPr>
          <a:xfrm>
            <a:off x="-112321" y="1763832"/>
            <a:ext cx="2574407" cy="4423734"/>
            <a:chOff x="-112321" y="1763832"/>
            <a:chExt cx="2574407" cy="4423734"/>
          </a:xfrm>
        </p:grpSpPr>
        <p:sp>
          <p:nvSpPr>
            <p:cNvPr id="11" name="Chord 10"/>
            <p:cNvSpPr/>
            <p:nvPr/>
          </p:nvSpPr>
          <p:spPr>
            <a:xfrm>
              <a:off x="-99908" y="3518765"/>
              <a:ext cx="1486261" cy="1088560"/>
            </a:xfrm>
            <a:prstGeom prst="chord">
              <a:avLst>
                <a:gd name="adj1" fmla="val 16171291"/>
                <a:gd name="adj2" fmla="val 5329122"/>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Connector 11"/>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14" name="Arc 13"/>
            <p:cNvSpPr/>
            <p:nvPr/>
          </p:nvSpPr>
          <p:spPr>
            <a:xfrm>
              <a:off x="-99908" y="1954052"/>
              <a:ext cx="1498674" cy="1088560"/>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5" name="Straight Arrow Connector 14"/>
            <p:cNvCxnSpPr/>
            <p:nvPr/>
          </p:nvCxnSpPr>
          <p:spPr>
            <a:xfrm flipV="1">
              <a:off x="1476619" y="507292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flipV="1">
              <a:off x="1671599" y="553513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V="1">
              <a:off x="1043213" y="218493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12611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21" name="Delay 46"/>
            <p:cNvSpPr/>
            <p:nvPr/>
          </p:nvSpPr>
          <p:spPr>
            <a:xfrm rot="4545343">
              <a:off x="217069" y="3765903"/>
              <a:ext cx="2519102" cy="160569"/>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22" name="TextBox 21"/>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sp>
          <p:nvSpPr>
            <p:cNvPr id="23" name="Arc 22"/>
            <p:cNvSpPr/>
            <p:nvPr/>
          </p:nvSpPr>
          <p:spPr>
            <a:xfrm>
              <a:off x="-112321" y="3518765"/>
              <a:ext cx="1498674" cy="1088560"/>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4" name="Straight Connector 23"/>
            <p:cNvCxnSpPr/>
            <p:nvPr/>
          </p:nvCxnSpPr>
          <p:spPr>
            <a:xfrm flipV="1">
              <a:off x="649885" y="1763832"/>
              <a:ext cx="0" cy="4251592"/>
            </a:xfrm>
            <a:prstGeom prst="line">
              <a:avLst/>
            </a:prstGeom>
          </p:spPr>
          <p:style>
            <a:lnRef idx="2">
              <a:schemeClr val="accent1"/>
            </a:lnRef>
            <a:fillRef idx="0">
              <a:schemeClr val="accent1"/>
            </a:fillRef>
            <a:effectRef idx="1">
              <a:schemeClr val="accent1"/>
            </a:effectRef>
            <a:fontRef idx="minor">
              <a:schemeClr val="tx1"/>
            </a:fontRef>
          </p:style>
        </p:cxnSp>
      </p:grpSp>
      <p:sp>
        <p:nvSpPr>
          <p:cNvPr id="25" name="TextBox 24"/>
          <p:cNvSpPr txBox="1"/>
          <p:nvPr/>
        </p:nvSpPr>
        <p:spPr>
          <a:xfrm>
            <a:off x="4287520" y="1635760"/>
            <a:ext cx="747207" cy="923330"/>
          </a:xfrm>
          <a:prstGeom prst="rect">
            <a:avLst/>
          </a:prstGeom>
          <a:noFill/>
        </p:spPr>
        <p:txBody>
          <a:bodyPr wrap="none" rtlCol="0">
            <a:spAutoFit/>
          </a:bodyPr>
          <a:lstStyle/>
          <a:p>
            <a:r>
              <a:rPr lang="en-US" dirty="0" smtClean="0"/>
              <a:t>W=1</a:t>
            </a:r>
          </a:p>
          <a:p>
            <a:r>
              <a:rPr lang="en-US" dirty="0" smtClean="0"/>
              <a:t>U=20</a:t>
            </a:r>
          </a:p>
          <a:p>
            <a:r>
              <a:rPr lang="en-US" dirty="0" smtClean="0"/>
              <a:t>Q=2.0</a:t>
            </a:r>
            <a:endParaRPr lang="en-US" dirty="0"/>
          </a:p>
        </p:txBody>
      </p:sp>
      <p:grpSp>
        <p:nvGrpSpPr>
          <p:cNvPr id="2" name="Group 1"/>
          <p:cNvGrpSpPr/>
          <p:nvPr/>
        </p:nvGrpSpPr>
        <p:grpSpPr>
          <a:xfrm>
            <a:off x="5741736" y="1763832"/>
            <a:ext cx="3199064" cy="3666381"/>
            <a:chOff x="5741736" y="1763832"/>
            <a:chExt cx="3199064" cy="3666381"/>
          </a:xfrm>
        </p:grpSpPr>
        <p:sp>
          <p:nvSpPr>
            <p:cNvPr id="26" name="Rounded Rectangle 25"/>
            <p:cNvSpPr/>
            <p:nvPr/>
          </p:nvSpPr>
          <p:spPr>
            <a:xfrm>
              <a:off x="5741736" y="1763832"/>
              <a:ext cx="2328333" cy="524988"/>
            </a:xfrm>
            <a:prstGeom prst="roundRect">
              <a:avLst>
                <a:gd name="adj" fmla="val 22993"/>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err="1" smtClean="0">
                  <a:solidFill>
                    <a:schemeClr val="tx1"/>
                  </a:solidFill>
                </a:rPr>
                <a:t>Exciton</a:t>
              </a:r>
              <a:endParaRPr lang="en-US" sz="2000" dirty="0" smtClean="0">
                <a:solidFill>
                  <a:schemeClr val="tx1"/>
                </a:solidFill>
              </a:endParaRPr>
            </a:p>
            <a:p>
              <a:pPr marL="342900" indent="-342900" algn="ctr">
                <a:buFont typeface="Arial"/>
                <a:buChar char="•"/>
              </a:pPr>
              <a:endParaRPr lang="en-US" sz="2400" dirty="0">
                <a:solidFill>
                  <a:schemeClr val="tx1"/>
                </a:solidFill>
              </a:endParaRPr>
            </a:p>
          </p:txBody>
        </p:sp>
        <p:sp>
          <p:nvSpPr>
            <p:cNvPr id="27" name="Rounded Rectangle 26"/>
            <p:cNvSpPr/>
            <p:nvPr/>
          </p:nvSpPr>
          <p:spPr>
            <a:xfrm>
              <a:off x="6329680" y="4905225"/>
              <a:ext cx="2611120" cy="524988"/>
            </a:xfrm>
            <a:prstGeom prst="roundRect">
              <a:avLst>
                <a:gd name="adj" fmla="val 22993"/>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Continuum edge jump</a:t>
              </a:r>
            </a:p>
            <a:p>
              <a:pPr marL="342900" indent="-342900" algn="ctr">
                <a:buFont typeface="Arial"/>
                <a:buChar char="•"/>
              </a:pPr>
              <a:endParaRPr lang="en-US" sz="2400" dirty="0">
                <a:solidFill>
                  <a:schemeClr val="tx1"/>
                </a:solidFill>
              </a:endParaRPr>
            </a:p>
          </p:txBody>
        </p:sp>
      </p:grpSp>
      <p:sp>
        <p:nvSpPr>
          <p:cNvPr id="28" name="TextBox 27"/>
          <p:cNvSpPr txBox="1"/>
          <p:nvPr/>
        </p:nvSpPr>
        <p:spPr>
          <a:xfrm>
            <a:off x="1572836" y="6549680"/>
            <a:ext cx="7085418" cy="307777"/>
          </a:xfrm>
          <a:prstGeom prst="rect">
            <a:avLst/>
          </a:prstGeom>
          <a:noFill/>
        </p:spPr>
        <p:txBody>
          <a:bodyPr wrap="none" rtlCol="0">
            <a:spAutoFit/>
          </a:bodyPr>
          <a:lstStyle/>
          <a:p>
            <a:r>
              <a:rPr lang="en-US" sz="1400" dirty="0" smtClean="0"/>
              <a:t>M.W. Haverkort, G. </a:t>
            </a:r>
            <a:r>
              <a:rPr lang="en-US" sz="1400" dirty="0" err="1" smtClean="0"/>
              <a:t>Sangiovanni</a:t>
            </a:r>
            <a:r>
              <a:rPr lang="en-US" sz="1400" dirty="0" smtClean="0"/>
              <a:t>, P. </a:t>
            </a:r>
            <a:r>
              <a:rPr lang="en-US" sz="1400" dirty="0" err="1" smtClean="0"/>
              <a:t>Hansmann</a:t>
            </a:r>
            <a:r>
              <a:rPr lang="en-US" sz="1400" dirty="0" smtClean="0"/>
              <a:t>, A. </a:t>
            </a:r>
            <a:r>
              <a:rPr lang="en-US" sz="1400" dirty="0" err="1" smtClean="0"/>
              <a:t>Toschi</a:t>
            </a:r>
            <a:r>
              <a:rPr lang="en-US" sz="1400" dirty="0" smtClean="0"/>
              <a:t>, Y. Lu, S. Macke EPL, </a:t>
            </a:r>
            <a:r>
              <a:rPr lang="en-US" sz="1400" b="1" dirty="0" smtClean="0"/>
              <a:t>108</a:t>
            </a:r>
            <a:r>
              <a:rPr lang="en-US" sz="1400" dirty="0" smtClean="0"/>
              <a:t> 57004 (2014)</a:t>
            </a:r>
            <a:endParaRPr lang="en-US" sz="1400" dirty="0"/>
          </a:p>
        </p:txBody>
      </p:sp>
    </p:spTree>
    <p:extLst>
      <p:ext uri="{BB962C8B-B14F-4D97-AF65-F5344CB8AC3E}">
        <p14:creationId xmlns:p14="http://schemas.microsoft.com/office/powerpoint/2010/main" val="1683835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X-ray absorption spectroscopy – </a:t>
            </a:r>
            <a:r>
              <a:rPr lang="en-US" sz="2400" dirty="0" err="1" smtClean="0"/>
              <a:t>excitons</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4" name="Picture 3" descr="Haverkort_16.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525660" y="1133780"/>
            <a:ext cx="5006340" cy="5269230"/>
          </a:xfrm>
          <a:prstGeom prst="rect">
            <a:avLst/>
          </a:prstGeom>
        </p:spPr>
      </p:pic>
      <p:grpSp>
        <p:nvGrpSpPr>
          <p:cNvPr id="5" name="Group 4"/>
          <p:cNvGrpSpPr/>
          <p:nvPr/>
        </p:nvGrpSpPr>
        <p:grpSpPr>
          <a:xfrm>
            <a:off x="-112321" y="1763832"/>
            <a:ext cx="2574407" cy="4423734"/>
            <a:chOff x="-112321" y="1763832"/>
            <a:chExt cx="2574407" cy="4423734"/>
          </a:xfrm>
        </p:grpSpPr>
        <p:sp>
          <p:nvSpPr>
            <p:cNvPr id="8" name="Chord 7"/>
            <p:cNvSpPr/>
            <p:nvPr/>
          </p:nvSpPr>
          <p:spPr>
            <a:xfrm>
              <a:off x="-99908" y="3518765"/>
              <a:ext cx="1486261" cy="1088560"/>
            </a:xfrm>
            <a:prstGeom prst="chord">
              <a:avLst>
                <a:gd name="adj1" fmla="val 16171291"/>
                <a:gd name="adj2" fmla="val 5329122"/>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Straight Connector 8"/>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11" name="Arc 10"/>
            <p:cNvSpPr/>
            <p:nvPr/>
          </p:nvSpPr>
          <p:spPr>
            <a:xfrm>
              <a:off x="-99908" y="1954052"/>
              <a:ext cx="1498674" cy="1088560"/>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2" name="Straight Arrow Connector 11"/>
            <p:cNvCxnSpPr/>
            <p:nvPr/>
          </p:nvCxnSpPr>
          <p:spPr>
            <a:xfrm flipV="1">
              <a:off x="1476619" y="507292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flipV="1">
              <a:off x="1671599" y="553513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flipV="1">
              <a:off x="1043213" y="218493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a:off x="12611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18" name="Delay 46"/>
            <p:cNvSpPr/>
            <p:nvPr/>
          </p:nvSpPr>
          <p:spPr>
            <a:xfrm rot="4545343">
              <a:off x="217069" y="3765903"/>
              <a:ext cx="2519102" cy="160569"/>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19" name="TextBox 18"/>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sp>
          <p:nvSpPr>
            <p:cNvPr id="20" name="Arc 19"/>
            <p:cNvSpPr/>
            <p:nvPr/>
          </p:nvSpPr>
          <p:spPr>
            <a:xfrm>
              <a:off x="-112321" y="3518765"/>
              <a:ext cx="1498674" cy="1088560"/>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1" name="Straight Connector 20"/>
            <p:cNvCxnSpPr/>
            <p:nvPr/>
          </p:nvCxnSpPr>
          <p:spPr>
            <a:xfrm flipV="1">
              <a:off x="649885" y="1763832"/>
              <a:ext cx="0" cy="4251592"/>
            </a:xfrm>
            <a:prstGeom prst="line">
              <a:avLst/>
            </a:prstGeom>
          </p:spPr>
          <p:style>
            <a:lnRef idx="2">
              <a:schemeClr val="accent1"/>
            </a:lnRef>
            <a:fillRef idx="0">
              <a:schemeClr val="accent1"/>
            </a:fillRef>
            <a:effectRef idx="1">
              <a:schemeClr val="accent1"/>
            </a:effectRef>
            <a:fontRef idx="minor">
              <a:schemeClr val="tx1"/>
            </a:fontRef>
          </p:style>
        </p:cxnSp>
      </p:grpSp>
      <p:sp>
        <p:nvSpPr>
          <p:cNvPr id="2" name="Rectangle 1"/>
          <p:cNvSpPr/>
          <p:nvPr/>
        </p:nvSpPr>
        <p:spPr>
          <a:xfrm>
            <a:off x="6329680" y="3657600"/>
            <a:ext cx="2540000" cy="2067763"/>
          </a:xfrm>
          <a:prstGeom prst="rect">
            <a:avLst/>
          </a:prstGeom>
          <a:solidFill>
            <a:srgbClr val="FFFFFF">
              <a:alpha val="84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83835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X-ray absorption spectroscopy – </a:t>
            </a:r>
            <a:r>
              <a:rPr lang="en-US" sz="2400" dirty="0" err="1" smtClean="0"/>
              <a:t>excitons</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nvGrpSpPr>
          <p:cNvPr id="4" name="Group 3"/>
          <p:cNvGrpSpPr/>
          <p:nvPr/>
        </p:nvGrpSpPr>
        <p:grpSpPr>
          <a:xfrm>
            <a:off x="-112321" y="1763832"/>
            <a:ext cx="2574407" cy="4423734"/>
            <a:chOff x="-112321" y="1763832"/>
            <a:chExt cx="2574407" cy="4423734"/>
          </a:xfrm>
        </p:grpSpPr>
        <p:sp>
          <p:nvSpPr>
            <p:cNvPr id="5" name="Chord 4"/>
            <p:cNvSpPr/>
            <p:nvPr/>
          </p:nvSpPr>
          <p:spPr>
            <a:xfrm>
              <a:off x="-99908" y="3518765"/>
              <a:ext cx="1486261" cy="1088560"/>
            </a:xfrm>
            <a:prstGeom prst="chord">
              <a:avLst>
                <a:gd name="adj1" fmla="val 16171291"/>
                <a:gd name="adj2" fmla="val 5329122"/>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 name="Straight Connector 7"/>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10" name="Arc 9"/>
            <p:cNvSpPr/>
            <p:nvPr/>
          </p:nvSpPr>
          <p:spPr>
            <a:xfrm>
              <a:off x="-99908" y="1954052"/>
              <a:ext cx="1498674" cy="1088560"/>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1" name="Straight Arrow Connector 10"/>
            <p:cNvCxnSpPr/>
            <p:nvPr/>
          </p:nvCxnSpPr>
          <p:spPr>
            <a:xfrm flipV="1">
              <a:off x="1476619" y="507292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flipV="1">
              <a:off x="1671599" y="553513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flipV="1">
              <a:off x="1043213" y="218493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12611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17" name="Delay 46"/>
            <p:cNvSpPr/>
            <p:nvPr/>
          </p:nvSpPr>
          <p:spPr>
            <a:xfrm rot="4545343">
              <a:off x="217069" y="3765903"/>
              <a:ext cx="2519102" cy="160569"/>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18" name="TextBox 17"/>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sp>
          <p:nvSpPr>
            <p:cNvPr id="19" name="Arc 18"/>
            <p:cNvSpPr/>
            <p:nvPr/>
          </p:nvSpPr>
          <p:spPr>
            <a:xfrm>
              <a:off x="-112321" y="3518765"/>
              <a:ext cx="1498674" cy="1088560"/>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0" name="Straight Connector 19"/>
            <p:cNvCxnSpPr/>
            <p:nvPr/>
          </p:nvCxnSpPr>
          <p:spPr>
            <a:xfrm flipV="1">
              <a:off x="649885" y="1763832"/>
              <a:ext cx="0" cy="4251592"/>
            </a:xfrm>
            <a:prstGeom prst="line">
              <a:avLst/>
            </a:prstGeom>
          </p:spPr>
          <p:style>
            <a:lnRef idx="2">
              <a:schemeClr val="accent1"/>
            </a:lnRef>
            <a:fillRef idx="0">
              <a:schemeClr val="accent1"/>
            </a:fillRef>
            <a:effectRef idx="1">
              <a:schemeClr val="accent1"/>
            </a:effectRef>
            <a:fontRef idx="minor">
              <a:schemeClr val="tx1"/>
            </a:fontRef>
          </p:style>
        </p:cxnSp>
      </p:grpSp>
      <p:pic>
        <p:nvPicPr>
          <p:cNvPr id="21" name="Picture 20" descr="Haverkort_16.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525660" y="1133780"/>
            <a:ext cx="5006340" cy="5269230"/>
          </a:xfrm>
          <a:prstGeom prst="rect">
            <a:avLst/>
          </a:prstGeom>
        </p:spPr>
      </p:pic>
      <p:sp>
        <p:nvSpPr>
          <p:cNvPr id="22" name="Oval 21"/>
          <p:cNvSpPr/>
          <p:nvPr/>
        </p:nvSpPr>
        <p:spPr>
          <a:xfrm>
            <a:off x="95469" y="1694432"/>
            <a:ext cx="2806268" cy="4493134"/>
          </a:xfrm>
          <a:prstGeom prst="ellipse">
            <a:avLst/>
          </a:prstGeom>
          <a:gradFill flip="none" rotWithShape="1">
            <a:gsLst>
              <a:gs pos="0">
                <a:srgbClr val="FFFF00">
                  <a:alpha val="81000"/>
                </a:srgbClr>
              </a:gs>
              <a:gs pos="100000">
                <a:schemeClr val="accent6">
                  <a:alpha val="81000"/>
                </a:schemeClr>
              </a:gs>
            </a:gsLst>
            <a:lin ang="2160000" scaled="0"/>
            <a:tileRect/>
          </a:gradFill>
          <a:ln w="25400">
            <a:noFill/>
          </a:ln>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pic>
        <p:nvPicPr>
          <p:cNvPr id="23" name="Picture 22"/>
          <p:cNvPicPr>
            <a:picLocks noChangeAspect="1"/>
          </p:cNvPicPr>
          <p:nvPr/>
        </p:nvPicPr>
        <p:blipFill>
          <a:blip r:embed="rId4"/>
          <a:stretch>
            <a:fillRect/>
          </a:stretch>
        </p:blipFill>
        <p:spPr>
          <a:xfrm>
            <a:off x="976274" y="2148406"/>
            <a:ext cx="1390650" cy="457200"/>
          </a:xfrm>
          <a:prstGeom prst="rect">
            <a:avLst/>
          </a:prstGeom>
        </p:spPr>
      </p:pic>
      <p:sp>
        <p:nvSpPr>
          <p:cNvPr id="24" name="Delay 46"/>
          <p:cNvSpPr/>
          <p:nvPr/>
        </p:nvSpPr>
        <p:spPr>
          <a:xfrm rot="4545343">
            <a:off x="217070" y="3765903"/>
            <a:ext cx="2519102" cy="160569"/>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pic>
        <p:nvPicPr>
          <p:cNvPr id="25" name="Picture 24"/>
          <p:cNvPicPr>
            <a:picLocks noChangeAspect="1"/>
          </p:cNvPicPr>
          <p:nvPr/>
        </p:nvPicPr>
        <p:blipFill>
          <a:blip r:embed="rId5"/>
          <a:stretch>
            <a:fillRect/>
          </a:stretch>
        </p:blipFill>
        <p:spPr>
          <a:xfrm>
            <a:off x="565808" y="4973013"/>
            <a:ext cx="1390650" cy="457200"/>
          </a:xfrm>
          <a:prstGeom prst="rect">
            <a:avLst/>
          </a:prstGeom>
        </p:spPr>
      </p:pic>
      <p:pic>
        <p:nvPicPr>
          <p:cNvPr id="26" name="Picture 25"/>
          <p:cNvPicPr>
            <a:picLocks noChangeAspect="1"/>
          </p:cNvPicPr>
          <p:nvPr/>
        </p:nvPicPr>
        <p:blipFill>
          <a:blip r:embed="rId6"/>
          <a:stretch>
            <a:fillRect/>
          </a:stretch>
        </p:blipFill>
        <p:spPr>
          <a:xfrm>
            <a:off x="6621033" y="1220125"/>
            <a:ext cx="1803400" cy="1803400"/>
          </a:xfrm>
          <a:prstGeom prst="rect">
            <a:avLst/>
          </a:prstGeom>
        </p:spPr>
      </p:pic>
    </p:spTree>
    <p:extLst>
      <p:ext uri="{BB962C8B-B14F-4D97-AF65-F5344CB8AC3E}">
        <p14:creationId xmlns:p14="http://schemas.microsoft.com/office/powerpoint/2010/main" val="1683835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Local many body calculations based on parameters</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3" name="Picture 2" descr="Screen Shot 2013-02-19 at 18.26.41 .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45587" y="1995604"/>
            <a:ext cx="3657600" cy="355600"/>
          </a:xfrm>
          <a:prstGeom prst="rect">
            <a:avLst/>
          </a:prstGeom>
        </p:spPr>
      </p:pic>
      <p:pic>
        <p:nvPicPr>
          <p:cNvPr id="22" name="Picture 21" descr="Screen Shot 2013-02-19 at 18.26.48 .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445587" y="2351204"/>
            <a:ext cx="3314700" cy="279400"/>
          </a:xfrm>
          <a:prstGeom prst="rect">
            <a:avLst/>
          </a:prstGeom>
        </p:spPr>
      </p:pic>
      <p:pic>
        <p:nvPicPr>
          <p:cNvPr id="23" name="Picture 22" descr="Screen Shot 2013-02-19 at 18.26.28 .pn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0" y="992225"/>
            <a:ext cx="9144000" cy="1003379"/>
          </a:xfrm>
          <a:prstGeom prst="rect">
            <a:avLst/>
          </a:prstGeom>
        </p:spPr>
      </p:pic>
      <p:pic>
        <p:nvPicPr>
          <p:cNvPr id="24" name="Picture 23" descr="Screen Shot 2013-02-19 at 18.27.13 .png"/>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5143145" y="1995604"/>
            <a:ext cx="3545159" cy="4484396"/>
          </a:xfrm>
          <a:prstGeom prst="rect">
            <a:avLst/>
          </a:prstGeom>
        </p:spPr>
      </p:pic>
      <p:sp>
        <p:nvSpPr>
          <p:cNvPr id="32" name="Rectangle 31"/>
          <p:cNvSpPr/>
          <p:nvPr/>
        </p:nvSpPr>
        <p:spPr>
          <a:xfrm>
            <a:off x="3370693" y="4162982"/>
            <a:ext cx="1459953" cy="1015594"/>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3" name="Picture 32"/>
          <p:cNvPicPr>
            <a:picLocks noChangeAspect="1"/>
          </p:cNvPicPr>
          <p:nvPr/>
        </p:nvPicPr>
        <p:blipFill>
          <a:blip r:embed="rId7"/>
          <a:stretch>
            <a:fillRect/>
          </a:stretch>
        </p:blipFill>
        <p:spPr>
          <a:xfrm>
            <a:off x="166192" y="3357702"/>
            <a:ext cx="4872156" cy="3122297"/>
          </a:xfrm>
          <a:prstGeom prst="rect">
            <a:avLst/>
          </a:prstGeom>
        </p:spPr>
      </p:pic>
    </p:spTree>
    <p:extLst>
      <p:ext uri="{BB962C8B-B14F-4D97-AF65-F5344CB8AC3E}">
        <p14:creationId xmlns:p14="http://schemas.microsoft.com/office/powerpoint/2010/main" val="71989352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averkort_16.pdf"/>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12000" y="2795336"/>
            <a:ext cx="7920000" cy="3554664"/>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Ligand field theory for </a:t>
            </a:r>
            <a:r>
              <a:rPr lang="en-US" sz="2400" dirty="0" err="1" smtClean="0"/>
              <a:t>NiO</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4" name="Picture 3"/>
          <p:cNvPicPr>
            <a:picLocks noChangeAspect="1"/>
          </p:cNvPicPr>
          <p:nvPr/>
        </p:nvPicPr>
        <p:blipFill>
          <a:blip r:embed="rId4">
            <a:extLst>
              <a:ext uri="{BEBA8EAE-BF5A-486C-A8C5-ECC9F3942E4B}">
                <a14:imgProps xmlns:a14="http://schemas.microsoft.com/office/drawing/2010/main">
                  <a14:imgLayer r:embed="rId5">
                    <a14:imgEffect>
                      <a14:backgroundRemoval t="0" b="100000" l="0" r="100000"/>
                    </a14:imgEffect>
                  </a14:imgLayer>
                </a14:imgProps>
              </a:ext>
            </a:extLst>
          </a:blip>
          <a:stretch>
            <a:fillRect/>
          </a:stretch>
        </p:blipFill>
        <p:spPr>
          <a:xfrm>
            <a:off x="6621033" y="1220125"/>
            <a:ext cx="1803400" cy="1803400"/>
          </a:xfrm>
          <a:prstGeom prst="rect">
            <a:avLst/>
          </a:prstGeom>
        </p:spPr>
      </p:pic>
      <p:grpSp>
        <p:nvGrpSpPr>
          <p:cNvPr id="34" name="Group 33"/>
          <p:cNvGrpSpPr/>
          <p:nvPr/>
        </p:nvGrpSpPr>
        <p:grpSpPr>
          <a:xfrm>
            <a:off x="1282700" y="2255827"/>
            <a:ext cx="4292600" cy="2519373"/>
            <a:chOff x="1282700" y="2255827"/>
            <a:chExt cx="4292600" cy="2519373"/>
          </a:xfrm>
        </p:grpSpPr>
        <p:sp>
          <p:nvSpPr>
            <p:cNvPr id="9" name="Donut 8"/>
            <p:cNvSpPr/>
            <p:nvPr/>
          </p:nvSpPr>
          <p:spPr>
            <a:xfrm>
              <a:off x="4749800" y="3949700"/>
              <a:ext cx="825500" cy="825500"/>
            </a:xfrm>
            <a:prstGeom prst="donut">
              <a:avLst>
                <a:gd name="adj" fmla="val 1269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 name="Minus 2"/>
            <p:cNvSpPr/>
            <p:nvPr/>
          </p:nvSpPr>
          <p:spPr>
            <a:xfrm>
              <a:off x="1282700" y="4102100"/>
              <a:ext cx="698500" cy="501650"/>
            </a:xfrm>
            <a:prstGeom prst="mathMin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Curved Connector 11"/>
            <p:cNvCxnSpPr/>
            <p:nvPr/>
          </p:nvCxnSpPr>
          <p:spPr>
            <a:xfrm rot="5400000" flipH="1" flipV="1">
              <a:off x="1602865" y="2733166"/>
              <a:ext cx="1639920" cy="1529750"/>
            </a:xfrm>
            <a:prstGeom prst="curvedConnector3">
              <a:avLst>
                <a:gd name="adj1" fmla="val 50000"/>
              </a:avLst>
            </a:prstGeom>
            <a:ln w="57150" cmpd="sng">
              <a:solidFill>
                <a:srgbClr val="4F81BD"/>
              </a:solidFill>
            </a:ln>
          </p:spPr>
          <p:style>
            <a:lnRef idx="2">
              <a:schemeClr val="accent1"/>
            </a:lnRef>
            <a:fillRef idx="0">
              <a:schemeClr val="accent1"/>
            </a:fillRef>
            <a:effectRef idx="1">
              <a:schemeClr val="accent1"/>
            </a:effectRef>
            <a:fontRef idx="minor">
              <a:schemeClr val="tx1"/>
            </a:fontRef>
          </p:style>
        </p:cxnSp>
        <p:cxnSp>
          <p:nvCxnSpPr>
            <p:cNvPr id="21" name="Curved Connector 20"/>
            <p:cNvCxnSpPr>
              <a:stCxn id="9" idx="0"/>
            </p:cNvCxnSpPr>
            <p:nvPr/>
          </p:nvCxnSpPr>
          <p:spPr>
            <a:xfrm rot="16200000" flipV="1">
              <a:off x="3997955" y="2785104"/>
              <a:ext cx="1271618" cy="1057573"/>
            </a:xfrm>
            <a:prstGeom prst="curvedConnector3">
              <a:avLst>
                <a:gd name="adj1" fmla="val 50000"/>
              </a:avLst>
            </a:prstGeom>
            <a:ln w="57150" cmpd="sng">
              <a:solidFill>
                <a:srgbClr val="4F81BD"/>
              </a:solidFill>
            </a:ln>
          </p:spPr>
          <p:style>
            <a:lnRef idx="2">
              <a:schemeClr val="accent1"/>
            </a:lnRef>
            <a:fillRef idx="0">
              <a:schemeClr val="accent1"/>
            </a:fillRef>
            <a:effectRef idx="1">
              <a:schemeClr val="accent1"/>
            </a:effectRef>
            <a:fontRef idx="minor">
              <a:schemeClr val="tx1"/>
            </a:fontRef>
          </p:style>
        </p:cxnSp>
        <p:sp>
          <p:nvSpPr>
            <p:cNvPr id="10" name="Rounded Rectangle 9"/>
            <p:cNvSpPr/>
            <p:nvPr/>
          </p:nvSpPr>
          <p:spPr>
            <a:xfrm>
              <a:off x="2649150" y="2255827"/>
              <a:ext cx="1803400" cy="422254"/>
            </a:xfrm>
            <a:prstGeom prst="roundRect">
              <a:avLst>
                <a:gd name="adj" fmla="val 23926"/>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tIns="0" bIns="0" rtlCol="0" anchor="t" anchorCtr="1"/>
            <a:lstStyle/>
            <a:p>
              <a:pPr algn="ctr"/>
              <a:r>
                <a:rPr lang="en-US" sz="2000" dirty="0" smtClean="0">
                  <a:solidFill>
                    <a:schemeClr val="tx1"/>
                  </a:solidFill>
                </a:rPr>
                <a:t>Ni</a:t>
              </a:r>
              <a:r>
                <a:rPr lang="en-US" sz="2000" baseline="30000" dirty="0" smtClean="0">
                  <a:solidFill>
                    <a:schemeClr val="tx1"/>
                  </a:solidFill>
                </a:rPr>
                <a:t>2+</a:t>
              </a:r>
              <a:r>
                <a:rPr lang="en-US" sz="2000" dirty="0" smtClean="0">
                  <a:solidFill>
                    <a:schemeClr val="tx1"/>
                  </a:solidFill>
                </a:rPr>
                <a:t> - 4s</a:t>
              </a:r>
              <a:r>
                <a:rPr lang="en-US" sz="2000" baseline="30000" dirty="0" smtClean="0">
                  <a:solidFill>
                    <a:schemeClr val="tx1"/>
                  </a:solidFill>
                </a:rPr>
                <a:t>0</a:t>
              </a:r>
              <a:r>
                <a:rPr lang="en-US" sz="2000" dirty="0" smtClean="0">
                  <a:solidFill>
                    <a:schemeClr val="tx1"/>
                  </a:solidFill>
                </a:rPr>
                <a:t> 3d</a:t>
              </a:r>
              <a:r>
                <a:rPr lang="en-US" sz="2000" baseline="30000" dirty="0" smtClean="0">
                  <a:solidFill>
                    <a:schemeClr val="tx1"/>
                  </a:solidFill>
                </a:rPr>
                <a:t>8</a:t>
              </a:r>
              <a:endParaRPr lang="en-US" sz="2000" dirty="0" smtClean="0">
                <a:solidFill>
                  <a:schemeClr val="tx1"/>
                </a:solidFill>
              </a:endParaRPr>
            </a:p>
            <a:p>
              <a:pPr marL="342900" indent="-342900" algn="ctr">
                <a:buFont typeface="Arial"/>
                <a:buChar char="•"/>
              </a:pPr>
              <a:endParaRPr lang="en-US" sz="2400" dirty="0">
                <a:solidFill>
                  <a:schemeClr val="tx1"/>
                </a:solidFill>
              </a:endParaRPr>
            </a:p>
          </p:txBody>
        </p:sp>
      </p:grpSp>
      <p:grpSp>
        <p:nvGrpSpPr>
          <p:cNvPr id="33" name="Group 32"/>
          <p:cNvGrpSpPr/>
          <p:nvPr/>
        </p:nvGrpSpPr>
        <p:grpSpPr>
          <a:xfrm>
            <a:off x="5162551" y="1681173"/>
            <a:ext cx="3369449" cy="2420927"/>
            <a:chOff x="5162551" y="1681173"/>
            <a:chExt cx="3369449" cy="2420927"/>
          </a:xfrm>
        </p:grpSpPr>
        <p:sp>
          <p:nvSpPr>
            <p:cNvPr id="2" name="Donut 1"/>
            <p:cNvSpPr/>
            <p:nvPr/>
          </p:nvSpPr>
          <p:spPr>
            <a:xfrm>
              <a:off x="7112000" y="3276600"/>
              <a:ext cx="825500" cy="825500"/>
            </a:xfrm>
            <a:prstGeom prst="donut">
              <a:avLst>
                <a:gd name="adj" fmla="val 1269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28" name="Curved Connector 27"/>
            <p:cNvCxnSpPr/>
            <p:nvPr/>
          </p:nvCxnSpPr>
          <p:spPr>
            <a:xfrm rot="16200000" flipV="1">
              <a:off x="6340663" y="2100832"/>
              <a:ext cx="1173175" cy="1154500"/>
            </a:xfrm>
            <a:prstGeom prst="curvedConnector3">
              <a:avLst>
                <a:gd name="adj1" fmla="val 50000"/>
              </a:avLst>
            </a:prstGeom>
            <a:ln w="57150" cmpd="sng">
              <a:solidFill>
                <a:srgbClr val="4F81BD"/>
              </a:solidFill>
            </a:ln>
          </p:spPr>
          <p:style>
            <a:lnRef idx="2">
              <a:schemeClr val="accent1"/>
            </a:lnRef>
            <a:fillRef idx="0">
              <a:schemeClr val="accent1"/>
            </a:fillRef>
            <a:effectRef idx="1">
              <a:schemeClr val="accent1"/>
            </a:effectRef>
            <a:fontRef idx="minor">
              <a:schemeClr val="tx1"/>
            </a:fontRef>
          </p:style>
        </p:cxnSp>
        <p:sp>
          <p:nvSpPr>
            <p:cNvPr id="8" name="Rounded Rectangle 7"/>
            <p:cNvSpPr/>
            <p:nvPr/>
          </p:nvSpPr>
          <p:spPr>
            <a:xfrm>
              <a:off x="5162551" y="1681173"/>
              <a:ext cx="1356500" cy="422254"/>
            </a:xfrm>
            <a:prstGeom prst="roundRect">
              <a:avLst>
                <a:gd name="adj" fmla="val 23926"/>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tIns="0" bIns="0" rtlCol="0" anchor="t" anchorCtr="1"/>
            <a:lstStyle/>
            <a:p>
              <a:pPr algn="ctr"/>
              <a:r>
                <a:rPr lang="en-US" sz="2000" dirty="0" smtClean="0">
                  <a:solidFill>
                    <a:schemeClr val="tx1"/>
                  </a:solidFill>
                </a:rPr>
                <a:t>O</a:t>
              </a:r>
              <a:r>
                <a:rPr lang="en-US" sz="2000" baseline="30000" dirty="0" smtClean="0">
                  <a:solidFill>
                    <a:schemeClr val="tx1"/>
                  </a:solidFill>
                </a:rPr>
                <a:t>2-</a:t>
              </a:r>
              <a:r>
                <a:rPr lang="en-US" sz="2000" dirty="0" smtClean="0">
                  <a:solidFill>
                    <a:schemeClr val="tx1"/>
                  </a:solidFill>
                </a:rPr>
                <a:t> - 2p</a:t>
              </a:r>
              <a:r>
                <a:rPr lang="en-US" sz="2000" baseline="30000" dirty="0" smtClean="0">
                  <a:solidFill>
                    <a:schemeClr val="tx1"/>
                  </a:solidFill>
                </a:rPr>
                <a:t>6</a:t>
              </a:r>
              <a:endParaRPr lang="en-US" sz="2000" dirty="0" smtClean="0">
                <a:solidFill>
                  <a:schemeClr val="tx1"/>
                </a:solidFill>
              </a:endParaRPr>
            </a:p>
            <a:p>
              <a:pPr marL="342900" indent="-342900" algn="ctr">
                <a:buFont typeface="Arial"/>
                <a:buChar char="•"/>
              </a:pPr>
              <a:endParaRPr lang="en-US" sz="2400" dirty="0">
                <a:solidFill>
                  <a:schemeClr val="tx1"/>
                </a:solidFill>
              </a:endParaRPr>
            </a:p>
          </p:txBody>
        </p:sp>
        <p:sp>
          <p:nvSpPr>
            <p:cNvPr id="32" name="Minus 31"/>
            <p:cNvSpPr/>
            <p:nvPr/>
          </p:nvSpPr>
          <p:spPr>
            <a:xfrm>
              <a:off x="7833500" y="3448050"/>
              <a:ext cx="698500" cy="501650"/>
            </a:xfrm>
            <a:prstGeom prst="mathMin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922703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DA_p_MLFT_04A (dragged).pdf"/>
          <p:cNvPicPr>
            <a:picLocks noChangeAspect="1"/>
          </p:cNvPicPr>
          <p:nvPr/>
        </p:nvPicPr>
        <p:blipFill rotWithShape="1">
          <a:blip r:embed="rId3" cstate="screen">
            <a:extLst>
              <a:ext uri="{28A0092B-C50C-407E-A947-70E740481C1C}">
                <a14:useLocalDpi xmlns:a14="http://schemas.microsoft.com/office/drawing/2010/main"/>
              </a:ext>
            </a:extLst>
          </a:blip>
          <a:srcRect t="15048" r="60834" b="5850"/>
          <a:stretch/>
        </p:blipFill>
        <p:spPr>
          <a:xfrm>
            <a:off x="0" y="1368778"/>
            <a:ext cx="3581400" cy="5111222"/>
          </a:xfrm>
          <a:prstGeom prst="rect">
            <a:avLst/>
          </a:prstGeom>
        </p:spPr>
      </p:pic>
      <p:sp>
        <p:nvSpPr>
          <p:cNvPr id="55" name="Donut 54"/>
          <p:cNvSpPr/>
          <p:nvPr/>
        </p:nvSpPr>
        <p:spPr>
          <a:xfrm>
            <a:off x="495299" y="3124200"/>
            <a:ext cx="2845528" cy="3355800"/>
          </a:xfrm>
          <a:prstGeom prst="donut">
            <a:avLst>
              <a:gd name="adj" fmla="val 3601"/>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Orbital energy level diagram</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4" name="Picture 3"/>
          <p:cNvPicPr>
            <a:picLocks noChangeAspect="1"/>
          </p:cNvPicPr>
          <p:nvPr/>
        </p:nvPicPr>
        <p:blipFill>
          <a:blip r:embed="rId4">
            <a:extLst>
              <a:ext uri="{BEBA8EAE-BF5A-486C-A8C5-ECC9F3942E4B}">
                <a14:imgProps xmlns:a14="http://schemas.microsoft.com/office/drawing/2010/main">
                  <a14:imgLayer r:embed="rId5">
                    <a14:imgEffect>
                      <a14:backgroundRemoval t="0" b="100000" l="0" r="100000"/>
                    </a14:imgEffect>
                  </a14:imgLayer>
                </a14:imgProps>
              </a:ext>
            </a:extLst>
          </a:blip>
          <a:stretch>
            <a:fillRect/>
          </a:stretch>
        </p:blipFill>
        <p:spPr>
          <a:xfrm>
            <a:off x="6621033" y="1220125"/>
            <a:ext cx="1803400" cy="1803400"/>
          </a:xfrm>
          <a:prstGeom prst="rect">
            <a:avLst/>
          </a:prstGeom>
        </p:spPr>
      </p:pic>
      <p:grpSp>
        <p:nvGrpSpPr>
          <p:cNvPr id="51" name="Group 50"/>
          <p:cNvGrpSpPr/>
          <p:nvPr/>
        </p:nvGrpSpPr>
        <p:grpSpPr>
          <a:xfrm>
            <a:off x="3086100" y="3425367"/>
            <a:ext cx="1422400" cy="652436"/>
            <a:chOff x="3086100" y="3425367"/>
            <a:chExt cx="1422400" cy="652436"/>
          </a:xfrm>
        </p:grpSpPr>
        <p:cxnSp>
          <p:nvCxnSpPr>
            <p:cNvPr id="3" name="Straight Connector 2"/>
            <p:cNvCxnSpPr/>
            <p:nvPr/>
          </p:nvCxnSpPr>
          <p:spPr>
            <a:xfrm>
              <a:off x="3086100" y="3759200"/>
              <a:ext cx="1422400" cy="12700"/>
            </a:xfrm>
            <a:prstGeom prst="line">
              <a:avLst/>
            </a:prstGeom>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flipV="1">
              <a:off x="4023159" y="342536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flipV="1">
              <a:off x="4345276" y="342536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a:off x="3217869" y="342536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a:off x="3701043" y="342536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p:nvPr/>
          </p:nvCxnSpPr>
          <p:spPr>
            <a:xfrm>
              <a:off x="3378927" y="342536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p:nvPr/>
          </p:nvCxnSpPr>
          <p:spPr>
            <a:xfrm>
              <a:off x="3539985" y="342536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p:nvPr/>
          </p:nvCxnSpPr>
          <p:spPr>
            <a:xfrm>
              <a:off x="3862101" y="342536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p:nvPr/>
          </p:nvCxnSpPr>
          <p:spPr>
            <a:xfrm flipV="1">
              <a:off x="4184217" y="342536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grpSp>
      <p:grpSp>
        <p:nvGrpSpPr>
          <p:cNvPr id="52" name="Group 51"/>
          <p:cNvGrpSpPr/>
          <p:nvPr/>
        </p:nvGrpSpPr>
        <p:grpSpPr>
          <a:xfrm>
            <a:off x="4508500" y="3771900"/>
            <a:ext cx="1244600" cy="1431118"/>
            <a:chOff x="4508500" y="3771900"/>
            <a:chExt cx="1244600" cy="1431118"/>
          </a:xfrm>
        </p:grpSpPr>
        <p:cxnSp>
          <p:nvCxnSpPr>
            <p:cNvPr id="9" name="Straight Connector 8"/>
            <p:cNvCxnSpPr/>
            <p:nvPr/>
          </p:nvCxnSpPr>
          <p:spPr>
            <a:xfrm>
              <a:off x="4826000" y="4876800"/>
              <a:ext cx="927100" cy="1270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4508500" y="3771900"/>
              <a:ext cx="317500" cy="1104900"/>
            </a:xfrm>
            <a:prstGeom prst="line">
              <a:avLst/>
            </a:prstGeom>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p:nvPr/>
          </p:nvCxnSpPr>
          <p:spPr>
            <a:xfrm flipV="1">
              <a:off x="5382059" y="455058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p:nvPr/>
          </p:nvCxnSpPr>
          <p:spPr>
            <a:xfrm flipV="1">
              <a:off x="5704176" y="455058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5" name="Straight Arrow Connector 44"/>
            <p:cNvCxnSpPr/>
            <p:nvPr/>
          </p:nvCxnSpPr>
          <p:spPr>
            <a:xfrm>
              <a:off x="5059943" y="4550582"/>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a:off x="4898885" y="4550582"/>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a:off x="5221001" y="4550582"/>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p:nvPr/>
          </p:nvCxnSpPr>
          <p:spPr>
            <a:xfrm flipV="1">
              <a:off x="5543117" y="455058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grpSp>
      <p:grpSp>
        <p:nvGrpSpPr>
          <p:cNvPr id="53" name="Group 52"/>
          <p:cNvGrpSpPr/>
          <p:nvPr/>
        </p:nvGrpSpPr>
        <p:grpSpPr>
          <a:xfrm>
            <a:off x="4508500" y="2727792"/>
            <a:ext cx="1244600" cy="1031408"/>
            <a:chOff x="4508500" y="2727792"/>
            <a:chExt cx="1244600" cy="1031408"/>
          </a:xfrm>
        </p:grpSpPr>
        <p:cxnSp>
          <p:nvCxnSpPr>
            <p:cNvPr id="8" name="Straight Connector 7"/>
            <p:cNvCxnSpPr/>
            <p:nvPr/>
          </p:nvCxnSpPr>
          <p:spPr>
            <a:xfrm>
              <a:off x="4826000" y="3010825"/>
              <a:ext cx="927100" cy="1270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4508500" y="3010825"/>
              <a:ext cx="317500" cy="748375"/>
            </a:xfrm>
            <a:prstGeom prst="line">
              <a:avLst/>
            </a:prstGeom>
          </p:spPr>
          <p:style>
            <a:lnRef idx="2">
              <a:schemeClr val="accent1"/>
            </a:lnRef>
            <a:fillRef idx="0">
              <a:schemeClr val="accent1"/>
            </a:fillRef>
            <a:effectRef idx="1">
              <a:schemeClr val="accent1"/>
            </a:effectRef>
            <a:fontRef idx="minor">
              <a:schemeClr val="tx1"/>
            </a:fontRef>
          </p:style>
        </p:cxnSp>
        <p:cxnSp>
          <p:nvCxnSpPr>
            <p:cNvPr id="49" name="Straight Arrow Connector 48"/>
            <p:cNvCxnSpPr/>
            <p:nvPr/>
          </p:nvCxnSpPr>
          <p:spPr>
            <a:xfrm>
              <a:off x="5059943" y="2727792"/>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p:nvPr/>
          </p:nvCxnSpPr>
          <p:spPr>
            <a:xfrm>
              <a:off x="5221001" y="2727792"/>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cxnSp>
        <p:nvCxnSpPr>
          <p:cNvPr id="56" name="Curved Connector 55"/>
          <p:cNvCxnSpPr/>
          <p:nvPr/>
        </p:nvCxnSpPr>
        <p:spPr>
          <a:xfrm rot="10800000" flipV="1">
            <a:off x="3340828" y="4889500"/>
            <a:ext cx="1485173" cy="313518"/>
          </a:xfrm>
          <a:prstGeom prst="curvedConnector3">
            <a:avLst>
              <a:gd name="adj1" fmla="val 50000"/>
            </a:avLst>
          </a:prstGeom>
          <a:ln w="57150" cmpd="sng">
            <a:solidFill>
              <a:srgbClr val="4F81BD"/>
            </a:solidFill>
          </a:ln>
        </p:spPr>
        <p:style>
          <a:lnRef idx="2">
            <a:schemeClr val="accent1"/>
          </a:lnRef>
          <a:fillRef idx="0">
            <a:schemeClr val="accent1"/>
          </a:fillRef>
          <a:effectRef idx="1">
            <a:schemeClr val="accent1"/>
          </a:effectRef>
          <a:fontRef idx="minor">
            <a:schemeClr val="tx1"/>
          </a:fontRef>
        </p:style>
      </p:cxnSp>
      <p:sp>
        <p:nvSpPr>
          <p:cNvPr id="60" name="Donut 59"/>
          <p:cNvSpPr/>
          <p:nvPr/>
        </p:nvSpPr>
        <p:spPr>
          <a:xfrm>
            <a:off x="533399" y="1194782"/>
            <a:ext cx="2845528" cy="2678718"/>
          </a:xfrm>
          <a:prstGeom prst="donut">
            <a:avLst>
              <a:gd name="adj" fmla="val 3601"/>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61" name="Curved Connector 60"/>
          <p:cNvCxnSpPr/>
          <p:nvPr/>
        </p:nvCxnSpPr>
        <p:spPr>
          <a:xfrm rot="10800000">
            <a:off x="3413714" y="2414737"/>
            <a:ext cx="1412287" cy="596088"/>
          </a:xfrm>
          <a:prstGeom prst="curvedConnector3">
            <a:avLst>
              <a:gd name="adj1" fmla="val 50000"/>
            </a:avLst>
          </a:prstGeom>
          <a:ln w="57150" cmpd="sng">
            <a:solidFill>
              <a:srgbClr val="4F81BD"/>
            </a:solidFill>
          </a:ln>
        </p:spPr>
        <p:style>
          <a:lnRef idx="2">
            <a:schemeClr val="accent1"/>
          </a:lnRef>
          <a:fillRef idx="0">
            <a:schemeClr val="accent1"/>
          </a:fillRef>
          <a:effectRef idx="1">
            <a:schemeClr val="accent1"/>
          </a:effectRef>
          <a:fontRef idx="minor">
            <a:schemeClr val="tx1"/>
          </a:fontRef>
        </p:style>
      </p:cxnSp>
      <p:sp>
        <p:nvSpPr>
          <p:cNvPr id="63" name="Rounded Rectangle 62"/>
          <p:cNvSpPr/>
          <p:nvPr/>
        </p:nvSpPr>
        <p:spPr>
          <a:xfrm>
            <a:off x="5956300" y="4628501"/>
            <a:ext cx="1140600" cy="521998"/>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i="1" dirty="0" smtClean="0">
                <a:solidFill>
                  <a:schemeClr val="tx1"/>
                </a:solidFill>
              </a:rPr>
              <a:t>t</a:t>
            </a:r>
            <a:r>
              <a:rPr lang="en-US" sz="2000" i="1" baseline="-25000" dirty="0" smtClean="0">
                <a:solidFill>
                  <a:schemeClr val="tx1"/>
                </a:solidFill>
              </a:rPr>
              <a:t>2g</a:t>
            </a:r>
            <a:endParaRPr lang="en-US" sz="2000" i="1" dirty="0" smtClean="0">
              <a:solidFill>
                <a:schemeClr val="tx1"/>
              </a:solidFill>
            </a:endParaRPr>
          </a:p>
        </p:txBody>
      </p:sp>
      <p:sp>
        <p:nvSpPr>
          <p:cNvPr id="64" name="Rounded Rectangle 63"/>
          <p:cNvSpPr/>
          <p:nvPr/>
        </p:nvSpPr>
        <p:spPr>
          <a:xfrm>
            <a:off x="5956300" y="2762526"/>
            <a:ext cx="1140600" cy="521998"/>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i="1" dirty="0" err="1" smtClean="0">
                <a:solidFill>
                  <a:schemeClr val="tx1"/>
                </a:solidFill>
              </a:rPr>
              <a:t>e</a:t>
            </a:r>
            <a:r>
              <a:rPr lang="en-US" sz="2000" i="1" baseline="-25000" dirty="0" err="1" smtClean="0">
                <a:solidFill>
                  <a:schemeClr val="tx1"/>
                </a:solidFill>
              </a:rPr>
              <a:t>g</a:t>
            </a:r>
            <a:endParaRPr lang="en-US" sz="2000" i="1" dirty="0" smtClean="0">
              <a:solidFill>
                <a:schemeClr val="tx1"/>
              </a:solidFill>
            </a:endParaRPr>
          </a:p>
        </p:txBody>
      </p:sp>
    </p:spTree>
    <p:extLst>
      <p:ext uri="{BB962C8B-B14F-4D97-AF65-F5344CB8AC3E}">
        <p14:creationId xmlns:p14="http://schemas.microsoft.com/office/powerpoint/2010/main" val="1124607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55"/>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56"/>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1" nodeType="clickEffect">
                                  <p:stCondLst>
                                    <p:cond delay="0"/>
                                  </p:stCondLst>
                                  <p:childTnLst>
                                    <p:set>
                                      <p:cBhvr>
                                        <p:cTn id="28" dur="1" fill="hold">
                                          <p:stCondLst>
                                            <p:cond delay="0"/>
                                          </p:stCondLst>
                                        </p:cTn>
                                        <p:tgtEl>
                                          <p:spTgt spid="60"/>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61"/>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5" grpId="1" animBg="1"/>
      <p:bldP spid="60" grpId="0" animBg="1"/>
      <p:bldP spid="60" grpId="1" animBg="1"/>
      <p:bldP spid="63" grpId="0" animBg="1"/>
      <p:bldP spid="64"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Coulomb repulsion</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2" name="Picture 1" descr="Haverkort_Wien_03 (dragged).pdf"/>
          <p:cNvPicPr>
            <a:picLocks noChangeAspect="1"/>
          </p:cNvPicPr>
          <p:nvPr/>
        </p:nvPicPr>
        <p:blipFill rotWithShape="1">
          <a:blip r:embed="rId3" cstate="screen">
            <a:extLst>
              <a:ext uri="{28A0092B-C50C-407E-A947-70E740481C1C}">
                <a14:useLocalDpi xmlns:a14="http://schemas.microsoft.com/office/drawing/2010/main"/>
              </a:ext>
            </a:extLst>
          </a:blip>
          <a:srcRect l="31806" t="40841" b="7665"/>
          <a:stretch/>
        </p:blipFill>
        <p:spPr>
          <a:xfrm>
            <a:off x="2908300" y="3035300"/>
            <a:ext cx="6235700" cy="3327400"/>
          </a:xfrm>
          <a:prstGeom prst="rect">
            <a:avLst/>
          </a:prstGeom>
        </p:spPr>
      </p:pic>
      <p:sp>
        <p:nvSpPr>
          <p:cNvPr id="5" name="TextBox 4"/>
          <p:cNvSpPr txBox="1"/>
          <p:nvPr/>
        </p:nvSpPr>
        <p:spPr>
          <a:xfrm>
            <a:off x="7404100" y="5993368"/>
            <a:ext cx="487180" cy="369332"/>
          </a:xfrm>
          <a:prstGeom prst="rect">
            <a:avLst/>
          </a:prstGeom>
          <a:noFill/>
        </p:spPr>
        <p:txBody>
          <a:bodyPr wrap="none" rtlCol="0">
            <a:spAutoFit/>
          </a:bodyPr>
          <a:lstStyle/>
          <a:p>
            <a:r>
              <a:rPr lang="en-US" i="1" dirty="0" err="1" smtClean="0"/>
              <a:t>d</a:t>
            </a:r>
            <a:r>
              <a:rPr lang="en-US" i="1" baseline="-25000" dirty="0" err="1" smtClean="0"/>
              <a:t>xy</a:t>
            </a:r>
            <a:endParaRPr lang="en-US" i="1" dirty="0"/>
          </a:p>
        </p:txBody>
      </p:sp>
      <p:sp>
        <p:nvSpPr>
          <p:cNvPr id="8" name="TextBox 7"/>
          <p:cNvSpPr txBox="1"/>
          <p:nvPr/>
        </p:nvSpPr>
        <p:spPr>
          <a:xfrm>
            <a:off x="4300814" y="5157232"/>
            <a:ext cx="690286" cy="369332"/>
          </a:xfrm>
          <a:prstGeom prst="rect">
            <a:avLst/>
          </a:prstGeom>
          <a:noFill/>
        </p:spPr>
        <p:txBody>
          <a:bodyPr wrap="none" rtlCol="0">
            <a:spAutoFit/>
          </a:bodyPr>
          <a:lstStyle/>
          <a:p>
            <a:r>
              <a:rPr lang="en-US" i="1" dirty="0" smtClean="0"/>
              <a:t>d</a:t>
            </a:r>
            <a:r>
              <a:rPr lang="en-US" i="1" baseline="-25000" dirty="0" smtClean="0"/>
              <a:t>x2-y2</a:t>
            </a:r>
            <a:endParaRPr lang="en-US" i="1" dirty="0"/>
          </a:p>
        </p:txBody>
      </p:sp>
      <p:pic>
        <p:nvPicPr>
          <p:cNvPr id="9" name="Picture 8" descr="latex-image-1.pd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155700" y="1085850"/>
            <a:ext cx="7315200" cy="1054100"/>
          </a:xfrm>
          <a:prstGeom prst="rect">
            <a:avLst/>
          </a:prstGeom>
        </p:spPr>
      </p:pic>
    </p:spTree>
    <p:extLst>
      <p:ext uri="{BB962C8B-B14F-4D97-AF65-F5344CB8AC3E}">
        <p14:creationId xmlns:p14="http://schemas.microsoft.com/office/powerpoint/2010/main" val="174697597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Coulomb repulsion</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2" name="Picture 1" descr="Haverkort_Wien_03 (dragged).pdf"/>
          <p:cNvPicPr>
            <a:picLocks noChangeAspect="1"/>
          </p:cNvPicPr>
          <p:nvPr/>
        </p:nvPicPr>
        <p:blipFill rotWithShape="1">
          <a:blip r:embed="rId3" cstate="screen">
            <a:extLst>
              <a:ext uri="{28A0092B-C50C-407E-A947-70E740481C1C}">
                <a14:useLocalDpi xmlns:a14="http://schemas.microsoft.com/office/drawing/2010/main"/>
              </a:ext>
            </a:extLst>
          </a:blip>
          <a:srcRect t="40841" b="7665"/>
          <a:stretch/>
        </p:blipFill>
        <p:spPr>
          <a:xfrm>
            <a:off x="0" y="3035300"/>
            <a:ext cx="9144000" cy="3327400"/>
          </a:xfrm>
          <a:prstGeom prst="rect">
            <a:avLst/>
          </a:prstGeom>
        </p:spPr>
      </p:pic>
      <p:sp>
        <p:nvSpPr>
          <p:cNvPr id="3" name="TextBox 2"/>
          <p:cNvSpPr txBox="1"/>
          <p:nvPr/>
        </p:nvSpPr>
        <p:spPr>
          <a:xfrm>
            <a:off x="7404100" y="5993368"/>
            <a:ext cx="487180" cy="369332"/>
          </a:xfrm>
          <a:prstGeom prst="rect">
            <a:avLst/>
          </a:prstGeom>
          <a:noFill/>
        </p:spPr>
        <p:txBody>
          <a:bodyPr wrap="none" rtlCol="0">
            <a:spAutoFit/>
          </a:bodyPr>
          <a:lstStyle/>
          <a:p>
            <a:r>
              <a:rPr lang="en-US" i="1" dirty="0" err="1" smtClean="0"/>
              <a:t>d</a:t>
            </a:r>
            <a:r>
              <a:rPr lang="en-US" i="1" baseline="-25000" dirty="0" err="1" smtClean="0"/>
              <a:t>xy</a:t>
            </a:r>
            <a:endParaRPr lang="en-US" i="1" dirty="0"/>
          </a:p>
        </p:txBody>
      </p:sp>
      <p:sp>
        <p:nvSpPr>
          <p:cNvPr id="8" name="TextBox 7"/>
          <p:cNvSpPr txBox="1"/>
          <p:nvPr/>
        </p:nvSpPr>
        <p:spPr>
          <a:xfrm>
            <a:off x="4300814" y="5157232"/>
            <a:ext cx="690286" cy="369332"/>
          </a:xfrm>
          <a:prstGeom prst="rect">
            <a:avLst/>
          </a:prstGeom>
          <a:noFill/>
        </p:spPr>
        <p:txBody>
          <a:bodyPr wrap="none" rtlCol="0">
            <a:spAutoFit/>
          </a:bodyPr>
          <a:lstStyle/>
          <a:p>
            <a:r>
              <a:rPr lang="en-US" i="1" dirty="0" smtClean="0"/>
              <a:t>d</a:t>
            </a:r>
            <a:r>
              <a:rPr lang="en-US" i="1" baseline="-25000" dirty="0" smtClean="0"/>
              <a:t>x2-y2</a:t>
            </a:r>
            <a:endParaRPr lang="en-US" i="1" dirty="0"/>
          </a:p>
        </p:txBody>
      </p:sp>
      <p:sp>
        <p:nvSpPr>
          <p:cNvPr id="9" name="TextBox 8"/>
          <p:cNvSpPr txBox="1"/>
          <p:nvPr/>
        </p:nvSpPr>
        <p:spPr>
          <a:xfrm>
            <a:off x="1968500" y="5157232"/>
            <a:ext cx="490487" cy="369332"/>
          </a:xfrm>
          <a:prstGeom prst="rect">
            <a:avLst/>
          </a:prstGeom>
          <a:noFill/>
        </p:spPr>
        <p:txBody>
          <a:bodyPr wrap="none" rtlCol="0">
            <a:spAutoFit/>
          </a:bodyPr>
          <a:lstStyle/>
          <a:p>
            <a:r>
              <a:rPr lang="en-US" i="1" dirty="0" smtClean="0"/>
              <a:t>d</a:t>
            </a:r>
            <a:r>
              <a:rPr lang="en-US" i="1" baseline="-25000" dirty="0" smtClean="0"/>
              <a:t>z2</a:t>
            </a:r>
            <a:endParaRPr lang="en-US" i="1" dirty="0"/>
          </a:p>
        </p:txBody>
      </p:sp>
      <p:pic>
        <p:nvPicPr>
          <p:cNvPr id="10" name="Picture 9" descr="latex-image-1.pd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155700" y="1085850"/>
            <a:ext cx="7315200" cy="1054100"/>
          </a:xfrm>
          <a:prstGeom prst="rect">
            <a:avLst/>
          </a:prstGeom>
        </p:spPr>
      </p:pic>
      <p:sp>
        <p:nvSpPr>
          <p:cNvPr id="11" name="Rounded Rectangle 10"/>
          <p:cNvSpPr/>
          <p:nvPr/>
        </p:nvSpPr>
        <p:spPr>
          <a:xfrm>
            <a:off x="3894087" y="2226089"/>
            <a:ext cx="4637913" cy="895074"/>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Coulomb repulsion is smaller when electrons are farther apart</a:t>
            </a:r>
            <a:endParaRPr lang="en-US" sz="2000" i="1" dirty="0" smtClean="0">
              <a:solidFill>
                <a:schemeClr val="tx1"/>
              </a:solidFill>
            </a:endParaRPr>
          </a:p>
        </p:txBody>
      </p:sp>
    </p:spTree>
    <p:extLst>
      <p:ext uri="{BB962C8B-B14F-4D97-AF65-F5344CB8AC3E}">
        <p14:creationId xmlns:p14="http://schemas.microsoft.com/office/powerpoint/2010/main" val="195998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Coulomb repulsion</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2" name="Picture 1" descr="Haverkort_Wien_03 (dragged).pdf"/>
          <p:cNvPicPr>
            <a:picLocks noChangeAspect="1"/>
          </p:cNvPicPr>
          <p:nvPr/>
        </p:nvPicPr>
        <p:blipFill rotWithShape="1">
          <a:blip r:embed="rId3" cstate="screen">
            <a:extLst>
              <a:ext uri="{28A0092B-C50C-407E-A947-70E740481C1C}">
                <a14:useLocalDpi xmlns:a14="http://schemas.microsoft.com/office/drawing/2010/main"/>
              </a:ext>
            </a:extLst>
          </a:blip>
          <a:srcRect t="41233" b="17886"/>
          <a:stretch/>
        </p:blipFill>
        <p:spPr>
          <a:xfrm>
            <a:off x="0" y="3060700"/>
            <a:ext cx="9144000" cy="2641600"/>
          </a:xfrm>
          <a:prstGeom prst="rect">
            <a:avLst/>
          </a:prstGeom>
        </p:spPr>
      </p:pic>
      <p:sp>
        <p:nvSpPr>
          <p:cNvPr id="5" name="TextBox 4"/>
          <p:cNvSpPr txBox="1"/>
          <p:nvPr/>
        </p:nvSpPr>
        <p:spPr>
          <a:xfrm>
            <a:off x="4300814" y="5157232"/>
            <a:ext cx="690286" cy="369332"/>
          </a:xfrm>
          <a:prstGeom prst="rect">
            <a:avLst/>
          </a:prstGeom>
          <a:noFill/>
        </p:spPr>
        <p:txBody>
          <a:bodyPr wrap="none" rtlCol="0">
            <a:spAutoFit/>
          </a:bodyPr>
          <a:lstStyle/>
          <a:p>
            <a:r>
              <a:rPr lang="en-US" i="1" dirty="0" smtClean="0"/>
              <a:t>d</a:t>
            </a:r>
            <a:r>
              <a:rPr lang="en-US" i="1" baseline="-25000" dirty="0" smtClean="0"/>
              <a:t>x2-y2</a:t>
            </a:r>
            <a:endParaRPr lang="en-US" i="1" dirty="0"/>
          </a:p>
        </p:txBody>
      </p:sp>
      <p:sp>
        <p:nvSpPr>
          <p:cNvPr id="8" name="TextBox 7"/>
          <p:cNvSpPr txBox="1"/>
          <p:nvPr/>
        </p:nvSpPr>
        <p:spPr>
          <a:xfrm>
            <a:off x="1968500" y="5157232"/>
            <a:ext cx="490487" cy="369332"/>
          </a:xfrm>
          <a:prstGeom prst="rect">
            <a:avLst/>
          </a:prstGeom>
          <a:noFill/>
        </p:spPr>
        <p:txBody>
          <a:bodyPr wrap="none" rtlCol="0">
            <a:spAutoFit/>
          </a:bodyPr>
          <a:lstStyle/>
          <a:p>
            <a:r>
              <a:rPr lang="en-US" i="1" dirty="0" smtClean="0"/>
              <a:t>d</a:t>
            </a:r>
            <a:r>
              <a:rPr lang="en-US" i="1" baseline="-25000" dirty="0" smtClean="0"/>
              <a:t>z2</a:t>
            </a:r>
            <a:endParaRPr lang="en-US" i="1" dirty="0"/>
          </a:p>
        </p:txBody>
      </p:sp>
      <p:sp>
        <p:nvSpPr>
          <p:cNvPr id="9" name="TextBox 8"/>
          <p:cNvSpPr txBox="1"/>
          <p:nvPr/>
        </p:nvSpPr>
        <p:spPr>
          <a:xfrm>
            <a:off x="4300814" y="5517634"/>
            <a:ext cx="487180" cy="369332"/>
          </a:xfrm>
          <a:prstGeom prst="rect">
            <a:avLst/>
          </a:prstGeom>
          <a:noFill/>
        </p:spPr>
        <p:txBody>
          <a:bodyPr wrap="none" rtlCol="0">
            <a:spAutoFit/>
          </a:bodyPr>
          <a:lstStyle/>
          <a:p>
            <a:r>
              <a:rPr lang="en-US" i="1" dirty="0" err="1" smtClean="0"/>
              <a:t>d</a:t>
            </a:r>
            <a:r>
              <a:rPr lang="en-US" i="1" baseline="-25000" dirty="0" err="1" smtClean="0"/>
              <a:t>xy</a:t>
            </a:r>
            <a:endParaRPr lang="en-US" i="1" dirty="0"/>
          </a:p>
        </p:txBody>
      </p:sp>
      <p:sp>
        <p:nvSpPr>
          <p:cNvPr id="10" name="TextBox 9"/>
          <p:cNvSpPr txBox="1"/>
          <p:nvPr/>
        </p:nvSpPr>
        <p:spPr>
          <a:xfrm>
            <a:off x="1971807" y="5517634"/>
            <a:ext cx="487180" cy="369332"/>
          </a:xfrm>
          <a:prstGeom prst="rect">
            <a:avLst/>
          </a:prstGeom>
          <a:noFill/>
        </p:spPr>
        <p:txBody>
          <a:bodyPr wrap="none" rtlCol="0">
            <a:spAutoFit/>
          </a:bodyPr>
          <a:lstStyle/>
          <a:p>
            <a:r>
              <a:rPr lang="en-US" i="1" dirty="0" err="1" smtClean="0"/>
              <a:t>d</a:t>
            </a:r>
            <a:r>
              <a:rPr lang="en-US" i="1" baseline="-25000" dirty="0" err="1" smtClean="0"/>
              <a:t>xy</a:t>
            </a:r>
            <a:endParaRPr lang="en-US" i="1" dirty="0"/>
          </a:p>
        </p:txBody>
      </p:sp>
      <p:pic>
        <p:nvPicPr>
          <p:cNvPr id="11" name="Picture 10" descr="latex-image-1.pd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155700" y="1085850"/>
            <a:ext cx="7315200" cy="1054100"/>
          </a:xfrm>
          <a:prstGeom prst="rect">
            <a:avLst/>
          </a:prstGeom>
        </p:spPr>
      </p:pic>
      <p:sp>
        <p:nvSpPr>
          <p:cNvPr id="12" name="Rounded Rectangle 11"/>
          <p:cNvSpPr/>
          <p:nvPr/>
        </p:nvSpPr>
        <p:spPr>
          <a:xfrm>
            <a:off x="3894087" y="2226089"/>
            <a:ext cx="4637913" cy="895074"/>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Coulomb repulsion is smaller when electrons are farther apart</a:t>
            </a:r>
            <a:endParaRPr lang="en-US" sz="2000" i="1" dirty="0" smtClean="0">
              <a:solidFill>
                <a:schemeClr val="tx1"/>
              </a:solidFill>
            </a:endParaRPr>
          </a:p>
        </p:txBody>
      </p:sp>
    </p:spTree>
    <p:extLst>
      <p:ext uri="{BB962C8B-B14F-4D97-AF65-F5344CB8AC3E}">
        <p14:creationId xmlns:p14="http://schemas.microsoft.com/office/powerpoint/2010/main" val="2801442398"/>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XAS final state for </a:t>
            </a:r>
            <a:r>
              <a:rPr lang="en-US" sz="2400" dirty="0" err="1" smtClean="0"/>
              <a:t>NiO</a:t>
            </a:r>
            <a:r>
              <a:rPr lang="en-US" sz="2400" dirty="0" smtClean="0"/>
              <a:t> 2p</a:t>
            </a:r>
            <a:r>
              <a:rPr lang="en-US" sz="2400" baseline="30000" dirty="0" smtClean="0"/>
              <a:t>5</a:t>
            </a:r>
            <a:r>
              <a:rPr lang="en-US" sz="2400" dirty="0" smtClean="0"/>
              <a:t>3d</a:t>
            </a:r>
            <a:r>
              <a:rPr lang="en-US" sz="2400" baseline="30000" dirty="0" smtClean="0"/>
              <a:t>9</a:t>
            </a:r>
            <a:endParaRPr lang="en-US" sz="2400" baseline="300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12" name="Picture 11" descr="LDA_p_MLFT_04A (dragged).pdf"/>
          <p:cNvPicPr>
            <a:picLocks noChangeAspect="1"/>
          </p:cNvPicPr>
          <p:nvPr/>
        </p:nvPicPr>
        <p:blipFill rotWithShape="1">
          <a:blip r:embed="rId3" cstate="screen">
            <a:extLst>
              <a:ext uri="{28A0092B-C50C-407E-A947-70E740481C1C}">
                <a14:useLocalDpi xmlns:a14="http://schemas.microsoft.com/office/drawing/2010/main"/>
              </a:ext>
            </a:extLst>
          </a:blip>
          <a:srcRect t="15048" r="60834" b="5850"/>
          <a:stretch/>
        </p:blipFill>
        <p:spPr>
          <a:xfrm>
            <a:off x="5194300" y="1368778"/>
            <a:ext cx="3581400" cy="5111222"/>
          </a:xfrm>
          <a:prstGeom prst="rect">
            <a:avLst/>
          </a:prstGeom>
        </p:spPr>
      </p:pic>
      <p:grpSp>
        <p:nvGrpSpPr>
          <p:cNvPr id="13" name="Group 12"/>
          <p:cNvGrpSpPr/>
          <p:nvPr/>
        </p:nvGrpSpPr>
        <p:grpSpPr>
          <a:xfrm>
            <a:off x="283000" y="3574875"/>
            <a:ext cx="3706000" cy="2905125"/>
            <a:chOff x="5438000" y="1273175"/>
            <a:chExt cx="3706000" cy="2905125"/>
          </a:xfrm>
        </p:grpSpPr>
        <p:pic>
          <p:nvPicPr>
            <p:cNvPr id="14" name="Picture 13" descr="plSoc1.png"/>
            <p:cNvPicPr>
              <a:picLocks noChangeAspect="1"/>
            </p:cNvPicPr>
            <p:nvPr/>
          </p:nvPicPr>
          <p:blipFill>
            <a:blip r:embed="rId4" cstate="screen">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6604000" y="1273175"/>
              <a:ext cx="2540000" cy="2905125"/>
            </a:xfrm>
            <a:prstGeom prst="rect">
              <a:avLst/>
            </a:prstGeom>
          </p:spPr>
        </p:pic>
        <p:pic>
          <p:nvPicPr>
            <p:cNvPr id="15" name="Picture 14" descr="plSoc2.png"/>
            <p:cNvPicPr>
              <a:picLocks noChangeAspect="1"/>
            </p:cNvPicPr>
            <p:nvPr/>
          </p:nvPicPr>
          <p:blipFill>
            <a:blip r:embed="rId6" cstate="screen">
              <a:extLst>
                <a:ext uri="{BEBA8EAE-BF5A-486C-A8C5-ECC9F3942E4B}">
                  <a14:imgProps xmlns:a14="http://schemas.microsoft.com/office/drawing/2010/main">
                    <a14:imgLayer r:embed="rId7">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5438000" y="1273175"/>
              <a:ext cx="2540000" cy="2905125"/>
            </a:xfrm>
            <a:prstGeom prst="rect">
              <a:avLst/>
            </a:prstGeom>
          </p:spPr>
        </p:pic>
      </p:grpSp>
      <p:grpSp>
        <p:nvGrpSpPr>
          <p:cNvPr id="16" name="Group 15"/>
          <p:cNvGrpSpPr/>
          <p:nvPr/>
        </p:nvGrpSpPr>
        <p:grpSpPr>
          <a:xfrm>
            <a:off x="-442100" y="1474584"/>
            <a:ext cx="5026800" cy="2905125"/>
            <a:chOff x="4739500" y="3868075"/>
            <a:chExt cx="5026800" cy="2905125"/>
          </a:xfrm>
        </p:grpSpPr>
        <p:pic>
          <p:nvPicPr>
            <p:cNvPr id="17" name="Picture 16" descr="plSoc3.png"/>
            <p:cNvPicPr>
              <a:picLocks noChangeAspect="1"/>
            </p:cNvPicPr>
            <p:nvPr/>
          </p:nvPicPr>
          <p:blipFill>
            <a:blip r:embed="rId8" cstate="screen">
              <a:extLst>
                <a:ext uri="{BEBA8EAE-BF5A-486C-A8C5-ECC9F3942E4B}">
                  <a14:imgProps xmlns:a14="http://schemas.microsoft.com/office/drawing/2010/main">
                    <a14:imgLayer r:embed="rId9">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4739500" y="3868075"/>
              <a:ext cx="2540000" cy="2905125"/>
            </a:xfrm>
            <a:prstGeom prst="rect">
              <a:avLst/>
            </a:prstGeom>
          </p:spPr>
        </p:pic>
        <p:pic>
          <p:nvPicPr>
            <p:cNvPr id="18" name="Picture 17" descr="plSoc4.png"/>
            <p:cNvPicPr>
              <a:picLocks noChangeAspect="1"/>
            </p:cNvPicPr>
            <p:nvPr/>
          </p:nvPicPr>
          <p:blipFill>
            <a:blip r:embed="rId10" cstate="screen">
              <a:extLst>
                <a:ext uri="{BEBA8EAE-BF5A-486C-A8C5-ECC9F3942E4B}">
                  <a14:imgProps xmlns:a14="http://schemas.microsoft.com/office/drawing/2010/main">
                    <a14:imgLayer r:embed="rId11">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5615800" y="3868075"/>
              <a:ext cx="2540000" cy="2905125"/>
            </a:xfrm>
            <a:prstGeom prst="rect">
              <a:avLst/>
            </a:prstGeom>
          </p:spPr>
        </p:pic>
        <p:pic>
          <p:nvPicPr>
            <p:cNvPr id="19" name="Picture 18" descr="plSoc5.png"/>
            <p:cNvPicPr>
              <a:picLocks noChangeAspect="1"/>
            </p:cNvPicPr>
            <p:nvPr/>
          </p:nvPicPr>
          <p:blipFill>
            <a:blip r:embed="rId12" cstate="screen">
              <a:extLst>
                <a:ext uri="{BEBA8EAE-BF5A-486C-A8C5-ECC9F3942E4B}">
                  <a14:imgProps xmlns:a14="http://schemas.microsoft.com/office/drawing/2010/main">
                    <a14:imgLayer r:embed="rId13">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6337300" y="3868075"/>
              <a:ext cx="2540000" cy="2905125"/>
            </a:xfrm>
            <a:prstGeom prst="rect">
              <a:avLst/>
            </a:prstGeom>
          </p:spPr>
        </p:pic>
        <p:pic>
          <p:nvPicPr>
            <p:cNvPr id="20" name="Picture 19" descr="plSoc6.png"/>
            <p:cNvPicPr>
              <a:picLocks noChangeAspect="1"/>
            </p:cNvPicPr>
            <p:nvPr/>
          </p:nvPicPr>
          <p:blipFill>
            <a:blip r:embed="rId14" cstate="screen">
              <a:extLst>
                <a:ext uri="{BEBA8EAE-BF5A-486C-A8C5-ECC9F3942E4B}">
                  <a14:imgProps xmlns:a14="http://schemas.microsoft.com/office/drawing/2010/main">
                    <a14:imgLayer r:embed="rId15">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7226300" y="3868075"/>
              <a:ext cx="2540000" cy="2905125"/>
            </a:xfrm>
            <a:prstGeom prst="rect">
              <a:avLst/>
            </a:prstGeom>
          </p:spPr>
        </p:pic>
      </p:grpSp>
      <p:sp>
        <p:nvSpPr>
          <p:cNvPr id="21" name="TextBox 20"/>
          <p:cNvSpPr txBox="1"/>
          <p:nvPr/>
        </p:nvSpPr>
        <p:spPr>
          <a:xfrm>
            <a:off x="1713874" y="1270000"/>
            <a:ext cx="844252" cy="369332"/>
          </a:xfrm>
          <a:prstGeom prst="rect">
            <a:avLst/>
          </a:prstGeom>
          <a:noFill/>
        </p:spPr>
        <p:txBody>
          <a:bodyPr wrap="none" rtlCol="0">
            <a:spAutoFit/>
          </a:bodyPr>
          <a:lstStyle/>
          <a:p>
            <a:r>
              <a:rPr lang="en-US" dirty="0" smtClean="0"/>
              <a:t>Ni – 2p</a:t>
            </a:r>
            <a:endParaRPr lang="en-US" dirty="0"/>
          </a:p>
        </p:txBody>
      </p:sp>
      <p:sp>
        <p:nvSpPr>
          <p:cNvPr id="22" name="TextBox 21"/>
          <p:cNvSpPr txBox="1"/>
          <p:nvPr/>
        </p:nvSpPr>
        <p:spPr>
          <a:xfrm>
            <a:off x="7162174" y="1368778"/>
            <a:ext cx="844252" cy="369332"/>
          </a:xfrm>
          <a:prstGeom prst="rect">
            <a:avLst/>
          </a:prstGeom>
          <a:noFill/>
        </p:spPr>
        <p:txBody>
          <a:bodyPr wrap="none" rtlCol="0">
            <a:spAutoFit/>
          </a:bodyPr>
          <a:lstStyle/>
          <a:p>
            <a:r>
              <a:rPr lang="en-US" dirty="0" smtClean="0"/>
              <a:t>Ni – 3d</a:t>
            </a:r>
            <a:endParaRPr lang="en-US" dirty="0"/>
          </a:p>
        </p:txBody>
      </p:sp>
      <p:sp>
        <p:nvSpPr>
          <p:cNvPr id="2" name="TextBox 1"/>
          <p:cNvSpPr txBox="1"/>
          <p:nvPr/>
        </p:nvSpPr>
        <p:spPr>
          <a:xfrm>
            <a:off x="3581400" y="2273300"/>
            <a:ext cx="890782" cy="369332"/>
          </a:xfrm>
          <a:prstGeom prst="rect">
            <a:avLst/>
          </a:prstGeom>
          <a:noFill/>
        </p:spPr>
        <p:txBody>
          <a:bodyPr wrap="none" rtlCol="0">
            <a:spAutoFit/>
          </a:bodyPr>
          <a:lstStyle/>
          <a:p>
            <a:r>
              <a:rPr lang="en-US" i="1" dirty="0" smtClean="0"/>
              <a:t>L</a:t>
            </a:r>
            <a:r>
              <a:rPr lang="en-US" i="1" baseline="-25000" dirty="0" smtClean="0"/>
              <a:t>3</a:t>
            </a:r>
            <a:r>
              <a:rPr lang="en-US" dirty="0" smtClean="0"/>
              <a:t> edge</a:t>
            </a:r>
            <a:endParaRPr lang="en-US" dirty="0"/>
          </a:p>
        </p:txBody>
      </p:sp>
      <p:sp>
        <p:nvSpPr>
          <p:cNvPr id="23" name="TextBox 22"/>
          <p:cNvSpPr txBox="1"/>
          <p:nvPr/>
        </p:nvSpPr>
        <p:spPr>
          <a:xfrm>
            <a:off x="3695700" y="4483100"/>
            <a:ext cx="890782" cy="369332"/>
          </a:xfrm>
          <a:prstGeom prst="rect">
            <a:avLst/>
          </a:prstGeom>
          <a:noFill/>
        </p:spPr>
        <p:txBody>
          <a:bodyPr wrap="none" rtlCol="0">
            <a:spAutoFit/>
          </a:bodyPr>
          <a:lstStyle/>
          <a:p>
            <a:r>
              <a:rPr lang="en-US" i="1" dirty="0" smtClean="0"/>
              <a:t>L</a:t>
            </a:r>
            <a:r>
              <a:rPr lang="en-US" i="1" baseline="-25000" dirty="0" smtClean="0"/>
              <a:t>2</a:t>
            </a:r>
            <a:r>
              <a:rPr lang="en-US" dirty="0" smtClean="0"/>
              <a:t> edge</a:t>
            </a:r>
            <a:endParaRPr lang="en-US" dirty="0"/>
          </a:p>
        </p:txBody>
      </p:sp>
    </p:spTree>
    <p:extLst>
      <p:ext uri="{BB962C8B-B14F-4D97-AF65-F5344CB8AC3E}">
        <p14:creationId xmlns:p14="http://schemas.microsoft.com/office/powerpoint/2010/main" val="200293271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Local many body calculations based on parameters</a:t>
            </a:r>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4" name="Picture 3" descr="Screen Shot 2013-02-19 at 18.26.41 .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45587" y="1995604"/>
            <a:ext cx="3657600" cy="355600"/>
          </a:xfrm>
          <a:prstGeom prst="rect">
            <a:avLst/>
          </a:prstGeom>
        </p:spPr>
      </p:pic>
      <p:pic>
        <p:nvPicPr>
          <p:cNvPr id="5" name="Picture 4" descr="Screen Shot 2013-02-19 at 18.26.48 .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445587" y="2351204"/>
            <a:ext cx="3314700" cy="279400"/>
          </a:xfrm>
          <a:prstGeom prst="rect">
            <a:avLst/>
          </a:prstGeom>
        </p:spPr>
      </p:pic>
      <p:pic>
        <p:nvPicPr>
          <p:cNvPr id="8" name="Picture 7" descr="Screen Shot 2013-02-19 at 18.26.28 .png"/>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0" y="992225"/>
            <a:ext cx="9144000" cy="1003379"/>
          </a:xfrm>
          <a:prstGeom prst="rect">
            <a:avLst/>
          </a:prstGeom>
        </p:spPr>
      </p:pic>
      <p:pic>
        <p:nvPicPr>
          <p:cNvPr id="9" name="Picture 8" descr="Screen Shot 2013-02-19 at 18.27.13 .png"/>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5143145" y="1995604"/>
            <a:ext cx="3545159" cy="4484396"/>
          </a:xfrm>
          <a:prstGeom prst="rect">
            <a:avLst/>
          </a:prstGeom>
        </p:spPr>
      </p:pic>
      <p:sp>
        <p:nvSpPr>
          <p:cNvPr id="10" name="Rectangle 9"/>
          <p:cNvSpPr/>
          <p:nvPr/>
        </p:nvSpPr>
        <p:spPr>
          <a:xfrm>
            <a:off x="3370693" y="4162982"/>
            <a:ext cx="1459953" cy="1015594"/>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p:cNvPicPr>
            <a:picLocks noChangeAspect="1"/>
          </p:cNvPicPr>
          <p:nvPr/>
        </p:nvPicPr>
        <p:blipFill>
          <a:blip r:embed="rId7"/>
          <a:stretch>
            <a:fillRect/>
          </a:stretch>
        </p:blipFill>
        <p:spPr>
          <a:xfrm>
            <a:off x="166192" y="3357702"/>
            <a:ext cx="4872156" cy="3122297"/>
          </a:xfrm>
          <a:prstGeom prst="rect">
            <a:avLst/>
          </a:prstGeom>
        </p:spPr>
      </p:pic>
      <p:sp>
        <p:nvSpPr>
          <p:cNvPr id="13" name="Rounded Rectangle 12"/>
          <p:cNvSpPr/>
          <p:nvPr/>
        </p:nvSpPr>
        <p:spPr>
          <a:xfrm>
            <a:off x="3253943" y="1679989"/>
            <a:ext cx="4637913" cy="1279111"/>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Parameters</a:t>
            </a:r>
          </a:p>
          <a:p>
            <a:pPr algn="ctr"/>
            <a:r>
              <a:rPr lang="en-US" sz="2000" i="1" dirty="0" smtClean="0">
                <a:solidFill>
                  <a:schemeClr val="tx1"/>
                </a:solidFill>
              </a:rPr>
              <a:t>Size of the Coulomb interaction</a:t>
            </a:r>
          </a:p>
          <a:p>
            <a:pPr algn="ctr"/>
            <a:r>
              <a:rPr lang="en-US" sz="2000" i="1" dirty="0" smtClean="0">
                <a:solidFill>
                  <a:schemeClr val="tx1"/>
                </a:solidFill>
              </a:rPr>
              <a:t>Size of the crystal-field</a:t>
            </a:r>
          </a:p>
        </p:txBody>
      </p:sp>
    </p:spTree>
    <p:extLst>
      <p:ext uri="{BB962C8B-B14F-4D97-AF65-F5344CB8AC3E}">
        <p14:creationId xmlns:p14="http://schemas.microsoft.com/office/powerpoint/2010/main" val="511153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Can we calculate these parameters?</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nvGrpSpPr>
          <p:cNvPr id="4" name="Group 3"/>
          <p:cNvGrpSpPr/>
          <p:nvPr/>
        </p:nvGrpSpPr>
        <p:grpSpPr>
          <a:xfrm>
            <a:off x="292100" y="1107392"/>
            <a:ext cx="8252600" cy="5292807"/>
            <a:chOff x="292100" y="1107392"/>
            <a:chExt cx="8252600" cy="5292807"/>
          </a:xfrm>
        </p:grpSpPr>
        <p:pic>
          <p:nvPicPr>
            <p:cNvPr id="5" name="Picture 4" descr="Haverkort_16.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92100" y="1107392"/>
              <a:ext cx="8252600" cy="5292807"/>
            </a:xfrm>
            <a:prstGeom prst="rect">
              <a:avLst/>
            </a:prstGeom>
          </p:spPr>
        </p:pic>
        <p:sp>
          <p:nvSpPr>
            <p:cNvPr id="8" name="Rectangle 7"/>
            <p:cNvSpPr/>
            <p:nvPr/>
          </p:nvSpPr>
          <p:spPr>
            <a:xfrm>
              <a:off x="2476500" y="1219200"/>
              <a:ext cx="5918200" cy="173990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5572900" y="2959100"/>
              <a:ext cx="2504300" cy="156210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6" name="Rounded Rectangle 15"/>
          <p:cNvSpPr/>
          <p:nvPr/>
        </p:nvSpPr>
        <p:spPr>
          <a:xfrm>
            <a:off x="3253943" y="1679989"/>
            <a:ext cx="4637913" cy="1279111"/>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Parameters</a:t>
            </a:r>
          </a:p>
          <a:p>
            <a:pPr algn="ctr"/>
            <a:r>
              <a:rPr lang="en-US" sz="2000" i="1" dirty="0" smtClean="0">
                <a:solidFill>
                  <a:schemeClr val="tx1"/>
                </a:solidFill>
              </a:rPr>
              <a:t>Size of the Coulomb interaction</a:t>
            </a:r>
          </a:p>
          <a:p>
            <a:pPr algn="ctr"/>
            <a:r>
              <a:rPr lang="en-US" sz="2000" i="1" dirty="0" smtClean="0">
                <a:solidFill>
                  <a:schemeClr val="tx1"/>
                </a:solidFill>
              </a:rPr>
              <a:t>Size of the crystal-field</a:t>
            </a:r>
          </a:p>
        </p:txBody>
      </p:sp>
    </p:spTree>
    <p:extLst>
      <p:ext uri="{BB962C8B-B14F-4D97-AF65-F5344CB8AC3E}">
        <p14:creationId xmlns:p14="http://schemas.microsoft.com/office/powerpoint/2010/main" val="282052189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Obtain parameters from LDA</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5" name="Picture 4" descr="LDA_p_MLFT_04A (dragged).pdf"/>
          <p:cNvPicPr>
            <a:picLocks noChangeAspect="1"/>
          </p:cNvPicPr>
          <p:nvPr/>
        </p:nvPicPr>
        <p:blipFill rotWithShape="1">
          <a:blip r:embed="rId3" cstate="screen">
            <a:extLst>
              <a:ext uri="{28A0092B-C50C-407E-A947-70E740481C1C}">
                <a14:useLocalDpi xmlns:a14="http://schemas.microsoft.com/office/drawing/2010/main"/>
              </a:ext>
            </a:extLst>
          </a:blip>
          <a:srcRect t="15420" b="7448"/>
          <a:stretch/>
        </p:blipFill>
        <p:spPr>
          <a:xfrm>
            <a:off x="0" y="1392766"/>
            <a:ext cx="9144000" cy="4983912"/>
          </a:xfrm>
          <a:prstGeom prst="rect">
            <a:avLst/>
          </a:prstGeom>
        </p:spPr>
      </p:pic>
      <p:sp>
        <p:nvSpPr>
          <p:cNvPr id="8" name="TextBox 7"/>
          <p:cNvSpPr txBox="1"/>
          <p:nvPr/>
        </p:nvSpPr>
        <p:spPr>
          <a:xfrm>
            <a:off x="3336836" y="6549680"/>
            <a:ext cx="5308026" cy="307777"/>
          </a:xfrm>
          <a:prstGeom prst="rect">
            <a:avLst/>
          </a:prstGeom>
          <a:noFill/>
        </p:spPr>
        <p:txBody>
          <a:bodyPr wrap="none" rtlCol="0">
            <a:spAutoFit/>
          </a:bodyPr>
          <a:lstStyle/>
          <a:p>
            <a:r>
              <a:rPr lang="en-US" sz="1400" dirty="0" smtClean="0"/>
              <a:t>M.W. Haverkort, M. </a:t>
            </a:r>
            <a:r>
              <a:rPr lang="en-US" sz="1400" dirty="0" err="1" smtClean="0"/>
              <a:t>Zwierzycki</a:t>
            </a:r>
            <a:r>
              <a:rPr lang="en-US" sz="1400" dirty="0" smtClean="0"/>
              <a:t>, O.K. Andersen, PRB </a:t>
            </a:r>
            <a:r>
              <a:rPr lang="en-US" sz="1400" b="1" dirty="0" smtClean="0"/>
              <a:t>85</a:t>
            </a:r>
            <a:r>
              <a:rPr lang="en-US" sz="1400" dirty="0" smtClean="0"/>
              <a:t>, 165113 (2012).</a:t>
            </a:r>
            <a:endParaRPr lang="en-US" sz="1400" dirty="0"/>
          </a:p>
        </p:txBody>
      </p:sp>
    </p:spTree>
    <p:extLst>
      <p:ext uri="{BB962C8B-B14F-4D97-AF65-F5344CB8AC3E}">
        <p14:creationId xmlns:p14="http://schemas.microsoft.com/office/powerpoint/2010/main" val="2811175086"/>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In LDA </a:t>
            </a:r>
            <a:r>
              <a:rPr lang="en-US" sz="2400" dirty="0" err="1" smtClean="0"/>
              <a:t>NiO</a:t>
            </a:r>
            <a:r>
              <a:rPr lang="en-US" sz="2400" dirty="0" smtClean="0"/>
              <a:t> is a metal: </a:t>
            </a:r>
            <a:r>
              <a:rPr lang="en-US" sz="2400" dirty="0"/>
              <a:t>E</a:t>
            </a:r>
            <a:r>
              <a:rPr lang="en-US" sz="2400" dirty="0" smtClean="0"/>
              <a:t>xperimentally it is a good insulator</a:t>
            </a:r>
            <a:endParaRPr lang="en-US" sz="2400" dirty="0"/>
          </a:p>
        </p:txBody>
      </p:sp>
      <p:pic>
        <p:nvPicPr>
          <p:cNvPr id="2" name="Picture 1"/>
          <p:cNvPicPr>
            <a:picLocks noChangeAspect="1"/>
          </p:cNvPicPr>
          <p:nvPr/>
        </p:nvPicPr>
        <p:blipFill>
          <a:blip r:embed="rId3"/>
          <a:stretch>
            <a:fillRect/>
          </a:stretch>
        </p:blipFill>
        <p:spPr>
          <a:xfrm>
            <a:off x="310608" y="1140758"/>
            <a:ext cx="4000115" cy="5247342"/>
          </a:xfrm>
          <a:prstGeom prst="rect">
            <a:avLst/>
          </a:prstGeom>
        </p:spPr>
      </p:pic>
      <p:pic>
        <p:nvPicPr>
          <p:cNvPr id="3" name="Picture 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310723" y="3041782"/>
            <a:ext cx="4515740" cy="3346318"/>
          </a:xfrm>
          <a:prstGeom prst="rect">
            <a:avLst/>
          </a:prstGeom>
        </p:spPr>
      </p:pic>
      <p:sp>
        <p:nvSpPr>
          <p:cNvPr id="5" name="TextBox 4"/>
          <p:cNvSpPr txBox="1"/>
          <p:nvPr/>
        </p:nvSpPr>
        <p:spPr>
          <a:xfrm>
            <a:off x="4310723" y="1321995"/>
            <a:ext cx="3741379" cy="369332"/>
          </a:xfrm>
          <a:prstGeom prst="rect">
            <a:avLst/>
          </a:prstGeom>
          <a:noFill/>
        </p:spPr>
        <p:txBody>
          <a:bodyPr wrap="none" rtlCol="0">
            <a:spAutoFit/>
          </a:bodyPr>
          <a:lstStyle/>
          <a:p>
            <a:r>
              <a:rPr lang="en-US" dirty="0" smtClean="0"/>
              <a:t>F. J. Morin, Phys. Rev. </a:t>
            </a:r>
            <a:r>
              <a:rPr lang="en-US" b="1" dirty="0" smtClean="0"/>
              <a:t>93</a:t>
            </a:r>
            <a:r>
              <a:rPr lang="en-US" dirty="0" smtClean="0"/>
              <a:t>, 1199 (1954)</a:t>
            </a:r>
            <a:endParaRPr lang="en-US" dirty="0"/>
          </a:p>
        </p:txBody>
      </p:sp>
      <p:sp>
        <p:nvSpPr>
          <p:cNvPr id="8" name="TextBox 7"/>
          <p:cNvSpPr txBox="1"/>
          <p:nvPr/>
        </p:nvSpPr>
        <p:spPr>
          <a:xfrm>
            <a:off x="5420113" y="2216635"/>
            <a:ext cx="3111887" cy="646331"/>
          </a:xfrm>
          <a:prstGeom prst="rect">
            <a:avLst/>
          </a:prstGeom>
          <a:noFill/>
        </p:spPr>
        <p:txBody>
          <a:bodyPr wrap="none" rtlCol="0">
            <a:spAutoFit/>
          </a:bodyPr>
          <a:lstStyle/>
          <a:p>
            <a:r>
              <a:rPr lang="en-US" dirty="0" smtClean="0"/>
              <a:t>R. Newman and R. M. </a:t>
            </a:r>
            <a:r>
              <a:rPr lang="en-US" dirty="0" err="1" smtClean="0"/>
              <a:t>Chrenko</a:t>
            </a:r>
            <a:r>
              <a:rPr lang="en-US" dirty="0" smtClean="0"/>
              <a:t>,</a:t>
            </a:r>
          </a:p>
          <a:p>
            <a:r>
              <a:rPr lang="en-US" dirty="0" smtClean="0"/>
              <a:t>Phys. Rev </a:t>
            </a:r>
            <a:r>
              <a:rPr lang="en-US" b="1" dirty="0" smtClean="0"/>
              <a:t>114</a:t>
            </a:r>
            <a:r>
              <a:rPr lang="en-US" dirty="0" smtClean="0"/>
              <a:t> 1507 (1959)</a:t>
            </a:r>
            <a:endParaRPr lang="en-US" dirty="0"/>
          </a:p>
        </p:txBody>
      </p:sp>
      <p:sp>
        <p:nvSpPr>
          <p:cNvPr id="9" name="Rounded Rectangle 8"/>
          <p:cNvSpPr/>
          <p:nvPr/>
        </p:nvSpPr>
        <p:spPr>
          <a:xfrm>
            <a:off x="1758113" y="2621070"/>
            <a:ext cx="2552610" cy="841424"/>
          </a:xfrm>
          <a:prstGeom prst="roundRect">
            <a:avLst>
              <a:gd name="adj" fmla="val 22993"/>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rgbClr val="FF0000"/>
                </a:solidFill>
              </a:rPr>
              <a:t>Room temperature</a:t>
            </a:r>
          </a:p>
          <a:p>
            <a:pPr algn="ctr"/>
            <a:r>
              <a:rPr lang="en-US" sz="2000" dirty="0" smtClean="0">
                <a:solidFill>
                  <a:srgbClr val="FF0000"/>
                </a:solidFill>
                <a:latin typeface="Symbol" charset="2"/>
                <a:cs typeface="Symbol" charset="2"/>
              </a:rPr>
              <a:t>r</a:t>
            </a:r>
            <a:r>
              <a:rPr lang="en-US" sz="2000" dirty="0" smtClean="0">
                <a:solidFill>
                  <a:srgbClr val="FF0000"/>
                </a:solidFill>
              </a:rPr>
              <a:t>~10</a:t>
            </a:r>
            <a:r>
              <a:rPr lang="en-US" sz="2000" baseline="30000" dirty="0" smtClean="0">
                <a:solidFill>
                  <a:srgbClr val="FF0000"/>
                </a:solidFill>
              </a:rPr>
              <a:t>5</a:t>
            </a:r>
            <a:r>
              <a:rPr lang="en-US" sz="2000" dirty="0" smtClean="0">
                <a:solidFill>
                  <a:srgbClr val="FF0000"/>
                </a:solidFill>
              </a:rPr>
              <a:t> </a:t>
            </a:r>
            <a:r>
              <a:rPr lang="en-US" sz="2000" dirty="0" smtClean="0">
                <a:solidFill>
                  <a:srgbClr val="FF0000"/>
                </a:solidFill>
                <a:latin typeface="Symbol" charset="2"/>
                <a:cs typeface="Symbol" charset="2"/>
              </a:rPr>
              <a:t>O</a:t>
            </a:r>
            <a:r>
              <a:rPr lang="en-US" sz="2000" dirty="0" smtClean="0">
                <a:solidFill>
                  <a:srgbClr val="FF0000"/>
                </a:solidFill>
              </a:rPr>
              <a:t> cm</a:t>
            </a:r>
          </a:p>
          <a:p>
            <a:pPr marL="342900" indent="-342900" algn="ctr">
              <a:buFont typeface="Arial"/>
              <a:buChar char="•"/>
            </a:pPr>
            <a:endParaRPr lang="en-US" sz="2400" dirty="0">
              <a:solidFill>
                <a:schemeClr val="tx1"/>
              </a:solidFill>
            </a:endParaRPr>
          </a:p>
        </p:txBody>
      </p:sp>
      <p:sp>
        <p:nvSpPr>
          <p:cNvPr id="10" name="Rounded Rectangle 9"/>
          <p:cNvSpPr/>
          <p:nvPr/>
        </p:nvSpPr>
        <p:spPr>
          <a:xfrm>
            <a:off x="5413380" y="5510078"/>
            <a:ext cx="1518622" cy="878022"/>
          </a:xfrm>
          <a:prstGeom prst="roundRect">
            <a:avLst>
              <a:gd name="adj" fmla="val 22993"/>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rgbClr val="FF0000"/>
                </a:solidFill>
              </a:rPr>
              <a:t>Optical-gap</a:t>
            </a:r>
          </a:p>
          <a:p>
            <a:pPr algn="ctr"/>
            <a:r>
              <a:rPr lang="en-US" sz="2000" dirty="0" smtClean="0">
                <a:solidFill>
                  <a:srgbClr val="FF0000"/>
                </a:solidFill>
              </a:rPr>
              <a:t>3.5 – 4.0 </a:t>
            </a:r>
            <a:r>
              <a:rPr lang="en-US" sz="2000" dirty="0" err="1" smtClean="0">
                <a:solidFill>
                  <a:srgbClr val="FF0000"/>
                </a:solidFill>
              </a:rPr>
              <a:t>eV</a:t>
            </a:r>
            <a:endParaRPr lang="en-US" sz="2000" dirty="0" smtClean="0">
              <a:solidFill>
                <a:srgbClr val="FF0000"/>
              </a:solidFill>
            </a:endParaRPr>
          </a:p>
        </p:txBody>
      </p:sp>
      <p:sp>
        <p:nvSpPr>
          <p:cNvPr id="4" name="TextBox 3"/>
          <p:cNvSpPr txBox="1"/>
          <p:nvPr/>
        </p:nvSpPr>
        <p:spPr>
          <a:xfrm rot="16200000">
            <a:off x="-856225" y="3667034"/>
            <a:ext cx="2374305" cy="369332"/>
          </a:xfrm>
          <a:prstGeom prst="rect">
            <a:avLst/>
          </a:prstGeom>
          <a:solidFill>
            <a:schemeClr val="bg1"/>
          </a:solidFill>
        </p:spPr>
        <p:txBody>
          <a:bodyPr wrap="none" rtlCol="0">
            <a:spAutoFit/>
          </a:bodyPr>
          <a:lstStyle/>
          <a:p>
            <a:r>
              <a:rPr lang="en-US" dirty="0" smtClean="0"/>
              <a:t>Conductivity (</a:t>
            </a:r>
            <a:r>
              <a:rPr lang="en-US" dirty="0" smtClean="0">
                <a:latin typeface="Symbol" charset="2"/>
                <a:cs typeface="Symbol" charset="2"/>
              </a:rPr>
              <a:t>W</a:t>
            </a:r>
            <a:r>
              <a:rPr lang="en-US" baseline="30000" dirty="0"/>
              <a:t>-1</a:t>
            </a:r>
            <a:r>
              <a:rPr lang="en-US" dirty="0" smtClean="0"/>
              <a:t> cm</a:t>
            </a:r>
            <a:r>
              <a:rPr lang="en-US" baseline="30000" dirty="0" smtClean="0"/>
              <a:t>-1</a:t>
            </a:r>
            <a:r>
              <a:rPr lang="en-US" dirty="0" smtClean="0"/>
              <a:t>)</a:t>
            </a:r>
            <a:endParaRPr lang="en-US" dirty="0"/>
          </a:p>
        </p:txBody>
      </p:sp>
      <p:sp>
        <p:nvSpPr>
          <p:cNvPr id="11" name="TextBox 10"/>
          <p:cNvSpPr txBox="1"/>
          <p:nvPr/>
        </p:nvSpPr>
        <p:spPr>
          <a:xfrm>
            <a:off x="1615556" y="6139708"/>
            <a:ext cx="1605164" cy="369332"/>
          </a:xfrm>
          <a:prstGeom prst="rect">
            <a:avLst/>
          </a:prstGeom>
          <a:solidFill>
            <a:srgbClr val="FFFFFF"/>
          </a:solidFill>
        </p:spPr>
        <p:txBody>
          <a:bodyPr wrap="none" rtlCol="0">
            <a:spAutoFit/>
          </a:bodyPr>
          <a:lstStyle/>
          <a:p>
            <a:r>
              <a:rPr lang="en-US" dirty="0" smtClean="0"/>
              <a:t>Temperature</a:t>
            </a:r>
            <a:r>
              <a:rPr lang="en-US" baseline="30000" dirty="0" smtClean="0"/>
              <a:t>-1</a:t>
            </a:r>
            <a:endParaRPr lang="en-US" baseline="300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216501427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Although </a:t>
            </a:r>
            <a:r>
              <a:rPr lang="en-US" sz="2400" dirty="0" err="1" smtClean="0"/>
              <a:t>NiO</a:t>
            </a:r>
            <a:r>
              <a:rPr lang="en-US" sz="2400" dirty="0" smtClean="0"/>
              <a:t> is a metal in LDA, there are many things correct</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3" name="Picture 2" descr="LDA_p_MLFT_04A (dragged).pdf"/>
          <p:cNvPicPr>
            <a:picLocks noChangeAspect="1"/>
          </p:cNvPicPr>
          <p:nvPr/>
        </p:nvPicPr>
        <p:blipFill rotWithShape="1">
          <a:blip r:embed="rId3" cstate="screen">
            <a:extLst>
              <a:ext uri="{28A0092B-C50C-407E-A947-70E740481C1C}">
                <a14:useLocalDpi xmlns:a14="http://schemas.microsoft.com/office/drawing/2010/main"/>
              </a:ext>
            </a:extLst>
          </a:blip>
          <a:srcRect t="14996" b="7872"/>
          <a:stretch/>
        </p:blipFill>
        <p:spPr>
          <a:xfrm>
            <a:off x="0" y="1365455"/>
            <a:ext cx="9144000" cy="4983913"/>
          </a:xfrm>
          <a:prstGeom prst="rect">
            <a:avLst/>
          </a:prstGeom>
        </p:spPr>
      </p:pic>
      <p:sp>
        <p:nvSpPr>
          <p:cNvPr id="5" name="TextBox 4"/>
          <p:cNvSpPr txBox="1"/>
          <p:nvPr/>
        </p:nvSpPr>
        <p:spPr>
          <a:xfrm>
            <a:off x="3336836" y="6549680"/>
            <a:ext cx="5308026" cy="307777"/>
          </a:xfrm>
          <a:prstGeom prst="rect">
            <a:avLst/>
          </a:prstGeom>
          <a:noFill/>
        </p:spPr>
        <p:txBody>
          <a:bodyPr wrap="none" rtlCol="0">
            <a:spAutoFit/>
          </a:bodyPr>
          <a:lstStyle/>
          <a:p>
            <a:r>
              <a:rPr lang="en-US" sz="1400" dirty="0" smtClean="0"/>
              <a:t>M.W. Haverkort, M. </a:t>
            </a:r>
            <a:r>
              <a:rPr lang="en-US" sz="1400" dirty="0" err="1" smtClean="0"/>
              <a:t>Zwierzycki</a:t>
            </a:r>
            <a:r>
              <a:rPr lang="en-US" sz="1400" dirty="0" smtClean="0"/>
              <a:t>, O.K. Andersen, PRB </a:t>
            </a:r>
            <a:r>
              <a:rPr lang="en-US" sz="1400" b="1" dirty="0" smtClean="0"/>
              <a:t>85</a:t>
            </a:r>
            <a:r>
              <a:rPr lang="en-US" sz="1400" dirty="0" smtClean="0"/>
              <a:t>, 165113 (2012).</a:t>
            </a:r>
            <a:endParaRPr lang="en-US" sz="1400" dirty="0"/>
          </a:p>
        </p:txBody>
      </p:sp>
    </p:spTree>
    <p:extLst>
      <p:ext uri="{BB962C8B-B14F-4D97-AF65-F5344CB8AC3E}">
        <p14:creationId xmlns:p14="http://schemas.microsoft.com/office/powerpoint/2010/main" val="102267695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a:t>
            </a:r>
            <a:r>
              <a:rPr lang="en-US" sz="2400" dirty="0" err="1" smtClean="0"/>
              <a:t>Downfold</a:t>
            </a:r>
            <a:r>
              <a:rPr lang="en-US" sz="2400" dirty="0" smtClean="0"/>
              <a:t>” the DFT results to obtain basis of choice</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2" name="Rectangle 1"/>
          <p:cNvSpPr/>
          <p:nvPr/>
        </p:nvSpPr>
        <p:spPr>
          <a:xfrm>
            <a:off x="5770069" y="1060551"/>
            <a:ext cx="1295467" cy="540390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0" name="Picture 19" descr="LDA_p_MLFT_04A (dragged).pdf"/>
          <p:cNvPicPr>
            <a:picLocks noChangeAspect="1"/>
          </p:cNvPicPr>
          <p:nvPr/>
        </p:nvPicPr>
        <p:blipFill rotWithShape="1">
          <a:blip r:embed="rId3" cstate="screen">
            <a:extLst>
              <a:ext uri="{28A0092B-C50C-407E-A947-70E740481C1C}">
                <a14:useLocalDpi xmlns:a14="http://schemas.microsoft.com/office/drawing/2010/main"/>
              </a:ext>
            </a:extLst>
          </a:blip>
          <a:srcRect t="15420" b="8717"/>
          <a:stretch/>
        </p:blipFill>
        <p:spPr>
          <a:xfrm>
            <a:off x="0" y="1392765"/>
            <a:ext cx="9144000" cy="4901985"/>
          </a:xfrm>
          <a:prstGeom prst="rect">
            <a:avLst/>
          </a:prstGeom>
        </p:spPr>
      </p:pic>
      <p:sp>
        <p:nvSpPr>
          <p:cNvPr id="8" name="TextBox 7"/>
          <p:cNvSpPr txBox="1"/>
          <p:nvPr/>
        </p:nvSpPr>
        <p:spPr>
          <a:xfrm>
            <a:off x="3336836" y="6549680"/>
            <a:ext cx="5308026" cy="307777"/>
          </a:xfrm>
          <a:prstGeom prst="rect">
            <a:avLst/>
          </a:prstGeom>
          <a:noFill/>
        </p:spPr>
        <p:txBody>
          <a:bodyPr wrap="none" rtlCol="0">
            <a:spAutoFit/>
          </a:bodyPr>
          <a:lstStyle/>
          <a:p>
            <a:r>
              <a:rPr lang="en-US" sz="1400" dirty="0" smtClean="0"/>
              <a:t>M.W. Haverkort, M. </a:t>
            </a:r>
            <a:r>
              <a:rPr lang="en-US" sz="1400" dirty="0" err="1" smtClean="0"/>
              <a:t>Zwierzycki</a:t>
            </a:r>
            <a:r>
              <a:rPr lang="en-US" sz="1400" dirty="0" smtClean="0"/>
              <a:t>, O.K. Andersen, PRB </a:t>
            </a:r>
            <a:r>
              <a:rPr lang="en-US" sz="1400" b="1" dirty="0" smtClean="0"/>
              <a:t>85</a:t>
            </a:r>
            <a:r>
              <a:rPr lang="en-US" sz="1400" dirty="0" smtClean="0"/>
              <a:t>, 165113 (2012).</a:t>
            </a:r>
            <a:endParaRPr lang="en-US" sz="1400" dirty="0"/>
          </a:p>
        </p:txBody>
      </p:sp>
    </p:spTree>
    <p:extLst>
      <p:ext uri="{BB962C8B-B14F-4D97-AF65-F5344CB8AC3E}">
        <p14:creationId xmlns:p14="http://schemas.microsoft.com/office/powerpoint/2010/main" val="517251601"/>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Pick a basis of “TM-</a:t>
            </a:r>
            <a:r>
              <a:rPr lang="en-US" sz="2400" i="1" dirty="0" smtClean="0"/>
              <a:t>d”</a:t>
            </a:r>
            <a:r>
              <a:rPr lang="en-US" sz="2400" dirty="0" smtClean="0"/>
              <a:t> and “O-</a:t>
            </a:r>
            <a:r>
              <a:rPr lang="en-US" sz="2400" i="1" dirty="0" smtClean="0"/>
              <a:t>p</a:t>
            </a:r>
            <a:r>
              <a:rPr lang="en-US" sz="2400" dirty="0" smtClean="0"/>
              <a:t>” </a:t>
            </a:r>
            <a:r>
              <a:rPr lang="en-US" sz="2400" dirty="0" err="1" smtClean="0"/>
              <a:t>Wannier</a:t>
            </a:r>
            <a:r>
              <a:rPr lang="en-US" sz="2400" dirty="0" smtClean="0"/>
              <a:t> orbitals</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2" name="Picture 1" descr="LDA_p_MLFT_04A (dragged).pdf"/>
          <p:cNvPicPr>
            <a:picLocks noChangeAspect="1"/>
          </p:cNvPicPr>
          <p:nvPr/>
        </p:nvPicPr>
        <p:blipFill rotWithShape="1">
          <a:blip r:embed="rId3" cstate="screen">
            <a:extLst>
              <a:ext uri="{28A0092B-C50C-407E-A947-70E740481C1C}">
                <a14:useLocalDpi xmlns:a14="http://schemas.microsoft.com/office/drawing/2010/main"/>
              </a:ext>
            </a:extLst>
          </a:blip>
          <a:srcRect t="15209" b="7450"/>
          <a:stretch/>
        </p:blipFill>
        <p:spPr>
          <a:xfrm>
            <a:off x="0" y="1379110"/>
            <a:ext cx="9144000" cy="4997567"/>
          </a:xfrm>
          <a:prstGeom prst="rect">
            <a:avLst/>
          </a:prstGeom>
        </p:spPr>
      </p:pic>
      <p:sp>
        <p:nvSpPr>
          <p:cNvPr id="5" name="TextBox 4"/>
          <p:cNvSpPr txBox="1"/>
          <p:nvPr/>
        </p:nvSpPr>
        <p:spPr>
          <a:xfrm>
            <a:off x="3336836" y="6549680"/>
            <a:ext cx="5308026" cy="307777"/>
          </a:xfrm>
          <a:prstGeom prst="rect">
            <a:avLst/>
          </a:prstGeom>
          <a:noFill/>
        </p:spPr>
        <p:txBody>
          <a:bodyPr wrap="none" rtlCol="0">
            <a:spAutoFit/>
          </a:bodyPr>
          <a:lstStyle/>
          <a:p>
            <a:r>
              <a:rPr lang="en-US" sz="1400" dirty="0" smtClean="0"/>
              <a:t>M.W. Haverkort, M. </a:t>
            </a:r>
            <a:r>
              <a:rPr lang="en-US" sz="1400" dirty="0" err="1" smtClean="0"/>
              <a:t>Zwierzycki</a:t>
            </a:r>
            <a:r>
              <a:rPr lang="en-US" sz="1400" dirty="0" smtClean="0"/>
              <a:t>, O.K. Andersen, PRB </a:t>
            </a:r>
            <a:r>
              <a:rPr lang="en-US" sz="1400" b="1" dirty="0" smtClean="0"/>
              <a:t>85</a:t>
            </a:r>
            <a:r>
              <a:rPr lang="en-US" sz="1400" dirty="0" smtClean="0"/>
              <a:t>, 165113 (2012).</a:t>
            </a:r>
            <a:endParaRPr lang="en-US" sz="1400" dirty="0"/>
          </a:p>
        </p:txBody>
      </p:sp>
    </p:spTree>
    <p:extLst>
      <p:ext uri="{BB962C8B-B14F-4D97-AF65-F5344CB8AC3E}">
        <p14:creationId xmlns:p14="http://schemas.microsoft.com/office/powerpoint/2010/main" val="19310601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Full </a:t>
            </a:r>
            <a:r>
              <a:rPr lang="en-US" sz="2400" dirty="0" err="1" smtClean="0"/>
              <a:t>multiplet</a:t>
            </a:r>
            <a:r>
              <a:rPr lang="en-US" sz="2400" dirty="0" smtClean="0"/>
              <a:t> ligand field model based on DFT</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2" name="Picture 1" descr="LDA_p_MLFT_04A (dragged).pdf"/>
          <p:cNvPicPr>
            <a:picLocks noChangeAspect="1"/>
          </p:cNvPicPr>
          <p:nvPr/>
        </p:nvPicPr>
        <p:blipFill rotWithShape="1">
          <a:blip r:embed="rId3" cstate="screen">
            <a:extLst>
              <a:ext uri="{28A0092B-C50C-407E-A947-70E740481C1C}">
                <a14:useLocalDpi xmlns:a14="http://schemas.microsoft.com/office/drawing/2010/main"/>
              </a:ext>
            </a:extLst>
          </a:blip>
          <a:srcRect l="59260" t="15209" b="15425"/>
          <a:stretch/>
        </p:blipFill>
        <p:spPr>
          <a:xfrm>
            <a:off x="5418712" y="1379110"/>
            <a:ext cx="3725287" cy="4482168"/>
          </a:xfrm>
          <a:prstGeom prst="rect">
            <a:avLst/>
          </a:prstGeom>
        </p:spPr>
      </p:pic>
      <p:sp>
        <p:nvSpPr>
          <p:cNvPr id="3" name="Rectangle 2"/>
          <p:cNvSpPr/>
          <p:nvPr/>
        </p:nvSpPr>
        <p:spPr>
          <a:xfrm>
            <a:off x="1221235" y="1282154"/>
            <a:ext cx="4213262" cy="2869584"/>
          </a:xfrm>
          <a:prstGeom prst="rect">
            <a:avLst/>
          </a:prstGeom>
          <a:solidFill>
            <a:schemeClr val="bg1"/>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LDA_p_MLFT_04A (dragged).pdf"/>
          <p:cNvPicPr>
            <a:picLocks noChangeAspect="1"/>
          </p:cNvPicPr>
          <p:nvPr/>
        </p:nvPicPr>
        <p:blipFill rotWithShape="1">
          <a:blip r:embed="rId3" cstate="screen">
            <a:extLst>
              <a:ext uri="{28A0092B-C50C-407E-A947-70E740481C1C}">
                <a14:useLocalDpi xmlns:a14="http://schemas.microsoft.com/office/drawing/2010/main"/>
              </a:ext>
            </a:extLst>
          </a:blip>
          <a:srcRect l="6693" t="58207" r="72888" b="15426"/>
          <a:stretch/>
        </p:blipFill>
        <p:spPr>
          <a:xfrm>
            <a:off x="612000" y="4689022"/>
            <a:ext cx="1867108" cy="1703800"/>
          </a:xfrm>
          <a:prstGeom prst="rect">
            <a:avLst/>
          </a:prstGeom>
        </p:spPr>
      </p:pic>
      <p:pic>
        <p:nvPicPr>
          <p:cNvPr id="9" name="Picture 8" descr="latex-image-1.pd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12000" y="1190746"/>
            <a:ext cx="4584700" cy="3162300"/>
          </a:xfrm>
          <a:prstGeom prst="rect">
            <a:avLst/>
          </a:prstGeom>
        </p:spPr>
      </p:pic>
      <p:sp>
        <p:nvSpPr>
          <p:cNvPr id="10" name="TextBox 9"/>
          <p:cNvSpPr txBox="1"/>
          <p:nvPr/>
        </p:nvSpPr>
        <p:spPr>
          <a:xfrm>
            <a:off x="3336836" y="6549680"/>
            <a:ext cx="5308026" cy="307777"/>
          </a:xfrm>
          <a:prstGeom prst="rect">
            <a:avLst/>
          </a:prstGeom>
          <a:noFill/>
        </p:spPr>
        <p:txBody>
          <a:bodyPr wrap="none" rtlCol="0">
            <a:spAutoFit/>
          </a:bodyPr>
          <a:lstStyle/>
          <a:p>
            <a:r>
              <a:rPr lang="en-US" sz="1400" dirty="0" smtClean="0"/>
              <a:t>M.W. Haverkort, M. </a:t>
            </a:r>
            <a:r>
              <a:rPr lang="en-US" sz="1400" dirty="0" err="1" smtClean="0"/>
              <a:t>Zwierzycki</a:t>
            </a:r>
            <a:r>
              <a:rPr lang="en-US" sz="1400" dirty="0" smtClean="0"/>
              <a:t>, O.K. Andersen, PRB </a:t>
            </a:r>
            <a:r>
              <a:rPr lang="en-US" sz="1400" b="1" dirty="0" smtClean="0"/>
              <a:t>85</a:t>
            </a:r>
            <a:r>
              <a:rPr lang="en-US" sz="1400" dirty="0" smtClean="0"/>
              <a:t>, 165113 (2012).</a:t>
            </a:r>
            <a:endParaRPr lang="en-US" sz="1400" dirty="0"/>
          </a:p>
        </p:txBody>
      </p:sp>
    </p:spTree>
    <p:extLst>
      <p:ext uri="{BB962C8B-B14F-4D97-AF65-F5344CB8AC3E}">
        <p14:creationId xmlns:p14="http://schemas.microsoft.com/office/powerpoint/2010/main" val="1101525753"/>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How to calculate 2p X-ray Absorption Spectroscopy</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nvGrpSpPr>
          <p:cNvPr id="4" name="Group 3"/>
          <p:cNvGrpSpPr/>
          <p:nvPr/>
        </p:nvGrpSpPr>
        <p:grpSpPr>
          <a:xfrm>
            <a:off x="292100" y="1107392"/>
            <a:ext cx="8252600" cy="5292807"/>
            <a:chOff x="292100" y="1107392"/>
            <a:chExt cx="8252600" cy="5292807"/>
          </a:xfrm>
        </p:grpSpPr>
        <p:pic>
          <p:nvPicPr>
            <p:cNvPr id="2" name="Picture 1" descr="Haverkort_16.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92100" y="1107392"/>
              <a:ext cx="8252600" cy="5292807"/>
            </a:xfrm>
            <a:prstGeom prst="rect">
              <a:avLst/>
            </a:prstGeom>
          </p:spPr>
        </p:pic>
        <p:sp>
          <p:nvSpPr>
            <p:cNvPr id="3" name="Rectangle 2"/>
            <p:cNvSpPr/>
            <p:nvPr/>
          </p:nvSpPr>
          <p:spPr>
            <a:xfrm>
              <a:off x="2476500" y="1219200"/>
              <a:ext cx="5918200" cy="173990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5572900" y="2959100"/>
              <a:ext cx="2504300" cy="156210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9" name="Group 8"/>
          <p:cNvGrpSpPr/>
          <p:nvPr/>
        </p:nvGrpSpPr>
        <p:grpSpPr>
          <a:xfrm>
            <a:off x="2427392" y="1340596"/>
            <a:ext cx="1771507" cy="3088768"/>
            <a:chOff x="-99908" y="2525441"/>
            <a:chExt cx="2561994" cy="3662127"/>
          </a:xfrm>
        </p:grpSpPr>
        <p:sp>
          <p:nvSpPr>
            <p:cNvPr id="10" name="Pie 9"/>
            <p:cNvSpPr/>
            <p:nvPr/>
          </p:nvSpPr>
          <p:spPr>
            <a:xfrm>
              <a:off x="-87049"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11" name="Straight Connector 10"/>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13" name="Arc 12"/>
            <p:cNvSpPr/>
            <p:nvPr/>
          </p:nvSpPr>
          <p:spPr>
            <a:xfrm>
              <a:off x="-99908"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4" name="Straight Connector 13"/>
            <p:cNvCxnSpPr/>
            <p:nvPr/>
          </p:nvCxnSpPr>
          <p:spPr>
            <a:xfrm flipV="1">
              <a:off x="649885"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flipV="1">
              <a:off x="1476619" y="5072925"/>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flipV="1">
              <a:off x="1671599"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V="1">
              <a:off x="1888129"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1261133"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20" name="Delay 46"/>
            <p:cNvSpPr/>
            <p:nvPr/>
          </p:nvSpPr>
          <p:spPr>
            <a:xfrm rot="3765503">
              <a:off x="392845" y="4280405"/>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21" name="TextBox 20"/>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cxnSp>
          <p:nvCxnSpPr>
            <p:cNvPr id="22" name="Straight Arrow Connector 21"/>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sp>
        <p:nvSpPr>
          <p:cNvPr id="23" name="Rounded Rectangle 22"/>
          <p:cNvSpPr/>
          <p:nvPr/>
        </p:nvSpPr>
        <p:spPr>
          <a:xfrm>
            <a:off x="4326582" y="1324961"/>
            <a:ext cx="3953818" cy="2714561"/>
          </a:xfrm>
          <a:prstGeom prst="roundRect">
            <a:avLst>
              <a:gd name="adj" fmla="val 1254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marL="342900" indent="-342900">
              <a:buFont typeface="Arial"/>
              <a:buChar char="•"/>
            </a:pPr>
            <a:r>
              <a:rPr lang="en-US" sz="2000" dirty="0" smtClean="0">
                <a:solidFill>
                  <a:schemeClr val="tx1"/>
                </a:solidFill>
              </a:rPr>
              <a:t>Start from LDA potential</a:t>
            </a:r>
          </a:p>
          <a:p>
            <a:pPr marL="342900" indent="-342900">
              <a:buFont typeface="Arial"/>
              <a:buChar char="•"/>
            </a:pPr>
            <a:r>
              <a:rPr lang="en-US" sz="2000" dirty="0" smtClean="0">
                <a:solidFill>
                  <a:schemeClr val="tx1"/>
                </a:solidFill>
              </a:rPr>
              <a:t>Create </a:t>
            </a:r>
            <a:r>
              <a:rPr lang="en-US" sz="2000" dirty="0" err="1" smtClean="0">
                <a:solidFill>
                  <a:schemeClr val="tx1"/>
                </a:solidFill>
              </a:rPr>
              <a:t>Wannier</a:t>
            </a:r>
            <a:r>
              <a:rPr lang="en-US" sz="2000" dirty="0" smtClean="0">
                <a:solidFill>
                  <a:schemeClr val="tx1"/>
                </a:solidFill>
              </a:rPr>
              <a:t> functions</a:t>
            </a:r>
          </a:p>
          <a:p>
            <a:pPr marL="342900" indent="-342900">
              <a:buFont typeface="Arial"/>
              <a:buChar char="•"/>
            </a:pPr>
            <a:r>
              <a:rPr lang="en-US" sz="2000" dirty="0" smtClean="0">
                <a:solidFill>
                  <a:schemeClr val="tx1"/>
                </a:solidFill>
              </a:rPr>
              <a:t>On this basis and potential build local Hamiltonian including all local many body interactions</a:t>
            </a:r>
          </a:p>
          <a:p>
            <a:pPr marL="342900" indent="-342900">
              <a:buFont typeface="Arial"/>
              <a:buChar char="•"/>
            </a:pPr>
            <a:r>
              <a:rPr lang="en-US" sz="2000" dirty="0" smtClean="0">
                <a:solidFill>
                  <a:schemeClr val="tx1"/>
                </a:solidFill>
              </a:rPr>
              <a:t>Solve by exact </a:t>
            </a:r>
            <a:r>
              <a:rPr lang="en-US" sz="2000" dirty="0" err="1" smtClean="0">
                <a:solidFill>
                  <a:schemeClr val="tx1"/>
                </a:solidFill>
              </a:rPr>
              <a:t>diagonalization</a:t>
            </a:r>
            <a:endParaRPr lang="en-US" sz="2000" dirty="0" smtClean="0">
              <a:solidFill>
                <a:schemeClr val="tx1"/>
              </a:solidFill>
            </a:endParaRPr>
          </a:p>
          <a:p>
            <a:r>
              <a:rPr lang="en-US" sz="2000" dirty="0">
                <a:solidFill>
                  <a:schemeClr val="tx1"/>
                </a:solidFill>
              </a:rPr>
              <a:t> </a:t>
            </a:r>
            <a:r>
              <a:rPr lang="en-US" sz="2000" dirty="0" smtClean="0">
                <a:solidFill>
                  <a:schemeClr val="tx1"/>
                </a:solidFill>
              </a:rPr>
              <a:t>     Phys</a:t>
            </a:r>
            <a:r>
              <a:rPr lang="en-US" sz="2000" dirty="0">
                <a:solidFill>
                  <a:schemeClr val="tx1"/>
                </a:solidFill>
              </a:rPr>
              <a:t>.</a:t>
            </a:r>
            <a:r>
              <a:rPr lang="en-US" sz="2000" dirty="0" smtClean="0">
                <a:solidFill>
                  <a:schemeClr val="tx1"/>
                </a:solidFill>
              </a:rPr>
              <a:t> Rev. B </a:t>
            </a:r>
            <a:r>
              <a:rPr lang="en-US" sz="2000" b="1" dirty="0" smtClean="0">
                <a:solidFill>
                  <a:schemeClr val="tx1"/>
                </a:solidFill>
              </a:rPr>
              <a:t>85</a:t>
            </a:r>
            <a:r>
              <a:rPr lang="en-US" sz="2000" dirty="0" smtClean="0">
                <a:solidFill>
                  <a:schemeClr val="tx1"/>
                </a:solidFill>
              </a:rPr>
              <a:t>, 165113 (2012)</a:t>
            </a:r>
            <a:endParaRPr lang="en-US" sz="2000" dirty="0">
              <a:solidFill>
                <a:schemeClr val="tx1"/>
              </a:solidFill>
            </a:endParaRPr>
          </a:p>
        </p:txBody>
      </p:sp>
      <p:sp>
        <p:nvSpPr>
          <p:cNvPr id="5" name="TextBox 4"/>
          <p:cNvSpPr txBox="1"/>
          <p:nvPr/>
        </p:nvSpPr>
        <p:spPr>
          <a:xfrm>
            <a:off x="792417" y="1235343"/>
            <a:ext cx="1264777" cy="646331"/>
          </a:xfrm>
          <a:prstGeom prst="rect">
            <a:avLst/>
          </a:prstGeom>
          <a:noFill/>
        </p:spPr>
        <p:txBody>
          <a:bodyPr wrap="none" rtlCol="0">
            <a:spAutoFit/>
          </a:bodyPr>
          <a:lstStyle/>
          <a:p>
            <a:r>
              <a:rPr lang="en-US" dirty="0" smtClean="0">
                <a:solidFill>
                  <a:srgbClr val="0000FF"/>
                </a:solidFill>
              </a:rPr>
              <a:t>Theory</a:t>
            </a:r>
          </a:p>
          <a:p>
            <a:r>
              <a:rPr lang="en-US" dirty="0" smtClean="0">
                <a:solidFill>
                  <a:srgbClr val="FF0000"/>
                </a:solidFill>
              </a:rPr>
              <a:t>Experiment</a:t>
            </a:r>
            <a:endParaRPr lang="en-US" dirty="0">
              <a:solidFill>
                <a:srgbClr val="FF0000"/>
              </a:solidFill>
            </a:endParaRPr>
          </a:p>
        </p:txBody>
      </p:sp>
      <p:sp>
        <p:nvSpPr>
          <p:cNvPr id="24" name="TextBox 23"/>
          <p:cNvSpPr txBox="1"/>
          <p:nvPr/>
        </p:nvSpPr>
        <p:spPr>
          <a:xfrm>
            <a:off x="3336836" y="6549680"/>
            <a:ext cx="5308026" cy="307777"/>
          </a:xfrm>
          <a:prstGeom prst="rect">
            <a:avLst/>
          </a:prstGeom>
          <a:noFill/>
        </p:spPr>
        <p:txBody>
          <a:bodyPr wrap="none" rtlCol="0">
            <a:spAutoFit/>
          </a:bodyPr>
          <a:lstStyle/>
          <a:p>
            <a:r>
              <a:rPr lang="en-US" sz="1400" dirty="0" smtClean="0"/>
              <a:t>M.W. Haverkort, M. </a:t>
            </a:r>
            <a:r>
              <a:rPr lang="en-US" sz="1400" dirty="0" err="1" smtClean="0"/>
              <a:t>Zwierzycki</a:t>
            </a:r>
            <a:r>
              <a:rPr lang="en-US" sz="1400" dirty="0" smtClean="0"/>
              <a:t>, O.K. Andersen, PRB </a:t>
            </a:r>
            <a:r>
              <a:rPr lang="en-US" sz="1400" b="1" dirty="0" smtClean="0"/>
              <a:t>85</a:t>
            </a:r>
            <a:r>
              <a:rPr lang="en-US" sz="1400" dirty="0" smtClean="0"/>
              <a:t>, 165113 (2012).</a:t>
            </a:r>
            <a:endParaRPr lang="en-US" sz="1400" dirty="0"/>
          </a:p>
        </p:txBody>
      </p:sp>
    </p:spTree>
    <p:extLst>
      <p:ext uri="{BB962C8B-B14F-4D97-AF65-F5344CB8AC3E}">
        <p14:creationId xmlns:p14="http://schemas.microsoft.com/office/powerpoint/2010/main" val="2619216424"/>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Interpretation without theory – sum rules </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nvGrpSpPr>
          <p:cNvPr id="4" name="Group 3"/>
          <p:cNvGrpSpPr/>
          <p:nvPr/>
        </p:nvGrpSpPr>
        <p:grpSpPr>
          <a:xfrm>
            <a:off x="292100" y="1107392"/>
            <a:ext cx="8252600" cy="5292807"/>
            <a:chOff x="292100" y="1107392"/>
            <a:chExt cx="8252600" cy="5292807"/>
          </a:xfrm>
        </p:grpSpPr>
        <p:pic>
          <p:nvPicPr>
            <p:cNvPr id="2" name="Picture 1" descr="Haverkort_16.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92100" y="1107392"/>
              <a:ext cx="8252600" cy="5292807"/>
            </a:xfrm>
            <a:prstGeom prst="rect">
              <a:avLst/>
            </a:prstGeom>
          </p:spPr>
        </p:pic>
        <p:sp>
          <p:nvSpPr>
            <p:cNvPr id="3" name="Rectangle 2"/>
            <p:cNvSpPr/>
            <p:nvPr/>
          </p:nvSpPr>
          <p:spPr>
            <a:xfrm>
              <a:off x="2476500" y="1219200"/>
              <a:ext cx="5918200" cy="173990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5572900" y="2959100"/>
              <a:ext cx="2504300" cy="156210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9" name="Group 8"/>
          <p:cNvGrpSpPr/>
          <p:nvPr/>
        </p:nvGrpSpPr>
        <p:grpSpPr>
          <a:xfrm>
            <a:off x="2427392" y="1340596"/>
            <a:ext cx="1771507" cy="3088768"/>
            <a:chOff x="-99908" y="2525441"/>
            <a:chExt cx="2561994" cy="3662127"/>
          </a:xfrm>
        </p:grpSpPr>
        <p:sp>
          <p:nvSpPr>
            <p:cNvPr id="10" name="Pie 9"/>
            <p:cNvSpPr/>
            <p:nvPr/>
          </p:nvSpPr>
          <p:spPr>
            <a:xfrm>
              <a:off x="-87049"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11" name="Straight Connector 10"/>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13" name="Arc 12"/>
            <p:cNvSpPr/>
            <p:nvPr/>
          </p:nvSpPr>
          <p:spPr>
            <a:xfrm>
              <a:off x="-99908"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4" name="Straight Connector 13"/>
            <p:cNvCxnSpPr/>
            <p:nvPr/>
          </p:nvCxnSpPr>
          <p:spPr>
            <a:xfrm flipV="1">
              <a:off x="649885"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flipV="1">
              <a:off x="1476619" y="5072925"/>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flipV="1">
              <a:off x="1671599"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flipV="1">
              <a:off x="1888129"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1261133"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20" name="Delay 46"/>
            <p:cNvSpPr/>
            <p:nvPr/>
          </p:nvSpPr>
          <p:spPr>
            <a:xfrm rot="3765503">
              <a:off x="392845" y="4280405"/>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21" name="TextBox 20"/>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cxnSp>
          <p:nvCxnSpPr>
            <p:cNvPr id="22" name="Straight Arrow Connector 21"/>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sp>
        <p:nvSpPr>
          <p:cNvPr id="5" name="TextBox 4"/>
          <p:cNvSpPr txBox="1"/>
          <p:nvPr/>
        </p:nvSpPr>
        <p:spPr>
          <a:xfrm>
            <a:off x="792417" y="1235343"/>
            <a:ext cx="1264777" cy="646331"/>
          </a:xfrm>
          <a:prstGeom prst="rect">
            <a:avLst/>
          </a:prstGeom>
          <a:noFill/>
        </p:spPr>
        <p:txBody>
          <a:bodyPr wrap="none" rtlCol="0">
            <a:spAutoFit/>
          </a:bodyPr>
          <a:lstStyle/>
          <a:p>
            <a:r>
              <a:rPr lang="en-US" dirty="0" smtClean="0">
                <a:solidFill>
                  <a:srgbClr val="0000FF"/>
                </a:solidFill>
              </a:rPr>
              <a:t>Theory</a:t>
            </a:r>
          </a:p>
          <a:p>
            <a:r>
              <a:rPr lang="en-US" dirty="0" smtClean="0">
                <a:solidFill>
                  <a:srgbClr val="FF0000"/>
                </a:solidFill>
              </a:rPr>
              <a:t>Experiment</a:t>
            </a:r>
            <a:endParaRPr lang="en-US" dirty="0">
              <a:solidFill>
                <a:srgbClr val="FF0000"/>
              </a:solidFill>
            </a:endParaRPr>
          </a:p>
        </p:txBody>
      </p:sp>
    </p:spTree>
    <p:extLst>
      <p:ext uri="{BB962C8B-B14F-4D97-AF65-F5344CB8AC3E}">
        <p14:creationId xmlns:p14="http://schemas.microsoft.com/office/powerpoint/2010/main" val="4224311854"/>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15289" b="19065"/>
          <a:stretch/>
        </p:blipFill>
        <p:spPr>
          <a:xfrm>
            <a:off x="0" y="1384300"/>
            <a:ext cx="9144000" cy="4241800"/>
          </a:xfrm>
          <a:prstGeom prst="rect">
            <a:avLst/>
          </a:prstGeom>
        </p:spPr>
      </p:pic>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S</a:t>
            </a:r>
            <a:r>
              <a:rPr lang="en-US" sz="2400" dirty="0" smtClean="0"/>
              <a:t>um rules for circular </a:t>
            </a:r>
            <a:r>
              <a:rPr lang="en-US" sz="2400" dirty="0" err="1" smtClean="0"/>
              <a:t>dichroism</a:t>
            </a:r>
            <a:r>
              <a:rPr lang="en-US" sz="2400" dirty="0"/>
              <a:t>:</a:t>
            </a:r>
            <a:r>
              <a:rPr lang="en-US" sz="2400" dirty="0" smtClean="0"/>
              <a:t> orbital and spin momentum</a:t>
            </a:r>
            <a:endParaRPr lang="en-US" sz="2400" dirty="0"/>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840257777"/>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15485" b="19262"/>
          <a:stretch/>
        </p:blipFill>
        <p:spPr>
          <a:xfrm>
            <a:off x="0" y="1397000"/>
            <a:ext cx="9144000" cy="4216400"/>
          </a:xfrm>
          <a:prstGeom prst="rect">
            <a:avLst/>
          </a:prstGeom>
        </p:spPr>
      </p:pic>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S</a:t>
            </a:r>
            <a:r>
              <a:rPr lang="en-US" sz="2400" dirty="0" smtClean="0"/>
              <a:t>um rules for circular </a:t>
            </a:r>
            <a:r>
              <a:rPr lang="en-US" sz="2400" dirty="0" err="1" smtClean="0"/>
              <a:t>dichroism</a:t>
            </a:r>
            <a:r>
              <a:rPr lang="en-US" sz="2400" dirty="0"/>
              <a:t>:</a:t>
            </a:r>
            <a:r>
              <a:rPr lang="en-US" sz="2400" dirty="0" smtClean="0"/>
              <a:t> orbital and spin momentum</a:t>
            </a:r>
            <a:endParaRPr lang="en-US" sz="2400" dirty="0"/>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1952841264"/>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15682" b="8452"/>
          <a:stretch/>
        </p:blipFill>
        <p:spPr>
          <a:xfrm>
            <a:off x="0" y="1409700"/>
            <a:ext cx="9144000" cy="4902200"/>
          </a:xfrm>
          <a:prstGeom prst="rect">
            <a:avLst/>
          </a:prstGeom>
        </p:spPr>
      </p:pic>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S</a:t>
            </a:r>
            <a:r>
              <a:rPr lang="en-US" sz="2400" dirty="0" smtClean="0"/>
              <a:t>um rules for circular </a:t>
            </a:r>
            <a:r>
              <a:rPr lang="en-US" sz="2400" dirty="0" err="1" smtClean="0"/>
              <a:t>dichroism</a:t>
            </a:r>
            <a:r>
              <a:rPr lang="en-US" sz="2400" dirty="0"/>
              <a:t>:</a:t>
            </a:r>
            <a:r>
              <a:rPr lang="en-US" sz="2400" dirty="0" smtClean="0"/>
              <a:t> orbital and spin momentum</a:t>
            </a:r>
            <a:endParaRPr lang="en-US" sz="2400" dirty="0"/>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185551360"/>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15485" b="8648"/>
          <a:stretch/>
        </p:blipFill>
        <p:spPr>
          <a:xfrm>
            <a:off x="0" y="1397000"/>
            <a:ext cx="9144000" cy="4902200"/>
          </a:xfrm>
          <a:prstGeom prst="rect">
            <a:avLst/>
          </a:prstGeom>
        </p:spPr>
      </p:pic>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S</a:t>
            </a:r>
            <a:r>
              <a:rPr lang="en-US" sz="2400" dirty="0" smtClean="0"/>
              <a:t>um rules for circular </a:t>
            </a:r>
            <a:r>
              <a:rPr lang="en-US" sz="2400" dirty="0" err="1" smtClean="0"/>
              <a:t>dichroism</a:t>
            </a:r>
            <a:r>
              <a:rPr lang="en-US" sz="2400" dirty="0"/>
              <a:t>:</a:t>
            </a:r>
            <a:r>
              <a:rPr lang="en-US" sz="2400" dirty="0" smtClean="0"/>
              <a:t> orbital and spin momentum</a:t>
            </a:r>
            <a:endParaRPr lang="en-US" sz="2400" dirty="0"/>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3782022685"/>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15485" b="8255"/>
          <a:stretch/>
        </p:blipFill>
        <p:spPr>
          <a:xfrm>
            <a:off x="0" y="1397000"/>
            <a:ext cx="9144000" cy="4927600"/>
          </a:xfrm>
          <a:prstGeom prst="rect">
            <a:avLst/>
          </a:prstGeom>
        </p:spPr>
      </p:pic>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S</a:t>
            </a:r>
            <a:r>
              <a:rPr lang="en-US" sz="2400" dirty="0" smtClean="0"/>
              <a:t>um rules for circular </a:t>
            </a:r>
            <a:r>
              <a:rPr lang="en-US" sz="2400" dirty="0" err="1" smtClean="0"/>
              <a:t>dichroism</a:t>
            </a:r>
            <a:r>
              <a:rPr lang="en-US" sz="2400" dirty="0"/>
              <a:t>:</a:t>
            </a:r>
            <a:r>
              <a:rPr lang="en-US" sz="2400" dirty="0" smtClean="0"/>
              <a:t> orbital and spin momentum</a:t>
            </a:r>
            <a:endParaRPr lang="en-US" sz="2400" dirty="0"/>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1836487702"/>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15289" b="6682"/>
          <a:stretch/>
        </p:blipFill>
        <p:spPr>
          <a:xfrm>
            <a:off x="0" y="1384300"/>
            <a:ext cx="9144000" cy="5041900"/>
          </a:xfrm>
          <a:prstGeom prst="rect">
            <a:avLst/>
          </a:prstGeom>
        </p:spPr>
      </p:pic>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S</a:t>
            </a:r>
            <a:r>
              <a:rPr lang="en-US" sz="2400" dirty="0" smtClean="0"/>
              <a:t>um rules for circular </a:t>
            </a:r>
            <a:r>
              <a:rPr lang="en-US" sz="2400" dirty="0" err="1" smtClean="0"/>
              <a:t>dichroism</a:t>
            </a:r>
            <a:r>
              <a:rPr lang="en-US" sz="2400" dirty="0"/>
              <a:t>:</a:t>
            </a:r>
            <a:r>
              <a:rPr lang="en-US" sz="2400" dirty="0" smtClean="0"/>
              <a:t> orbital and spin momentum</a:t>
            </a:r>
            <a:endParaRPr lang="en-US" sz="2400" dirty="0"/>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1346992401"/>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15879" b="10024"/>
          <a:stretch/>
        </p:blipFill>
        <p:spPr>
          <a:xfrm>
            <a:off x="0" y="1422400"/>
            <a:ext cx="9144000" cy="4787900"/>
          </a:xfrm>
          <a:prstGeom prst="rect">
            <a:avLst/>
          </a:prstGeom>
        </p:spPr>
      </p:pic>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S</a:t>
            </a:r>
            <a:r>
              <a:rPr lang="en-US" sz="2400" dirty="0" smtClean="0"/>
              <a:t>um rules for linear </a:t>
            </a:r>
            <a:r>
              <a:rPr lang="en-US" sz="2400" dirty="0" err="1" smtClean="0"/>
              <a:t>dichroism</a:t>
            </a:r>
            <a:r>
              <a:rPr lang="en-US" sz="2400" dirty="0"/>
              <a:t>:</a:t>
            </a:r>
            <a:r>
              <a:rPr lang="en-US" sz="2400" dirty="0" smtClean="0"/>
              <a:t> orbital occupation</a:t>
            </a:r>
            <a:endParaRPr lang="en-US" sz="2400" dirty="0"/>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817411750"/>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averkort x-ray spectroscopy 03A mod (dragged).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396385"/>
            <a:ext cx="9144000" cy="6461615"/>
          </a:xfrm>
          <a:prstGeom prst="rect">
            <a:avLst/>
          </a:prstGeom>
        </p:spPr>
      </p:pic>
      <p:sp>
        <p:nvSpPr>
          <p:cNvPr id="4" name="Rounded Rectangle 3"/>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XAS and the conductivity tensor (</a:t>
            </a:r>
            <a:r>
              <a:rPr lang="en-US" sz="2400" dirty="0" smtClean="0">
                <a:latin typeface="Symbol" charset="2"/>
                <a:cs typeface="Symbol" charset="2"/>
              </a:rPr>
              <a:t>s</a:t>
            </a:r>
            <a:r>
              <a:rPr lang="en-US" sz="2400" dirty="0" smtClean="0"/>
              <a:t>) – an example for s to p</a:t>
            </a:r>
            <a:endParaRPr lang="en-US" sz="2400" dirty="0"/>
          </a:p>
        </p:txBody>
      </p:sp>
      <p:sp>
        <p:nvSpPr>
          <p:cNvPr id="5" name="Rounded Rectangle 4"/>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6" name="Picture 5" descr="Haverkort x-ray spectroscopy 03A mod (dragged).pdf"/>
          <p:cNvPicPr>
            <a:picLocks noChangeAspect="1"/>
          </p:cNvPicPr>
          <p:nvPr/>
        </p:nvPicPr>
        <p:blipFill rotWithShape="1">
          <a:blip r:embed="rId3" cstate="screen">
            <a:extLst>
              <a:ext uri="{28A0092B-C50C-407E-A947-70E740481C1C}">
                <a14:useLocalDpi xmlns:a14="http://schemas.microsoft.com/office/drawing/2010/main"/>
              </a:ext>
            </a:extLst>
          </a:blip>
          <a:srcRect l="35555" t="41823" r="36528" b="32036"/>
          <a:stretch/>
        </p:blipFill>
        <p:spPr>
          <a:xfrm>
            <a:off x="3403600" y="3251200"/>
            <a:ext cx="2552700" cy="1689100"/>
          </a:xfrm>
          <a:prstGeom prst="rect">
            <a:avLst/>
          </a:prstGeom>
        </p:spPr>
      </p:pic>
      <p:sp>
        <p:nvSpPr>
          <p:cNvPr id="7" name="TextBox 6"/>
          <p:cNvSpPr txBox="1"/>
          <p:nvPr/>
        </p:nvSpPr>
        <p:spPr>
          <a:xfrm>
            <a:off x="3789989" y="5015468"/>
            <a:ext cx="421021" cy="369332"/>
          </a:xfrm>
          <a:prstGeom prst="rect">
            <a:avLst/>
          </a:prstGeom>
          <a:noFill/>
        </p:spPr>
        <p:txBody>
          <a:bodyPr wrap="none" rtlCol="0">
            <a:spAutoFit/>
          </a:bodyPr>
          <a:lstStyle/>
          <a:p>
            <a:r>
              <a:rPr lang="en-US" dirty="0" smtClean="0">
                <a:latin typeface="Symbol" charset="2"/>
                <a:cs typeface="Symbol" charset="2"/>
              </a:rPr>
              <a:t>w</a:t>
            </a:r>
            <a:r>
              <a:rPr lang="en-US" baseline="-25000" dirty="0" smtClean="0"/>
              <a:t>0</a:t>
            </a:r>
            <a:endParaRPr lang="en-US" dirty="0"/>
          </a:p>
        </p:txBody>
      </p:sp>
      <p:cxnSp>
        <p:nvCxnSpPr>
          <p:cNvPr id="9" name="Straight Arrow Connector 8"/>
          <p:cNvCxnSpPr/>
          <p:nvPr/>
        </p:nvCxnSpPr>
        <p:spPr>
          <a:xfrm>
            <a:off x="3403600" y="5092700"/>
            <a:ext cx="1270000" cy="12700"/>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6198288" y="3695700"/>
            <a:ext cx="1116224" cy="646331"/>
          </a:xfrm>
          <a:prstGeom prst="rect">
            <a:avLst/>
          </a:prstGeom>
          <a:noFill/>
        </p:spPr>
        <p:txBody>
          <a:bodyPr wrap="none" rtlCol="0">
            <a:spAutoFit/>
          </a:bodyPr>
          <a:lstStyle/>
          <a:p>
            <a:r>
              <a:rPr lang="en-US" dirty="0" smtClean="0">
                <a:solidFill>
                  <a:schemeClr val="tx2"/>
                </a:solidFill>
              </a:rPr>
              <a:t>Real</a:t>
            </a:r>
          </a:p>
          <a:p>
            <a:r>
              <a:rPr lang="en-US" dirty="0" smtClean="0">
                <a:solidFill>
                  <a:schemeClr val="accent2"/>
                </a:solidFill>
              </a:rPr>
              <a:t>Imaginary</a:t>
            </a:r>
            <a:endParaRPr lang="en-US" dirty="0">
              <a:solidFill>
                <a:schemeClr val="accent2"/>
              </a:solidFill>
            </a:endParaRPr>
          </a:p>
        </p:txBody>
      </p:sp>
      <p:sp>
        <p:nvSpPr>
          <p:cNvPr id="11" name="Rectangle 10"/>
          <p:cNvSpPr/>
          <p:nvPr/>
        </p:nvSpPr>
        <p:spPr>
          <a:xfrm>
            <a:off x="3543300" y="3378200"/>
            <a:ext cx="749300" cy="4699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ounded Rectangle 11"/>
          <p:cNvSpPr/>
          <p:nvPr/>
        </p:nvSpPr>
        <p:spPr>
          <a:xfrm>
            <a:off x="5854700" y="4635501"/>
            <a:ext cx="2575700" cy="1731300"/>
          </a:xfrm>
          <a:prstGeom prst="roundRect">
            <a:avLst>
              <a:gd name="adj" fmla="val 1458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tIns="0" bIns="0" rtlCol="0" anchor="t" anchorCtr="1"/>
          <a:lstStyle/>
          <a:p>
            <a:pPr algn="ctr"/>
            <a:r>
              <a:rPr lang="en-US" sz="2000" dirty="0" smtClean="0">
                <a:solidFill>
                  <a:schemeClr val="tx1"/>
                </a:solidFill>
                <a:cs typeface="Symbol" charset="2"/>
              </a:rPr>
              <a:t>Absorption –</a:t>
            </a:r>
            <a:r>
              <a:rPr lang="en-US" sz="2000" dirty="0" err="1" smtClean="0">
                <a:solidFill>
                  <a:schemeClr val="tx1"/>
                </a:solidFill>
                <a:cs typeface="Symbol" charset="2"/>
              </a:rPr>
              <a:t>Im</a:t>
            </a:r>
            <a:r>
              <a:rPr lang="en-US" sz="2000" dirty="0" smtClean="0">
                <a:solidFill>
                  <a:schemeClr val="tx1"/>
                </a:solidFill>
                <a:cs typeface="Symbol" charset="2"/>
              </a:rPr>
              <a:t>[</a:t>
            </a:r>
            <a:r>
              <a:rPr lang="en-US" sz="2000" dirty="0" smtClean="0">
                <a:solidFill>
                  <a:schemeClr val="tx1"/>
                </a:solidFill>
                <a:latin typeface="Symbol" charset="2"/>
                <a:cs typeface="Symbol" charset="2"/>
              </a:rPr>
              <a:t>s</a:t>
            </a:r>
            <a:r>
              <a:rPr lang="en-US" sz="2000" dirty="0" smtClean="0">
                <a:solidFill>
                  <a:schemeClr val="tx1"/>
                </a:solidFill>
                <a:cs typeface="Symbol" charset="2"/>
              </a:rPr>
              <a:t>]</a:t>
            </a:r>
          </a:p>
          <a:p>
            <a:pPr algn="ctr"/>
            <a:endParaRPr lang="en-US" sz="2000" dirty="0" smtClean="0">
              <a:solidFill>
                <a:schemeClr val="tx1"/>
              </a:solidFill>
              <a:cs typeface="Symbol" charset="2"/>
            </a:endParaRPr>
          </a:p>
          <a:p>
            <a:pPr algn="ctr"/>
            <a:r>
              <a:rPr lang="en-US" sz="2000" dirty="0" smtClean="0">
                <a:solidFill>
                  <a:schemeClr val="tx1"/>
                </a:solidFill>
                <a:cs typeface="Symbol" charset="2"/>
              </a:rPr>
              <a:t>(in Landau </a:t>
            </a:r>
            <a:r>
              <a:rPr lang="en-US" sz="2000" dirty="0" err="1" smtClean="0">
                <a:solidFill>
                  <a:schemeClr val="tx1"/>
                </a:solidFill>
                <a:cs typeface="Symbol" charset="2"/>
              </a:rPr>
              <a:t>Lifschitz</a:t>
            </a:r>
            <a:r>
              <a:rPr lang="en-US" sz="2000" dirty="0" smtClean="0">
                <a:solidFill>
                  <a:schemeClr val="tx1"/>
                </a:solidFill>
                <a:cs typeface="Symbol" charset="2"/>
              </a:rPr>
              <a:t> absorption is Re[</a:t>
            </a:r>
            <a:r>
              <a:rPr lang="en-US" sz="2000" dirty="0" smtClean="0">
                <a:solidFill>
                  <a:schemeClr val="tx1"/>
                </a:solidFill>
                <a:latin typeface="Symbol" charset="2"/>
                <a:cs typeface="Symbol" charset="2"/>
              </a:rPr>
              <a:t>s</a:t>
            </a:r>
            <a:r>
              <a:rPr lang="en-US" sz="2000" dirty="0" smtClean="0">
                <a:solidFill>
                  <a:schemeClr val="tx1"/>
                </a:solidFill>
                <a:cs typeface="Symbol" charset="2"/>
              </a:rPr>
              <a:t>])</a:t>
            </a:r>
            <a:endParaRPr lang="en-US" sz="2000" dirty="0" smtClean="0">
              <a:solidFill>
                <a:schemeClr val="tx1"/>
              </a:solidFill>
            </a:endParaRPr>
          </a:p>
          <a:p>
            <a:pPr marL="342900" indent="-342900" algn="ctr">
              <a:buFont typeface="Arial"/>
              <a:buChar char="•"/>
            </a:pPr>
            <a:endParaRPr lang="en-US" sz="2000" dirty="0">
              <a:solidFill>
                <a:schemeClr val="tx1"/>
              </a:solidFill>
            </a:endParaRPr>
          </a:p>
        </p:txBody>
      </p:sp>
    </p:spTree>
    <p:extLst>
      <p:ext uri="{BB962C8B-B14F-4D97-AF65-F5344CB8AC3E}">
        <p14:creationId xmlns:p14="http://schemas.microsoft.com/office/powerpoint/2010/main" val="2192525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averkort x-ray spectroscopy 03A mod (dragged).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396385"/>
            <a:ext cx="9144000" cy="6461615"/>
          </a:xfrm>
          <a:prstGeom prst="rect">
            <a:avLst/>
          </a:prstGeom>
        </p:spPr>
      </p:pic>
      <p:sp>
        <p:nvSpPr>
          <p:cNvPr id="4" name="Rounded Rectangle 3"/>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But the conductivity tensor (</a:t>
            </a:r>
            <a:r>
              <a:rPr lang="en-US" sz="2400" dirty="0" smtClean="0">
                <a:latin typeface="Symbol" charset="2"/>
                <a:cs typeface="Symbol" charset="2"/>
              </a:rPr>
              <a:t>s</a:t>
            </a:r>
            <a:r>
              <a:rPr lang="en-US" sz="2400" dirty="0" smtClean="0"/>
              <a:t>) is a TENSOR</a:t>
            </a:r>
            <a:endParaRPr lang="en-US" sz="2400" dirty="0"/>
          </a:p>
        </p:txBody>
      </p:sp>
      <p:sp>
        <p:nvSpPr>
          <p:cNvPr id="5" name="Rounded Rectangle 4"/>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614045033"/>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averkort x-ray spectroscopy 03A mod (dragged).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396385"/>
            <a:ext cx="9144000" cy="6461615"/>
          </a:xfrm>
          <a:prstGeom prst="rect">
            <a:avLst/>
          </a:prstGeom>
        </p:spPr>
      </p:pic>
      <p:sp>
        <p:nvSpPr>
          <p:cNvPr id="4" name="Rounded Rectangle 3"/>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But the conductivity tensor (</a:t>
            </a:r>
            <a:r>
              <a:rPr lang="en-US" sz="2400" dirty="0" smtClean="0">
                <a:latin typeface="Symbol" charset="2"/>
                <a:cs typeface="Symbol" charset="2"/>
              </a:rPr>
              <a:t>s</a:t>
            </a:r>
            <a:r>
              <a:rPr lang="en-US" sz="2400" dirty="0" smtClean="0"/>
              <a:t>) is a TENSOR</a:t>
            </a:r>
            <a:endParaRPr lang="en-US" sz="2400" dirty="0"/>
          </a:p>
        </p:txBody>
      </p:sp>
      <p:sp>
        <p:nvSpPr>
          <p:cNvPr id="5" name="Rounded Rectangle 4"/>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6" name="Rounded Rectangle 5"/>
          <p:cNvSpPr/>
          <p:nvPr/>
        </p:nvSpPr>
        <p:spPr>
          <a:xfrm>
            <a:off x="5854700" y="4635501"/>
            <a:ext cx="2575700" cy="1731300"/>
          </a:xfrm>
          <a:prstGeom prst="roundRect">
            <a:avLst>
              <a:gd name="adj" fmla="val 1458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tIns="0" bIns="0" rtlCol="0" anchor="t" anchorCtr="1"/>
          <a:lstStyle/>
          <a:p>
            <a:pPr algn="ctr"/>
            <a:r>
              <a:rPr lang="en-US" sz="3200" dirty="0" smtClean="0">
                <a:solidFill>
                  <a:schemeClr val="tx1"/>
                </a:solidFill>
                <a:cs typeface="Symbol" charset="2"/>
              </a:rPr>
              <a:t>Absorption </a:t>
            </a:r>
          </a:p>
          <a:p>
            <a:pPr algn="ctr"/>
            <a:r>
              <a:rPr lang="en-US" sz="3200" dirty="0" smtClean="0">
                <a:solidFill>
                  <a:schemeClr val="tx1"/>
                </a:solidFill>
                <a:cs typeface="Symbol" charset="2"/>
              </a:rPr>
              <a:t>–</a:t>
            </a:r>
            <a:r>
              <a:rPr lang="en-US" sz="3200" dirty="0" err="1" smtClean="0">
                <a:solidFill>
                  <a:schemeClr val="tx1"/>
                </a:solidFill>
                <a:cs typeface="Symbol" charset="2"/>
              </a:rPr>
              <a:t>Im</a:t>
            </a:r>
            <a:r>
              <a:rPr lang="en-US" sz="3200" dirty="0" smtClean="0">
                <a:solidFill>
                  <a:schemeClr val="tx1"/>
                </a:solidFill>
                <a:cs typeface="Symbol" charset="2"/>
              </a:rPr>
              <a:t>[</a:t>
            </a:r>
            <a:r>
              <a:rPr lang="en-US" sz="3200" dirty="0" err="1" smtClean="0">
                <a:solidFill>
                  <a:schemeClr val="tx1"/>
                </a:solidFill>
                <a:latin typeface="Symbol" charset="2"/>
                <a:cs typeface="Symbol" charset="2"/>
              </a:rPr>
              <a:t>e</a:t>
            </a:r>
            <a:r>
              <a:rPr lang="en-US" sz="4000" dirty="0" err="1" smtClean="0">
                <a:solidFill>
                  <a:schemeClr val="tx1"/>
                </a:solidFill>
                <a:latin typeface="Symbol" charset="2"/>
                <a:cs typeface="Symbol" charset="2"/>
              </a:rPr>
              <a:t>.</a:t>
            </a:r>
            <a:r>
              <a:rPr lang="en-US" sz="3200" dirty="0" err="1" smtClean="0">
                <a:solidFill>
                  <a:schemeClr val="tx1"/>
                </a:solidFill>
                <a:latin typeface="Symbol" charset="2"/>
                <a:cs typeface="Symbol" charset="2"/>
              </a:rPr>
              <a:t>s</a:t>
            </a:r>
            <a:r>
              <a:rPr lang="en-US" sz="4000" dirty="0" err="1" smtClean="0">
                <a:solidFill>
                  <a:schemeClr val="tx1"/>
                </a:solidFill>
                <a:latin typeface="Symbol" charset="2"/>
                <a:cs typeface="Symbol" charset="2"/>
              </a:rPr>
              <a:t>.</a:t>
            </a:r>
            <a:r>
              <a:rPr lang="en-US" sz="3200" dirty="0" err="1" smtClean="0">
                <a:solidFill>
                  <a:schemeClr val="tx1"/>
                </a:solidFill>
                <a:latin typeface="Symbol" charset="2"/>
                <a:cs typeface="Symbol" charset="2"/>
              </a:rPr>
              <a:t>e</a:t>
            </a:r>
            <a:r>
              <a:rPr lang="en-US" sz="3200" dirty="0" smtClean="0">
                <a:solidFill>
                  <a:schemeClr val="tx1"/>
                </a:solidFill>
                <a:cs typeface="Symbol" charset="2"/>
              </a:rPr>
              <a:t>]</a:t>
            </a:r>
          </a:p>
        </p:txBody>
      </p:sp>
    </p:spTree>
    <p:extLst>
      <p:ext uri="{BB962C8B-B14F-4D97-AF65-F5344CB8AC3E}">
        <p14:creationId xmlns:p14="http://schemas.microsoft.com/office/powerpoint/2010/main" val="4262418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averkort x-ray spectroscopy 03A mod (dragged).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396385"/>
            <a:ext cx="9144000" cy="6461615"/>
          </a:xfrm>
          <a:prstGeom prst="rect">
            <a:avLst/>
          </a:prstGeom>
        </p:spPr>
      </p:pic>
      <p:sp>
        <p:nvSpPr>
          <p:cNvPr id="4" name="Rounded Rectangle 3"/>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The conductivity tensor (</a:t>
            </a:r>
            <a:r>
              <a:rPr lang="en-US" sz="2400" dirty="0" smtClean="0">
                <a:latin typeface="Symbol" charset="2"/>
                <a:cs typeface="Symbol" charset="2"/>
              </a:rPr>
              <a:t>s</a:t>
            </a:r>
            <a:r>
              <a:rPr lang="en-US" sz="2400" dirty="0" smtClean="0"/>
              <a:t>) in </a:t>
            </a:r>
            <a:r>
              <a:rPr lang="en-US" sz="2400" dirty="0" smtClean="0">
                <a:solidFill>
                  <a:schemeClr val="accent6"/>
                </a:solidFill>
              </a:rPr>
              <a:t>cubic </a:t>
            </a:r>
            <a:r>
              <a:rPr lang="en-US" sz="2400" dirty="0" smtClean="0"/>
              <a:t>symmetry</a:t>
            </a:r>
            <a:endParaRPr lang="en-US" sz="2400" dirty="0"/>
          </a:p>
        </p:txBody>
      </p:sp>
      <p:sp>
        <p:nvSpPr>
          <p:cNvPr id="5" name="Rounded Rectangle 4"/>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3020434210"/>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averkort x-ray spectroscopy 03A mod (dragged).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396385"/>
            <a:ext cx="9144000" cy="6461615"/>
          </a:xfrm>
          <a:prstGeom prst="rect">
            <a:avLst/>
          </a:prstGeom>
        </p:spPr>
      </p:pic>
      <p:sp>
        <p:nvSpPr>
          <p:cNvPr id="4" name="Rounded Rectangle 3"/>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The conductivity tensor (</a:t>
            </a:r>
            <a:r>
              <a:rPr lang="en-US" sz="2400" dirty="0" smtClean="0">
                <a:latin typeface="Symbol" charset="2"/>
                <a:cs typeface="Symbol" charset="2"/>
              </a:rPr>
              <a:t>s</a:t>
            </a:r>
            <a:r>
              <a:rPr lang="en-US" sz="2400" dirty="0" smtClean="0"/>
              <a:t>) in </a:t>
            </a:r>
            <a:r>
              <a:rPr lang="en-US" sz="2400" dirty="0" smtClean="0">
                <a:solidFill>
                  <a:schemeClr val="accent6"/>
                </a:solidFill>
              </a:rPr>
              <a:t>tetragonal </a:t>
            </a:r>
            <a:r>
              <a:rPr lang="en-US" sz="2400" dirty="0" smtClean="0"/>
              <a:t>symmetry</a:t>
            </a:r>
            <a:endParaRPr lang="en-US" sz="2400" dirty="0"/>
          </a:p>
        </p:txBody>
      </p:sp>
      <p:sp>
        <p:nvSpPr>
          <p:cNvPr id="5" name="Rounded Rectangle 4"/>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1367922880"/>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averkort x-ray spectroscopy 03A mod (dragged).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396385"/>
            <a:ext cx="9144000" cy="6461615"/>
          </a:xfrm>
          <a:prstGeom prst="rect">
            <a:avLst/>
          </a:prstGeom>
        </p:spPr>
      </p:pic>
      <p:sp>
        <p:nvSpPr>
          <p:cNvPr id="4" name="Rounded Rectangle 3"/>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The conductivity tensor (</a:t>
            </a:r>
            <a:r>
              <a:rPr lang="en-US" sz="2400" dirty="0" smtClean="0">
                <a:latin typeface="Symbol" charset="2"/>
                <a:cs typeface="Symbol" charset="2"/>
              </a:rPr>
              <a:t>s</a:t>
            </a:r>
            <a:r>
              <a:rPr lang="en-US" sz="2400" dirty="0" smtClean="0"/>
              <a:t>) in </a:t>
            </a:r>
            <a:r>
              <a:rPr lang="en-US" sz="2400" dirty="0" smtClean="0">
                <a:solidFill>
                  <a:schemeClr val="accent6"/>
                </a:solidFill>
              </a:rPr>
              <a:t>orthorhombic </a:t>
            </a:r>
            <a:r>
              <a:rPr lang="en-US" sz="2400" dirty="0" smtClean="0"/>
              <a:t>symmetry</a:t>
            </a:r>
            <a:endParaRPr lang="en-US" sz="2400" dirty="0"/>
          </a:p>
        </p:txBody>
      </p:sp>
      <p:sp>
        <p:nvSpPr>
          <p:cNvPr id="5" name="Rounded Rectangle 4"/>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4272078874"/>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averkort x-ray spectroscopy 03A mod (dragged).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396385"/>
            <a:ext cx="9144000" cy="6461615"/>
          </a:xfrm>
          <a:prstGeom prst="rect">
            <a:avLst/>
          </a:prstGeom>
        </p:spPr>
      </p:pic>
      <p:sp>
        <p:nvSpPr>
          <p:cNvPr id="4" name="Rounded Rectangle 3"/>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The conductivity tensor (</a:t>
            </a:r>
            <a:r>
              <a:rPr lang="en-US" sz="2400" dirty="0" smtClean="0">
                <a:latin typeface="Symbol" charset="2"/>
                <a:cs typeface="Symbol" charset="2"/>
              </a:rPr>
              <a:t>s</a:t>
            </a:r>
            <a:r>
              <a:rPr lang="en-US" sz="2400" dirty="0" smtClean="0"/>
              <a:t>) in </a:t>
            </a:r>
            <a:r>
              <a:rPr lang="en-US" sz="2400" dirty="0" smtClean="0">
                <a:solidFill>
                  <a:schemeClr val="accent6"/>
                </a:solidFill>
              </a:rPr>
              <a:t>monoclinic </a:t>
            </a:r>
            <a:r>
              <a:rPr lang="en-US" sz="2400" dirty="0" smtClean="0"/>
              <a:t>symmetry</a:t>
            </a:r>
            <a:endParaRPr lang="en-US" sz="2400" dirty="0"/>
          </a:p>
        </p:txBody>
      </p:sp>
      <p:sp>
        <p:nvSpPr>
          <p:cNvPr id="5" name="Rounded Rectangle 4"/>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1419942807"/>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averkort x-ray spectroscopy 03A mod (dragged).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396385"/>
            <a:ext cx="9144000" cy="6461615"/>
          </a:xfrm>
          <a:prstGeom prst="rect">
            <a:avLst/>
          </a:prstGeom>
        </p:spPr>
      </p:pic>
      <p:sp>
        <p:nvSpPr>
          <p:cNvPr id="4" name="Rounded Rectangle 3"/>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The conductivity tensor (</a:t>
            </a:r>
            <a:r>
              <a:rPr lang="en-US" sz="2400" dirty="0" smtClean="0">
                <a:latin typeface="Symbol" charset="2"/>
                <a:cs typeface="Symbol" charset="2"/>
              </a:rPr>
              <a:t>s</a:t>
            </a:r>
            <a:r>
              <a:rPr lang="en-US" sz="2400" dirty="0" smtClean="0"/>
              <a:t>) in </a:t>
            </a:r>
            <a:r>
              <a:rPr lang="en-US" sz="2400" dirty="0" smtClean="0">
                <a:solidFill>
                  <a:schemeClr val="accent6"/>
                </a:solidFill>
              </a:rPr>
              <a:t>triclinic </a:t>
            </a:r>
            <a:r>
              <a:rPr lang="en-US" sz="2400" dirty="0" smtClean="0"/>
              <a:t>symmetry</a:t>
            </a:r>
            <a:endParaRPr lang="en-US" sz="2400" dirty="0"/>
          </a:p>
        </p:txBody>
      </p:sp>
      <p:sp>
        <p:nvSpPr>
          <p:cNvPr id="5" name="Rounded Rectangle 4"/>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8101481"/>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averkort x-ray spectroscopy 03A mod (dragged).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396385"/>
            <a:ext cx="9144000" cy="6461615"/>
          </a:xfrm>
          <a:prstGeom prst="rect">
            <a:avLst/>
          </a:prstGeom>
        </p:spPr>
      </p:pic>
      <p:sp>
        <p:nvSpPr>
          <p:cNvPr id="4" name="Rounded Rectangle 3"/>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The conductivity tensor (</a:t>
            </a:r>
            <a:r>
              <a:rPr lang="en-US" sz="2400" dirty="0" smtClean="0">
                <a:latin typeface="Symbol" charset="2"/>
                <a:cs typeface="Symbol" charset="2"/>
              </a:rPr>
              <a:t>s</a:t>
            </a:r>
            <a:r>
              <a:rPr lang="en-US" sz="2400" dirty="0" smtClean="0"/>
              <a:t>) in </a:t>
            </a:r>
            <a:r>
              <a:rPr lang="en-US" sz="2400" dirty="0" smtClean="0">
                <a:solidFill>
                  <a:schemeClr val="accent6"/>
                </a:solidFill>
              </a:rPr>
              <a:t>magnetic</a:t>
            </a:r>
            <a:r>
              <a:rPr lang="en-US" sz="2400" dirty="0" smtClean="0"/>
              <a:t> materials</a:t>
            </a:r>
            <a:endParaRPr lang="en-US" sz="2400" dirty="0"/>
          </a:p>
        </p:txBody>
      </p:sp>
      <p:sp>
        <p:nvSpPr>
          <p:cNvPr id="5" name="Rounded Rectangle 4"/>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4285940488"/>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averkort x-ray spectroscopy 03A mod (dragged).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396385"/>
            <a:ext cx="9144000" cy="6461615"/>
          </a:xfrm>
          <a:prstGeom prst="rect">
            <a:avLst/>
          </a:prstGeom>
        </p:spPr>
      </p:pic>
      <p:sp>
        <p:nvSpPr>
          <p:cNvPr id="4" name="Rounded Rectangle 3"/>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The conductivity tensor (</a:t>
            </a:r>
            <a:r>
              <a:rPr lang="en-US" sz="2400" dirty="0" smtClean="0">
                <a:latin typeface="Symbol" charset="2"/>
                <a:cs typeface="Symbol" charset="2"/>
              </a:rPr>
              <a:t>s</a:t>
            </a:r>
            <a:r>
              <a:rPr lang="en-US" sz="2400" dirty="0" smtClean="0"/>
              <a:t>) in </a:t>
            </a:r>
            <a:r>
              <a:rPr lang="en-US" sz="2400" dirty="0" smtClean="0">
                <a:solidFill>
                  <a:schemeClr val="accent6"/>
                </a:solidFill>
              </a:rPr>
              <a:t>magnetic</a:t>
            </a:r>
            <a:r>
              <a:rPr lang="en-US" sz="2400" dirty="0" smtClean="0"/>
              <a:t> materials</a:t>
            </a:r>
            <a:endParaRPr lang="en-US" sz="2400" dirty="0"/>
          </a:p>
        </p:txBody>
      </p:sp>
      <p:sp>
        <p:nvSpPr>
          <p:cNvPr id="5" name="Rounded Rectangle 4"/>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2045414588"/>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15289" b="8451"/>
          <a:stretch/>
        </p:blipFill>
        <p:spPr>
          <a:xfrm>
            <a:off x="0" y="1384300"/>
            <a:ext cx="9144000" cy="4927600"/>
          </a:xfrm>
          <a:prstGeom prst="rect">
            <a:avLst/>
          </a:prstGeom>
        </p:spPr>
      </p:pic>
      <p:sp>
        <p:nvSpPr>
          <p:cNvPr id="5" name="Rounded Rectangle 4"/>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S</a:t>
            </a:r>
            <a:r>
              <a:rPr lang="en-US" sz="2400" dirty="0" smtClean="0"/>
              <a:t>um rules for circular </a:t>
            </a:r>
            <a:r>
              <a:rPr lang="en-US" sz="2400" dirty="0" err="1" smtClean="0"/>
              <a:t>dichroism</a:t>
            </a:r>
            <a:r>
              <a:rPr lang="en-US" sz="2400" dirty="0"/>
              <a:t>:</a:t>
            </a:r>
            <a:r>
              <a:rPr lang="en-US" sz="2400" dirty="0" smtClean="0"/>
              <a:t> orbital and spin momentum</a:t>
            </a:r>
            <a:endParaRPr lang="en-US" sz="2400" dirty="0"/>
          </a:p>
        </p:txBody>
      </p:sp>
      <p:sp>
        <p:nvSpPr>
          <p:cNvPr id="6" name="Rounded Rectangle 5"/>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1696956120"/>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20792" b="23586"/>
          <a:stretch/>
        </p:blipFill>
        <p:spPr>
          <a:xfrm>
            <a:off x="0" y="1739900"/>
            <a:ext cx="9144000" cy="3594100"/>
          </a:xfrm>
          <a:prstGeom prst="rect">
            <a:avLst/>
          </a:prstGeom>
        </p:spPr>
      </p:pic>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err="1" smtClean="0"/>
              <a:t>Thole</a:t>
            </a:r>
            <a:r>
              <a:rPr lang="en-US" sz="2400" dirty="0" smtClean="0"/>
              <a:t> et al.’s sum-rules in tensor form. s to p excitations</a:t>
            </a:r>
            <a:endParaRPr lang="en-US" sz="2400" dirty="0"/>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971032097"/>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Rounded Rectangle 73"/>
          <p:cNvSpPr/>
          <p:nvPr/>
        </p:nvSpPr>
        <p:spPr>
          <a:xfrm>
            <a:off x="1206500" y="1742944"/>
            <a:ext cx="7325500" cy="521998"/>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Resonant X-ray Diffraction (RXD)</a:t>
            </a:r>
          </a:p>
        </p:txBody>
      </p:sp>
      <p:grpSp>
        <p:nvGrpSpPr>
          <p:cNvPr id="107" name="Group 106"/>
          <p:cNvGrpSpPr/>
          <p:nvPr/>
        </p:nvGrpSpPr>
        <p:grpSpPr>
          <a:xfrm>
            <a:off x="-91144" y="2188126"/>
            <a:ext cx="2561994" cy="3999442"/>
            <a:chOff x="2719492" y="2188126"/>
            <a:chExt cx="2561994" cy="3999442"/>
          </a:xfrm>
        </p:grpSpPr>
        <p:sp>
          <p:nvSpPr>
            <p:cNvPr id="108" name="Pie 107"/>
            <p:cNvSpPr/>
            <p:nvPr/>
          </p:nvSpPr>
          <p:spPr>
            <a:xfrm>
              <a:off x="2732351"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109" name="Straight Connector 108"/>
            <p:cNvCxnSpPr/>
            <p:nvPr/>
          </p:nvCxnSpPr>
          <p:spPr>
            <a:xfrm>
              <a:off x="34692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0" name="Straight Connector 109"/>
            <p:cNvCxnSpPr/>
            <p:nvPr/>
          </p:nvCxnSpPr>
          <p:spPr>
            <a:xfrm>
              <a:off x="34692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111" name="Arc 110"/>
            <p:cNvSpPr/>
            <p:nvPr/>
          </p:nvSpPr>
          <p:spPr>
            <a:xfrm>
              <a:off x="2719492"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12" name="Straight Connector 111"/>
            <p:cNvCxnSpPr/>
            <p:nvPr/>
          </p:nvCxnSpPr>
          <p:spPr>
            <a:xfrm flipV="1">
              <a:off x="3469285"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113" name="Straight Arrow Connector 112"/>
            <p:cNvCxnSpPr/>
            <p:nvPr/>
          </p:nvCxnSpPr>
          <p:spPr>
            <a:xfrm flipV="1">
              <a:off x="4296019" y="5072925"/>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14" name="Straight Arrow Connector 113"/>
            <p:cNvCxnSpPr/>
            <p:nvPr/>
          </p:nvCxnSpPr>
          <p:spPr>
            <a:xfrm flipV="1">
              <a:off x="4490999"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15" name="Straight Arrow Connector 114"/>
            <p:cNvCxnSpPr/>
            <p:nvPr/>
          </p:nvCxnSpPr>
          <p:spPr>
            <a:xfrm flipV="1">
              <a:off x="4707529"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16" name="Straight Arrow Connector 115"/>
            <p:cNvCxnSpPr/>
            <p:nvPr/>
          </p:nvCxnSpPr>
          <p:spPr>
            <a:xfrm>
              <a:off x="36690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17" name="Straight Arrow Connector 116"/>
            <p:cNvCxnSpPr/>
            <p:nvPr/>
          </p:nvCxnSpPr>
          <p:spPr>
            <a:xfrm>
              <a:off x="4080533"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118" name="Delay 46"/>
            <p:cNvSpPr/>
            <p:nvPr/>
          </p:nvSpPr>
          <p:spPr>
            <a:xfrm rot="16663366">
              <a:off x="3328931" y="3288887"/>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119" name="TextBox 118"/>
            <p:cNvSpPr txBox="1"/>
            <p:nvPr/>
          </p:nvSpPr>
          <p:spPr>
            <a:xfrm>
              <a:off x="4858549" y="5418161"/>
              <a:ext cx="422937" cy="369332"/>
            </a:xfrm>
            <a:prstGeom prst="rect">
              <a:avLst/>
            </a:prstGeom>
            <a:noFill/>
          </p:spPr>
          <p:txBody>
            <a:bodyPr wrap="none" rtlCol="0">
              <a:spAutoFit/>
            </a:bodyPr>
            <a:lstStyle/>
            <a:p>
              <a:r>
                <a:rPr lang="en-US" dirty="0" smtClean="0"/>
                <a:t>2p</a:t>
              </a:r>
              <a:endParaRPr lang="en-US" dirty="0"/>
            </a:p>
          </p:txBody>
        </p:sp>
        <p:cxnSp>
          <p:nvCxnSpPr>
            <p:cNvPr id="120" name="Straight Arrow Connector 119"/>
            <p:cNvCxnSpPr/>
            <p:nvPr/>
          </p:nvCxnSpPr>
          <p:spPr>
            <a:xfrm>
              <a:off x="38626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21" name="Straight Arrow Connector 120"/>
            <p:cNvCxnSpPr/>
            <p:nvPr/>
          </p:nvCxnSpPr>
          <p:spPr>
            <a:xfrm flipH="1" flipV="1">
              <a:off x="3574041" y="3312093"/>
              <a:ext cx="958050" cy="2215425"/>
            </a:xfrm>
            <a:prstGeom prst="straightConnector1">
              <a:avLst/>
            </a:prstGeom>
            <a:ln>
              <a:tailEnd type="arrow" w="lg" len="lg"/>
            </a:ln>
          </p:spPr>
          <p:style>
            <a:lnRef idx="2">
              <a:schemeClr val="accent2"/>
            </a:lnRef>
            <a:fillRef idx="0">
              <a:schemeClr val="accent2"/>
            </a:fillRef>
            <a:effectRef idx="1">
              <a:schemeClr val="accent2"/>
            </a:effectRef>
            <a:fontRef idx="minor">
              <a:schemeClr val="tx1"/>
            </a:fontRef>
          </p:style>
        </p:cxnSp>
        <p:sp>
          <p:nvSpPr>
            <p:cNvPr id="122" name="Delay 46"/>
            <p:cNvSpPr/>
            <p:nvPr/>
          </p:nvSpPr>
          <p:spPr>
            <a:xfrm rot="6927349">
              <a:off x="3749364" y="3539736"/>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123" name="Straight Arrow Connector 122"/>
            <p:cNvCxnSpPr/>
            <p:nvPr/>
          </p:nvCxnSpPr>
          <p:spPr>
            <a:xfrm>
              <a:off x="3726441" y="3350193"/>
              <a:ext cx="958050" cy="2215425"/>
            </a:xfrm>
            <a:prstGeom prst="straightConnector1">
              <a:avLst/>
            </a:prstGeom>
            <a:ln>
              <a:tailEnd type="arrow" w="lg" len="lg"/>
            </a:ln>
          </p:spPr>
          <p:style>
            <a:lnRef idx="2">
              <a:schemeClr val="accent2"/>
            </a:lnRef>
            <a:fillRef idx="0">
              <a:schemeClr val="accent2"/>
            </a:fillRef>
            <a:effectRef idx="1">
              <a:schemeClr val="accent2"/>
            </a:effectRef>
            <a:fontRef idx="minor">
              <a:schemeClr val="tx1"/>
            </a:fontRef>
          </p:style>
        </p:cxnSp>
      </p:grpSp>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And now momentum, i.e. spatial resolved, from XAS to </a:t>
            </a:r>
            <a:r>
              <a:rPr lang="en-US" sz="2400" dirty="0" smtClean="0">
                <a:solidFill>
                  <a:schemeClr val="accent6"/>
                </a:solidFill>
              </a:rPr>
              <a:t>RXD</a:t>
            </a:r>
            <a:endParaRPr lang="en-US" sz="2400" dirty="0">
              <a:solidFill>
                <a:schemeClr val="accent6"/>
              </a:solidFill>
            </a:endParaRPr>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73" name="Rounded Rectangle 72"/>
          <p:cNvSpPr/>
          <p:nvPr/>
        </p:nvSpPr>
        <p:spPr>
          <a:xfrm>
            <a:off x="1206500" y="1086597"/>
            <a:ext cx="7325500" cy="521998"/>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X-ray Absorption Spectroscopy (XAS) at the TM </a:t>
            </a:r>
            <a:r>
              <a:rPr lang="en-US" sz="2000" i="1" dirty="0" smtClean="0">
                <a:solidFill>
                  <a:schemeClr val="tx1"/>
                </a:solidFill>
              </a:rPr>
              <a:t>2p</a:t>
            </a:r>
            <a:r>
              <a:rPr lang="en-US" sz="2000" dirty="0" smtClean="0">
                <a:solidFill>
                  <a:schemeClr val="tx1"/>
                </a:solidFill>
              </a:rPr>
              <a:t> to </a:t>
            </a:r>
            <a:r>
              <a:rPr lang="en-US" sz="2000" i="1" dirty="0" smtClean="0">
                <a:solidFill>
                  <a:schemeClr val="tx1"/>
                </a:solidFill>
              </a:rPr>
              <a:t>3d </a:t>
            </a:r>
            <a:r>
              <a:rPr lang="en-US" sz="2000" dirty="0" smtClean="0">
                <a:solidFill>
                  <a:schemeClr val="tx1"/>
                </a:solidFill>
              </a:rPr>
              <a:t>edge</a:t>
            </a:r>
          </a:p>
        </p:txBody>
      </p:sp>
      <p:sp>
        <p:nvSpPr>
          <p:cNvPr id="77" name="Rounded Rectangle 76"/>
          <p:cNvSpPr/>
          <p:nvPr/>
        </p:nvSpPr>
        <p:spPr>
          <a:xfrm>
            <a:off x="3594100" y="3797300"/>
            <a:ext cx="4937900" cy="2540000"/>
          </a:xfrm>
          <a:prstGeom prst="roundRect">
            <a:avLst>
              <a:gd name="adj" fmla="val 9165"/>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dirty="0" smtClean="0">
                <a:solidFill>
                  <a:schemeClr val="tx1"/>
                </a:solidFill>
              </a:rPr>
              <a:t>Hannon, Trammel, Bloom, Gibbs</a:t>
            </a:r>
          </a:p>
          <a:p>
            <a:r>
              <a:rPr lang="en-US" dirty="0" smtClean="0">
                <a:solidFill>
                  <a:schemeClr val="tx1"/>
                </a:solidFill>
              </a:rPr>
              <a:t>Phys. Rev. </a:t>
            </a:r>
            <a:r>
              <a:rPr lang="en-US" dirty="0" err="1" smtClean="0">
                <a:solidFill>
                  <a:schemeClr val="tx1"/>
                </a:solidFill>
              </a:rPr>
              <a:t>Lett</a:t>
            </a:r>
            <a:r>
              <a:rPr lang="en-US" dirty="0" smtClean="0">
                <a:solidFill>
                  <a:schemeClr val="tx1"/>
                </a:solidFill>
              </a:rPr>
              <a:t>.  </a:t>
            </a:r>
            <a:r>
              <a:rPr lang="en-US" b="1" dirty="0" smtClean="0">
                <a:solidFill>
                  <a:schemeClr val="tx1"/>
                </a:solidFill>
              </a:rPr>
              <a:t>61</a:t>
            </a:r>
            <a:r>
              <a:rPr lang="en-US" dirty="0" smtClean="0">
                <a:solidFill>
                  <a:schemeClr val="tx1"/>
                </a:solidFill>
              </a:rPr>
              <a:t>, 1245 (1988)</a:t>
            </a:r>
          </a:p>
          <a:p>
            <a:r>
              <a:rPr lang="en-US" dirty="0" smtClean="0">
                <a:solidFill>
                  <a:schemeClr val="tx1"/>
                </a:solidFill>
              </a:rPr>
              <a:t>Phys. Rev. B </a:t>
            </a:r>
            <a:r>
              <a:rPr lang="en-US" b="1" dirty="0" smtClean="0">
                <a:solidFill>
                  <a:schemeClr val="tx1"/>
                </a:solidFill>
              </a:rPr>
              <a:t>43</a:t>
            </a:r>
            <a:r>
              <a:rPr lang="en-US" dirty="0" smtClean="0">
                <a:solidFill>
                  <a:schemeClr val="tx1"/>
                </a:solidFill>
              </a:rPr>
              <a:t>, 5663 (1991)</a:t>
            </a:r>
          </a:p>
          <a:p>
            <a:r>
              <a:rPr lang="en-US" dirty="0" smtClean="0">
                <a:solidFill>
                  <a:schemeClr val="tx1"/>
                </a:solidFill>
              </a:rPr>
              <a:t>Cara, </a:t>
            </a:r>
            <a:r>
              <a:rPr lang="en-US" dirty="0" err="1" smtClean="0">
                <a:solidFill>
                  <a:schemeClr val="tx1"/>
                </a:solidFill>
              </a:rPr>
              <a:t>Thole</a:t>
            </a:r>
            <a:endParaRPr lang="en-US" dirty="0" smtClean="0">
              <a:solidFill>
                <a:schemeClr val="tx1"/>
              </a:solidFill>
            </a:endParaRPr>
          </a:p>
          <a:p>
            <a:r>
              <a:rPr lang="en-US" dirty="0" smtClean="0">
                <a:solidFill>
                  <a:schemeClr val="tx1"/>
                </a:solidFill>
              </a:rPr>
              <a:t>Rev. Mod. Phys. </a:t>
            </a:r>
            <a:r>
              <a:rPr lang="en-US" b="1" dirty="0" smtClean="0">
                <a:solidFill>
                  <a:schemeClr val="tx1"/>
                </a:solidFill>
              </a:rPr>
              <a:t>66</a:t>
            </a:r>
            <a:r>
              <a:rPr lang="en-US" dirty="0" smtClean="0">
                <a:solidFill>
                  <a:schemeClr val="tx1"/>
                </a:solidFill>
              </a:rPr>
              <a:t>, 1509 (1994)</a:t>
            </a:r>
          </a:p>
        </p:txBody>
      </p:sp>
    </p:spTree>
    <p:extLst>
      <p:ext uri="{BB962C8B-B14F-4D97-AF65-F5344CB8AC3E}">
        <p14:creationId xmlns:p14="http://schemas.microsoft.com/office/powerpoint/2010/main" val="3660626014"/>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averkort x-ray spectroscopy 03A mod (dragged).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396385"/>
            <a:ext cx="9144000" cy="6461615"/>
          </a:xfrm>
          <a:prstGeom prst="rect">
            <a:avLst/>
          </a:prstGeom>
        </p:spPr>
      </p:pic>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An example magnetic Bragg reflection of Ho metal film</a:t>
            </a:r>
            <a:endParaRPr lang="en-US" sz="2400" dirty="0"/>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nvGrpSpPr>
          <p:cNvPr id="6" name="Group 5"/>
          <p:cNvGrpSpPr/>
          <p:nvPr/>
        </p:nvGrpSpPr>
        <p:grpSpPr>
          <a:xfrm>
            <a:off x="-91144" y="2188126"/>
            <a:ext cx="2561994" cy="3999442"/>
            <a:chOff x="2719492" y="2188126"/>
            <a:chExt cx="2561994" cy="3999442"/>
          </a:xfrm>
        </p:grpSpPr>
        <p:sp>
          <p:nvSpPr>
            <p:cNvPr id="7" name="Pie 6"/>
            <p:cNvSpPr/>
            <p:nvPr/>
          </p:nvSpPr>
          <p:spPr>
            <a:xfrm>
              <a:off x="2732351"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8" name="Straight Connector 7"/>
            <p:cNvCxnSpPr/>
            <p:nvPr/>
          </p:nvCxnSpPr>
          <p:spPr>
            <a:xfrm>
              <a:off x="34692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34692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10" name="Arc 9"/>
            <p:cNvSpPr/>
            <p:nvPr/>
          </p:nvSpPr>
          <p:spPr>
            <a:xfrm>
              <a:off x="2719492"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1" name="Straight Connector 10"/>
            <p:cNvCxnSpPr/>
            <p:nvPr/>
          </p:nvCxnSpPr>
          <p:spPr>
            <a:xfrm flipV="1">
              <a:off x="3469285"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flipV="1">
              <a:off x="4296019" y="5072925"/>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flipV="1">
              <a:off x="4490999"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p:nvPr/>
          </p:nvCxnSpPr>
          <p:spPr>
            <a:xfrm flipV="1">
              <a:off x="4707529"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36690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a:off x="4080533"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17" name="Delay 46"/>
            <p:cNvSpPr/>
            <p:nvPr/>
          </p:nvSpPr>
          <p:spPr>
            <a:xfrm rot="16663366">
              <a:off x="3328931" y="3288887"/>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18" name="TextBox 17"/>
            <p:cNvSpPr txBox="1"/>
            <p:nvPr/>
          </p:nvSpPr>
          <p:spPr>
            <a:xfrm>
              <a:off x="4858549" y="5418161"/>
              <a:ext cx="422937" cy="369332"/>
            </a:xfrm>
            <a:prstGeom prst="rect">
              <a:avLst/>
            </a:prstGeom>
            <a:noFill/>
          </p:spPr>
          <p:txBody>
            <a:bodyPr wrap="none" rtlCol="0">
              <a:spAutoFit/>
            </a:bodyPr>
            <a:lstStyle/>
            <a:p>
              <a:r>
                <a:rPr lang="en-US" dirty="0" smtClean="0"/>
                <a:t>2p</a:t>
              </a:r>
              <a:endParaRPr lang="en-US" dirty="0"/>
            </a:p>
          </p:txBody>
        </p:sp>
        <p:cxnSp>
          <p:nvCxnSpPr>
            <p:cNvPr id="19" name="Straight Arrow Connector 18"/>
            <p:cNvCxnSpPr/>
            <p:nvPr/>
          </p:nvCxnSpPr>
          <p:spPr>
            <a:xfrm>
              <a:off x="38626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flipH="1" flipV="1">
              <a:off x="3574041" y="3312093"/>
              <a:ext cx="958050" cy="2215425"/>
            </a:xfrm>
            <a:prstGeom prst="straightConnector1">
              <a:avLst/>
            </a:prstGeom>
            <a:ln>
              <a:tailEnd type="arrow" w="lg" len="lg"/>
            </a:ln>
          </p:spPr>
          <p:style>
            <a:lnRef idx="2">
              <a:schemeClr val="accent2"/>
            </a:lnRef>
            <a:fillRef idx="0">
              <a:schemeClr val="accent2"/>
            </a:fillRef>
            <a:effectRef idx="1">
              <a:schemeClr val="accent2"/>
            </a:effectRef>
            <a:fontRef idx="minor">
              <a:schemeClr val="tx1"/>
            </a:fontRef>
          </p:style>
        </p:cxnSp>
        <p:sp>
          <p:nvSpPr>
            <p:cNvPr id="21" name="Delay 46"/>
            <p:cNvSpPr/>
            <p:nvPr/>
          </p:nvSpPr>
          <p:spPr>
            <a:xfrm rot="6927349">
              <a:off x="3749364" y="3539736"/>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22" name="Straight Arrow Connector 21"/>
            <p:cNvCxnSpPr/>
            <p:nvPr/>
          </p:nvCxnSpPr>
          <p:spPr>
            <a:xfrm>
              <a:off x="3726441" y="3350193"/>
              <a:ext cx="958050" cy="2215425"/>
            </a:xfrm>
            <a:prstGeom prst="straightConnector1">
              <a:avLst/>
            </a:prstGeom>
            <a:ln>
              <a:tailEnd type="arrow" w="lg" len="lg"/>
            </a:ln>
          </p:spPr>
          <p:style>
            <a:lnRef idx="2">
              <a:schemeClr val="accent2"/>
            </a:lnRef>
            <a:fillRef idx="0">
              <a:schemeClr val="accent2"/>
            </a:fillRef>
            <a:effectRef idx="1">
              <a:schemeClr val="accent2"/>
            </a:effectRef>
            <a:fontRef idx="minor">
              <a:schemeClr val="tx1"/>
            </a:fontRef>
          </p:style>
        </p:cxnSp>
      </p:grpSp>
    </p:spTree>
    <p:extLst>
      <p:ext uri="{BB962C8B-B14F-4D97-AF65-F5344CB8AC3E}">
        <p14:creationId xmlns:p14="http://schemas.microsoft.com/office/powerpoint/2010/main" val="1970311530"/>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 x-ray spectroscopy 03A mod (dragged).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396385"/>
            <a:ext cx="9144000" cy="6461615"/>
          </a:xfrm>
          <a:prstGeom prst="rect">
            <a:avLst/>
          </a:prstGeom>
        </p:spPr>
      </p:pic>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An example magnetic Bragg reflection of Ho metal film</a:t>
            </a:r>
            <a:endParaRPr lang="en-US" sz="2400" dirty="0"/>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1121836289"/>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2661870" y="398100"/>
            <a:ext cx="2561994" cy="4423734"/>
            <a:chOff x="-99908" y="1763832"/>
            <a:chExt cx="2561994" cy="4423734"/>
          </a:xfrm>
        </p:grpSpPr>
        <p:cxnSp>
          <p:nvCxnSpPr>
            <p:cNvPr id="6" name="Straight Connector 5"/>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flipV="1">
              <a:off x="1476619" y="507292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flipV="1">
              <a:off x="1671599" y="553513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flipV="1">
              <a:off x="1888129" y="508053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a:off x="12611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cxnSp>
          <p:nvCxnSpPr>
            <p:cNvPr id="15" name="Straight Connector 14"/>
            <p:cNvCxnSpPr/>
            <p:nvPr/>
          </p:nvCxnSpPr>
          <p:spPr>
            <a:xfrm flipV="1">
              <a:off x="649885" y="1763832"/>
              <a:ext cx="0" cy="4251592"/>
            </a:xfrm>
            <a:prstGeom prst="line">
              <a:avLst/>
            </a:prstGeom>
          </p:spPr>
          <p:style>
            <a:lnRef idx="2">
              <a:schemeClr val="accent1"/>
            </a:lnRef>
            <a:fillRef idx="0">
              <a:schemeClr val="accent1"/>
            </a:fillRef>
            <a:effectRef idx="1">
              <a:schemeClr val="accent1"/>
            </a:effectRef>
            <a:fontRef idx="minor">
              <a:schemeClr val="tx1"/>
            </a:fontRef>
          </p:style>
        </p:cxnSp>
        <p:sp>
          <p:nvSpPr>
            <p:cNvPr id="16" name="Pie 15"/>
            <p:cNvSpPr/>
            <p:nvPr/>
          </p:nvSpPr>
          <p:spPr>
            <a:xfrm>
              <a:off x="-87049"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7" name="Arc 16"/>
            <p:cNvSpPr/>
            <p:nvPr/>
          </p:nvSpPr>
          <p:spPr>
            <a:xfrm>
              <a:off x="-99908"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 name="Delay 46"/>
            <p:cNvSpPr/>
            <p:nvPr/>
          </p:nvSpPr>
          <p:spPr>
            <a:xfrm rot="3765503">
              <a:off x="392845" y="4280405"/>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grpSp>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Relation between resonant x-ray diffraction and absorption</a:t>
            </a:r>
            <a:endParaRPr lang="en-US" sz="2400" dirty="0"/>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nvGrpSpPr>
          <p:cNvPr id="19" name="Group 18"/>
          <p:cNvGrpSpPr/>
          <p:nvPr/>
        </p:nvGrpSpPr>
        <p:grpSpPr>
          <a:xfrm>
            <a:off x="-99908" y="2196325"/>
            <a:ext cx="2561994" cy="3999442"/>
            <a:chOff x="2719492" y="2188126"/>
            <a:chExt cx="2561994" cy="3999442"/>
          </a:xfrm>
        </p:grpSpPr>
        <p:sp>
          <p:nvSpPr>
            <p:cNvPr id="20" name="Pie 19"/>
            <p:cNvSpPr/>
            <p:nvPr/>
          </p:nvSpPr>
          <p:spPr>
            <a:xfrm>
              <a:off x="2732351"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21" name="Straight Connector 20"/>
            <p:cNvCxnSpPr/>
            <p:nvPr/>
          </p:nvCxnSpPr>
          <p:spPr>
            <a:xfrm>
              <a:off x="34692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34692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23" name="Arc 22"/>
            <p:cNvSpPr/>
            <p:nvPr/>
          </p:nvSpPr>
          <p:spPr>
            <a:xfrm>
              <a:off x="2719492"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4" name="Straight Connector 23"/>
            <p:cNvCxnSpPr/>
            <p:nvPr/>
          </p:nvCxnSpPr>
          <p:spPr>
            <a:xfrm flipV="1">
              <a:off x="3469285"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flipV="1">
              <a:off x="4296019" y="5072925"/>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flipV="1">
              <a:off x="4490999"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flipV="1">
              <a:off x="4707529"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a:off x="36690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a:off x="4080533"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30" name="Delay 46"/>
            <p:cNvSpPr/>
            <p:nvPr/>
          </p:nvSpPr>
          <p:spPr>
            <a:xfrm rot="16663366">
              <a:off x="3328931" y="3288887"/>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31" name="TextBox 30"/>
            <p:cNvSpPr txBox="1"/>
            <p:nvPr/>
          </p:nvSpPr>
          <p:spPr>
            <a:xfrm>
              <a:off x="4858549" y="5418161"/>
              <a:ext cx="422937" cy="369332"/>
            </a:xfrm>
            <a:prstGeom prst="rect">
              <a:avLst/>
            </a:prstGeom>
            <a:noFill/>
          </p:spPr>
          <p:txBody>
            <a:bodyPr wrap="none" rtlCol="0">
              <a:spAutoFit/>
            </a:bodyPr>
            <a:lstStyle/>
            <a:p>
              <a:r>
                <a:rPr lang="en-US" dirty="0" smtClean="0"/>
                <a:t>2p</a:t>
              </a:r>
              <a:endParaRPr lang="en-US" dirty="0"/>
            </a:p>
          </p:txBody>
        </p:sp>
        <p:cxnSp>
          <p:nvCxnSpPr>
            <p:cNvPr id="32" name="Straight Arrow Connector 31"/>
            <p:cNvCxnSpPr/>
            <p:nvPr/>
          </p:nvCxnSpPr>
          <p:spPr>
            <a:xfrm>
              <a:off x="38626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flipH="1" flipV="1">
              <a:off x="3574041" y="3312093"/>
              <a:ext cx="958050" cy="2215425"/>
            </a:xfrm>
            <a:prstGeom prst="straightConnector1">
              <a:avLst/>
            </a:prstGeom>
            <a:ln>
              <a:tailEnd type="arrow" w="lg" len="lg"/>
            </a:ln>
          </p:spPr>
          <p:style>
            <a:lnRef idx="2">
              <a:schemeClr val="accent2"/>
            </a:lnRef>
            <a:fillRef idx="0">
              <a:schemeClr val="accent2"/>
            </a:fillRef>
            <a:effectRef idx="1">
              <a:schemeClr val="accent2"/>
            </a:effectRef>
            <a:fontRef idx="minor">
              <a:schemeClr val="tx1"/>
            </a:fontRef>
          </p:style>
        </p:cxnSp>
        <p:sp>
          <p:nvSpPr>
            <p:cNvPr id="34" name="Delay 46"/>
            <p:cNvSpPr/>
            <p:nvPr/>
          </p:nvSpPr>
          <p:spPr>
            <a:xfrm rot="6927349">
              <a:off x="3749364" y="3539736"/>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35" name="Straight Arrow Connector 34"/>
            <p:cNvCxnSpPr/>
            <p:nvPr/>
          </p:nvCxnSpPr>
          <p:spPr>
            <a:xfrm>
              <a:off x="3726441" y="3350193"/>
              <a:ext cx="958050" cy="2215425"/>
            </a:xfrm>
            <a:prstGeom prst="straightConnector1">
              <a:avLst/>
            </a:prstGeom>
            <a:ln>
              <a:tailEnd type="arrow" w="lg" len="lg"/>
            </a:ln>
          </p:spPr>
          <p:style>
            <a:lnRef idx="2">
              <a:schemeClr val="accent2"/>
            </a:lnRef>
            <a:fillRef idx="0">
              <a:schemeClr val="accent2"/>
            </a:fillRef>
            <a:effectRef idx="1">
              <a:schemeClr val="accent2"/>
            </a:effectRef>
            <a:fontRef idx="minor">
              <a:schemeClr val="tx1"/>
            </a:fontRef>
          </p:style>
        </p:cxnSp>
      </p:grpSp>
      <p:pic>
        <p:nvPicPr>
          <p:cNvPr id="37" name="Picture 36" descr="latex-image-1.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462086" y="5741175"/>
            <a:ext cx="4737100" cy="520700"/>
          </a:xfrm>
          <a:prstGeom prst="rect">
            <a:avLst/>
          </a:prstGeom>
        </p:spPr>
      </p:pic>
      <p:pic>
        <p:nvPicPr>
          <p:cNvPr id="38" name="Picture 37" descr="latex-image-1.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252100" y="2105093"/>
            <a:ext cx="4279900" cy="469900"/>
          </a:xfrm>
          <a:prstGeom prst="rect">
            <a:avLst/>
          </a:prstGeom>
        </p:spPr>
      </p:pic>
      <p:pic>
        <p:nvPicPr>
          <p:cNvPr id="39" name="Picture 38" descr="latex-image-1.pd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481636" y="4030810"/>
            <a:ext cx="1435100" cy="431800"/>
          </a:xfrm>
          <a:prstGeom prst="rect">
            <a:avLst/>
          </a:prstGeom>
        </p:spPr>
      </p:pic>
    </p:spTree>
    <p:extLst>
      <p:ext uri="{BB962C8B-B14F-4D97-AF65-F5344CB8AC3E}">
        <p14:creationId xmlns:p14="http://schemas.microsoft.com/office/powerpoint/2010/main" val="3936427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14896" b="5850"/>
          <a:stretch/>
        </p:blipFill>
        <p:spPr>
          <a:xfrm>
            <a:off x="0" y="1358900"/>
            <a:ext cx="9144000" cy="5121100"/>
          </a:xfrm>
          <a:prstGeom prst="rect">
            <a:avLst/>
          </a:prstGeom>
        </p:spPr>
      </p:pic>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An example magnetic Bragg reflection of Ho metal film</a:t>
            </a:r>
            <a:endParaRPr lang="en-US" sz="2400" dirty="0"/>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2957341988"/>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15682" b="5850"/>
          <a:stretch/>
        </p:blipFill>
        <p:spPr>
          <a:xfrm>
            <a:off x="0" y="1409700"/>
            <a:ext cx="9144000" cy="5070300"/>
          </a:xfrm>
          <a:prstGeom prst="rect">
            <a:avLst/>
          </a:prstGeom>
        </p:spPr>
      </p:pic>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Fundamental spectra from the literature</a:t>
            </a:r>
            <a:endParaRPr lang="en-US" sz="2400" dirty="0"/>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4291618087"/>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16468" b="5850"/>
          <a:stretch/>
        </p:blipFill>
        <p:spPr>
          <a:xfrm>
            <a:off x="0" y="1460500"/>
            <a:ext cx="9144000" cy="5019500"/>
          </a:xfrm>
          <a:prstGeom prst="rect">
            <a:avLst/>
          </a:prstGeom>
        </p:spPr>
      </p:pic>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5" name="Rounded Rectangle 4"/>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Fundamental spectra from the literature</a:t>
            </a:r>
            <a:endParaRPr lang="en-US" sz="2400" dirty="0"/>
          </a:p>
        </p:txBody>
      </p:sp>
    </p:spTree>
    <p:extLst>
      <p:ext uri="{BB962C8B-B14F-4D97-AF65-F5344CB8AC3E}">
        <p14:creationId xmlns:p14="http://schemas.microsoft.com/office/powerpoint/2010/main" val="3372974447"/>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15682" b="5850"/>
          <a:stretch/>
        </p:blipFill>
        <p:spPr>
          <a:xfrm>
            <a:off x="0" y="1409700"/>
            <a:ext cx="9144000" cy="5070300"/>
          </a:xfrm>
          <a:prstGeom prst="rect">
            <a:avLst/>
          </a:prstGeom>
        </p:spPr>
      </p:pic>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5" name="Rounded Rectangle 4"/>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Fundamental spectra from the literature</a:t>
            </a:r>
            <a:endParaRPr lang="en-US" sz="2400" dirty="0"/>
          </a:p>
        </p:txBody>
      </p:sp>
    </p:spTree>
    <p:extLst>
      <p:ext uri="{BB962C8B-B14F-4D97-AF65-F5344CB8AC3E}">
        <p14:creationId xmlns:p14="http://schemas.microsoft.com/office/powerpoint/2010/main" val="932711265"/>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16468" b="5850"/>
          <a:stretch/>
        </p:blipFill>
        <p:spPr>
          <a:xfrm>
            <a:off x="0" y="1460500"/>
            <a:ext cx="9144000" cy="5019500"/>
          </a:xfrm>
          <a:prstGeom prst="rect">
            <a:avLst/>
          </a:prstGeom>
        </p:spPr>
      </p:pic>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5" name="Rounded Rectangle 4"/>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Fundamental spectra from the literature</a:t>
            </a:r>
            <a:endParaRPr lang="en-US" sz="2400" dirty="0"/>
          </a:p>
        </p:txBody>
      </p:sp>
    </p:spTree>
    <p:extLst>
      <p:ext uri="{BB962C8B-B14F-4D97-AF65-F5344CB8AC3E}">
        <p14:creationId xmlns:p14="http://schemas.microsoft.com/office/powerpoint/2010/main" val="3331474566"/>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16272" b="8845"/>
          <a:stretch/>
        </p:blipFill>
        <p:spPr>
          <a:xfrm>
            <a:off x="0" y="1447800"/>
            <a:ext cx="9144000" cy="4838700"/>
          </a:xfrm>
          <a:prstGeom prst="rect">
            <a:avLst/>
          </a:prstGeom>
        </p:spPr>
      </p:pic>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An example magnetic Bragg reflection of Ho metal film</a:t>
            </a:r>
            <a:endParaRPr lang="en-US" sz="2400" dirty="0"/>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993300131"/>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16665" b="5850"/>
          <a:stretch/>
        </p:blipFill>
        <p:spPr>
          <a:xfrm>
            <a:off x="0" y="1473200"/>
            <a:ext cx="9144000" cy="5006800"/>
          </a:xfrm>
          <a:prstGeom prst="rect">
            <a:avLst/>
          </a:prstGeom>
        </p:spPr>
      </p:pic>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Can we use sum-rules to get quantitative information</a:t>
            </a:r>
            <a:endParaRPr lang="en-US" sz="2400" dirty="0"/>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5" name="TextBox 4"/>
          <p:cNvSpPr txBox="1"/>
          <p:nvPr/>
        </p:nvSpPr>
        <p:spPr>
          <a:xfrm>
            <a:off x="747028" y="6549680"/>
            <a:ext cx="7960132" cy="307777"/>
          </a:xfrm>
          <a:prstGeom prst="rect">
            <a:avLst/>
          </a:prstGeom>
          <a:noFill/>
        </p:spPr>
        <p:txBody>
          <a:bodyPr wrap="none" rtlCol="0">
            <a:spAutoFit/>
          </a:bodyPr>
          <a:lstStyle/>
          <a:p>
            <a:r>
              <a:rPr lang="en-US" sz="1400" dirty="0" smtClean="0"/>
              <a:t>E. Benckiser </a:t>
            </a:r>
            <a:r>
              <a:rPr lang="en-US" sz="1400" i="1" dirty="0" smtClean="0"/>
              <a:t>et al., </a:t>
            </a:r>
            <a:r>
              <a:rPr lang="en-US" sz="1400" dirty="0" smtClean="0"/>
              <a:t>Nature Materials </a:t>
            </a:r>
            <a:r>
              <a:rPr lang="en-US" sz="1400" b="1" dirty="0" smtClean="0"/>
              <a:t>10</a:t>
            </a:r>
            <a:r>
              <a:rPr lang="en-US" sz="1400" dirty="0" smtClean="0"/>
              <a:t>, 189 (2011).      S. Macke </a:t>
            </a:r>
            <a:r>
              <a:rPr lang="en-US" sz="1400" i="1" dirty="0" smtClean="0"/>
              <a:t>et al., </a:t>
            </a:r>
            <a:r>
              <a:rPr lang="en-US" sz="1400" dirty="0" smtClean="0"/>
              <a:t>Advanced Materials </a:t>
            </a:r>
            <a:r>
              <a:rPr lang="en-US" sz="1400" b="1" dirty="0" smtClean="0"/>
              <a:t>26</a:t>
            </a:r>
            <a:r>
              <a:rPr lang="en-US" sz="1400" dirty="0" smtClean="0"/>
              <a:t>, 6554 (2014).</a:t>
            </a:r>
            <a:endParaRPr lang="en-US" sz="1400" dirty="0"/>
          </a:p>
        </p:txBody>
      </p:sp>
    </p:spTree>
    <p:extLst>
      <p:ext uri="{BB962C8B-B14F-4D97-AF65-F5344CB8AC3E}">
        <p14:creationId xmlns:p14="http://schemas.microsoft.com/office/powerpoint/2010/main" val="3543467430"/>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16665" b="15527"/>
          <a:stretch/>
        </p:blipFill>
        <p:spPr>
          <a:xfrm>
            <a:off x="0" y="1473200"/>
            <a:ext cx="9144000" cy="4381500"/>
          </a:xfrm>
          <a:prstGeom prst="rect">
            <a:avLst/>
          </a:prstGeom>
        </p:spPr>
      </p:pic>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5" name="Rounded Rectangle 4"/>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Can we use sum-rules to get quantitative information</a:t>
            </a:r>
            <a:endParaRPr lang="en-US" sz="2400" dirty="0"/>
          </a:p>
        </p:txBody>
      </p:sp>
      <p:sp>
        <p:nvSpPr>
          <p:cNvPr id="6" name="TextBox 5"/>
          <p:cNvSpPr txBox="1"/>
          <p:nvPr/>
        </p:nvSpPr>
        <p:spPr>
          <a:xfrm>
            <a:off x="747028" y="6549680"/>
            <a:ext cx="7960132" cy="307777"/>
          </a:xfrm>
          <a:prstGeom prst="rect">
            <a:avLst/>
          </a:prstGeom>
          <a:noFill/>
        </p:spPr>
        <p:txBody>
          <a:bodyPr wrap="none" rtlCol="0">
            <a:spAutoFit/>
          </a:bodyPr>
          <a:lstStyle/>
          <a:p>
            <a:r>
              <a:rPr lang="en-US" sz="1400" dirty="0" smtClean="0"/>
              <a:t>E. Benckiser </a:t>
            </a:r>
            <a:r>
              <a:rPr lang="en-US" sz="1400" i="1" dirty="0" smtClean="0"/>
              <a:t>et al., </a:t>
            </a:r>
            <a:r>
              <a:rPr lang="en-US" sz="1400" dirty="0" smtClean="0"/>
              <a:t>Nature Materials </a:t>
            </a:r>
            <a:r>
              <a:rPr lang="en-US" sz="1400" b="1" dirty="0" smtClean="0"/>
              <a:t>10</a:t>
            </a:r>
            <a:r>
              <a:rPr lang="en-US" sz="1400" dirty="0" smtClean="0"/>
              <a:t>, 189 (2011).      S. Macke </a:t>
            </a:r>
            <a:r>
              <a:rPr lang="en-US" sz="1400" i="1" dirty="0" smtClean="0"/>
              <a:t>et al., </a:t>
            </a:r>
            <a:r>
              <a:rPr lang="en-US" sz="1400" dirty="0" smtClean="0"/>
              <a:t>Advanced Materials </a:t>
            </a:r>
            <a:r>
              <a:rPr lang="en-US" sz="1400" b="1" dirty="0" smtClean="0"/>
              <a:t>26</a:t>
            </a:r>
            <a:r>
              <a:rPr lang="en-US" sz="1400" dirty="0" smtClean="0"/>
              <a:t>, 6554 (2014).</a:t>
            </a:r>
            <a:endParaRPr lang="en-US" sz="1400" dirty="0"/>
          </a:p>
        </p:txBody>
      </p:sp>
    </p:spTree>
    <p:extLst>
      <p:ext uri="{BB962C8B-B14F-4D97-AF65-F5344CB8AC3E}">
        <p14:creationId xmlns:p14="http://schemas.microsoft.com/office/powerpoint/2010/main" val="276333551"/>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16272" b="11400"/>
          <a:stretch/>
        </p:blipFill>
        <p:spPr>
          <a:xfrm>
            <a:off x="0" y="1447800"/>
            <a:ext cx="9144000" cy="4673600"/>
          </a:xfrm>
          <a:prstGeom prst="rect">
            <a:avLst/>
          </a:prstGeom>
        </p:spPr>
      </p:pic>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5" name="Rounded Rectangle 4"/>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Can we use sum-rules to get quantitative information</a:t>
            </a:r>
            <a:endParaRPr lang="en-US" sz="2400" dirty="0"/>
          </a:p>
        </p:txBody>
      </p:sp>
      <p:sp>
        <p:nvSpPr>
          <p:cNvPr id="6" name="TextBox 5"/>
          <p:cNvSpPr txBox="1"/>
          <p:nvPr/>
        </p:nvSpPr>
        <p:spPr>
          <a:xfrm>
            <a:off x="747028" y="6549680"/>
            <a:ext cx="7960132" cy="307777"/>
          </a:xfrm>
          <a:prstGeom prst="rect">
            <a:avLst/>
          </a:prstGeom>
          <a:noFill/>
        </p:spPr>
        <p:txBody>
          <a:bodyPr wrap="none" rtlCol="0">
            <a:spAutoFit/>
          </a:bodyPr>
          <a:lstStyle/>
          <a:p>
            <a:r>
              <a:rPr lang="en-US" sz="1400" dirty="0" smtClean="0"/>
              <a:t>E. Benckiser </a:t>
            </a:r>
            <a:r>
              <a:rPr lang="en-US" sz="1400" i="1" dirty="0" smtClean="0"/>
              <a:t>et al., </a:t>
            </a:r>
            <a:r>
              <a:rPr lang="en-US" sz="1400" dirty="0" smtClean="0"/>
              <a:t>Nature Materials </a:t>
            </a:r>
            <a:r>
              <a:rPr lang="en-US" sz="1400" b="1" dirty="0" smtClean="0"/>
              <a:t>10</a:t>
            </a:r>
            <a:r>
              <a:rPr lang="en-US" sz="1400" dirty="0" smtClean="0"/>
              <a:t>, 189 (2011).      S. Macke </a:t>
            </a:r>
            <a:r>
              <a:rPr lang="en-US" sz="1400" i="1" dirty="0" smtClean="0"/>
              <a:t>et al., </a:t>
            </a:r>
            <a:r>
              <a:rPr lang="en-US" sz="1400" dirty="0" smtClean="0"/>
              <a:t>Advanced Materials </a:t>
            </a:r>
            <a:r>
              <a:rPr lang="en-US" sz="1400" b="1" dirty="0" smtClean="0"/>
              <a:t>26</a:t>
            </a:r>
            <a:r>
              <a:rPr lang="en-US" sz="1400" dirty="0" smtClean="0"/>
              <a:t>, 6554 (2014).</a:t>
            </a:r>
            <a:endParaRPr lang="en-US" sz="1400" dirty="0"/>
          </a:p>
        </p:txBody>
      </p:sp>
    </p:spTree>
    <p:extLst>
      <p:ext uri="{BB962C8B-B14F-4D97-AF65-F5344CB8AC3E}">
        <p14:creationId xmlns:p14="http://schemas.microsoft.com/office/powerpoint/2010/main" val="126354845"/>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16468" b="11400"/>
          <a:stretch/>
        </p:blipFill>
        <p:spPr>
          <a:xfrm>
            <a:off x="0" y="1460500"/>
            <a:ext cx="9144000" cy="4660900"/>
          </a:xfrm>
          <a:prstGeom prst="rect">
            <a:avLst/>
          </a:prstGeom>
        </p:spPr>
      </p:pic>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5" name="Rounded Rectangle 4"/>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Can we use sum-rules to get quantitative information</a:t>
            </a:r>
            <a:endParaRPr lang="en-US" sz="2400" dirty="0"/>
          </a:p>
        </p:txBody>
      </p:sp>
      <p:sp>
        <p:nvSpPr>
          <p:cNvPr id="6" name="TextBox 5"/>
          <p:cNvSpPr txBox="1"/>
          <p:nvPr/>
        </p:nvSpPr>
        <p:spPr>
          <a:xfrm>
            <a:off x="747028" y="6549680"/>
            <a:ext cx="7960132" cy="307777"/>
          </a:xfrm>
          <a:prstGeom prst="rect">
            <a:avLst/>
          </a:prstGeom>
          <a:noFill/>
        </p:spPr>
        <p:txBody>
          <a:bodyPr wrap="none" rtlCol="0">
            <a:spAutoFit/>
          </a:bodyPr>
          <a:lstStyle/>
          <a:p>
            <a:r>
              <a:rPr lang="en-US" sz="1400" dirty="0" smtClean="0"/>
              <a:t>E. Benckiser </a:t>
            </a:r>
            <a:r>
              <a:rPr lang="en-US" sz="1400" i="1" dirty="0" smtClean="0"/>
              <a:t>et al., </a:t>
            </a:r>
            <a:r>
              <a:rPr lang="en-US" sz="1400" dirty="0" smtClean="0"/>
              <a:t>Nature Materials </a:t>
            </a:r>
            <a:r>
              <a:rPr lang="en-US" sz="1400" b="1" dirty="0" smtClean="0"/>
              <a:t>10</a:t>
            </a:r>
            <a:r>
              <a:rPr lang="en-US" sz="1400" dirty="0" smtClean="0"/>
              <a:t>, 189 (2011).      S. Macke </a:t>
            </a:r>
            <a:r>
              <a:rPr lang="en-US" sz="1400" i="1" dirty="0" smtClean="0"/>
              <a:t>et al., </a:t>
            </a:r>
            <a:r>
              <a:rPr lang="en-US" sz="1400" dirty="0" smtClean="0"/>
              <a:t>Advanced Materials </a:t>
            </a:r>
            <a:r>
              <a:rPr lang="en-US" sz="1400" b="1" dirty="0" smtClean="0"/>
              <a:t>26</a:t>
            </a:r>
            <a:r>
              <a:rPr lang="en-US" sz="1400" dirty="0" smtClean="0"/>
              <a:t>, 6554 (2014).</a:t>
            </a:r>
            <a:endParaRPr lang="en-US" sz="1400" dirty="0"/>
          </a:p>
        </p:txBody>
      </p:sp>
    </p:spTree>
    <p:extLst>
      <p:ext uri="{BB962C8B-B14F-4D97-AF65-F5344CB8AC3E}">
        <p14:creationId xmlns:p14="http://schemas.microsoft.com/office/powerpoint/2010/main" val="2483592395"/>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16666" b="12972"/>
          <a:stretch/>
        </p:blipFill>
        <p:spPr>
          <a:xfrm>
            <a:off x="0" y="1473200"/>
            <a:ext cx="9144000" cy="4546600"/>
          </a:xfrm>
          <a:prstGeom prst="rect">
            <a:avLst/>
          </a:prstGeom>
        </p:spPr>
      </p:pic>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5" name="Rounded Rectangle 4"/>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Can we use sum-rules to get quantitative information</a:t>
            </a:r>
            <a:endParaRPr lang="en-US" sz="2400" dirty="0"/>
          </a:p>
        </p:txBody>
      </p:sp>
      <p:sp>
        <p:nvSpPr>
          <p:cNvPr id="6" name="TextBox 5"/>
          <p:cNvSpPr txBox="1"/>
          <p:nvPr/>
        </p:nvSpPr>
        <p:spPr>
          <a:xfrm>
            <a:off x="747028" y="6549680"/>
            <a:ext cx="7960132" cy="307777"/>
          </a:xfrm>
          <a:prstGeom prst="rect">
            <a:avLst/>
          </a:prstGeom>
          <a:noFill/>
        </p:spPr>
        <p:txBody>
          <a:bodyPr wrap="none" rtlCol="0">
            <a:spAutoFit/>
          </a:bodyPr>
          <a:lstStyle/>
          <a:p>
            <a:r>
              <a:rPr lang="en-US" sz="1400" dirty="0" smtClean="0"/>
              <a:t>E. Benckiser </a:t>
            </a:r>
            <a:r>
              <a:rPr lang="en-US" sz="1400" i="1" dirty="0" smtClean="0"/>
              <a:t>et al., </a:t>
            </a:r>
            <a:r>
              <a:rPr lang="en-US" sz="1400" dirty="0" smtClean="0"/>
              <a:t>Nature Materials </a:t>
            </a:r>
            <a:r>
              <a:rPr lang="en-US" sz="1400" b="1" dirty="0" smtClean="0"/>
              <a:t>10</a:t>
            </a:r>
            <a:r>
              <a:rPr lang="en-US" sz="1400" dirty="0" smtClean="0"/>
              <a:t>, 189 (2011).      S. Macke </a:t>
            </a:r>
            <a:r>
              <a:rPr lang="en-US" sz="1400" i="1" dirty="0" smtClean="0"/>
              <a:t>et al., </a:t>
            </a:r>
            <a:r>
              <a:rPr lang="en-US" sz="1400" dirty="0" smtClean="0"/>
              <a:t>Advanced Materials </a:t>
            </a:r>
            <a:r>
              <a:rPr lang="en-US" sz="1400" b="1" dirty="0" smtClean="0"/>
              <a:t>26</a:t>
            </a:r>
            <a:r>
              <a:rPr lang="en-US" sz="1400" dirty="0" smtClean="0"/>
              <a:t>, 6554 (2014).</a:t>
            </a:r>
            <a:endParaRPr lang="en-US" sz="1400" dirty="0"/>
          </a:p>
        </p:txBody>
      </p:sp>
    </p:spTree>
    <p:extLst>
      <p:ext uri="{BB962C8B-B14F-4D97-AF65-F5344CB8AC3E}">
        <p14:creationId xmlns:p14="http://schemas.microsoft.com/office/powerpoint/2010/main" val="1463412569"/>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16272" b="5850"/>
          <a:stretch/>
        </p:blipFill>
        <p:spPr>
          <a:xfrm>
            <a:off x="0" y="1447800"/>
            <a:ext cx="9144000" cy="5032200"/>
          </a:xfrm>
          <a:prstGeom prst="rect">
            <a:avLst/>
          </a:prstGeom>
        </p:spPr>
      </p:pic>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5" name="Rounded Rectangle 4"/>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Can we use sum-rules to get quantitative information</a:t>
            </a:r>
            <a:endParaRPr lang="en-US" sz="2400" dirty="0"/>
          </a:p>
        </p:txBody>
      </p:sp>
      <p:sp>
        <p:nvSpPr>
          <p:cNvPr id="6" name="TextBox 5"/>
          <p:cNvSpPr txBox="1"/>
          <p:nvPr/>
        </p:nvSpPr>
        <p:spPr>
          <a:xfrm>
            <a:off x="747028" y="6549680"/>
            <a:ext cx="7960132" cy="307777"/>
          </a:xfrm>
          <a:prstGeom prst="rect">
            <a:avLst/>
          </a:prstGeom>
          <a:noFill/>
        </p:spPr>
        <p:txBody>
          <a:bodyPr wrap="none" rtlCol="0">
            <a:spAutoFit/>
          </a:bodyPr>
          <a:lstStyle/>
          <a:p>
            <a:r>
              <a:rPr lang="en-US" sz="1400" dirty="0" smtClean="0"/>
              <a:t>E. Benckiser </a:t>
            </a:r>
            <a:r>
              <a:rPr lang="en-US" sz="1400" i="1" dirty="0" smtClean="0"/>
              <a:t>et al., </a:t>
            </a:r>
            <a:r>
              <a:rPr lang="en-US" sz="1400" dirty="0" smtClean="0"/>
              <a:t>Nature Materials </a:t>
            </a:r>
            <a:r>
              <a:rPr lang="en-US" sz="1400" b="1" dirty="0" smtClean="0"/>
              <a:t>10</a:t>
            </a:r>
            <a:r>
              <a:rPr lang="en-US" sz="1400" dirty="0" smtClean="0"/>
              <a:t>, 189 (2011).      S. Macke </a:t>
            </a:r>
            <a:r>
              <a:rPr lang="en-US" sz="1400" i="1" dirty="0" smtClean="0"/>
              <a:t>et al., </a:t>
            </a:r>
            <a:r>
              <a:rPr lang="en-US" sz="1400" dirty="0" smtClean="0"/>
              <a:t>Advanced Materials </a:t>
            </a:r>
            <a:r>
              <a:rPr lang="en-US" sz="1400" b="1" dirty="0" smtClean="0"/>
              <a:t>26</a:t>
            </a:r>
            <a:r>
              <a:rPr lang="en-US" sz="1400" dirty="0" smtClean="0"/>
              <a:t>, 6554 (2014).</a:t>
            </a:r>
            <a:endParaRPr lang="en-US" sz="1400" dirty="0"/>
          </a:p>
        </p:txBody>
      </p:sp>
    </p:spTree>
    <p:extLst>
      <p:ext uri="{BB962C8B-B14F-4D97-AF65-F5344CB8AC3E}">
        <p14:creationId xmlns:p14="http://schemas.microsoft.com/office/powerpoint/2010/main" val="1960725437"/>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15093" b="5850"/>
          <a:stretch/>
        </p:blipFill>
        <p:spPr>
          <a:xfrm>
            <a:off x="0" y="1371600"/>
            <a:ext cx="9144000" cy="5108400"/>
          </a:xfrm>
          <a:prstGeom prst="rect">
            <a:avLst/>
          </a:prstGeom>
        </p:spPr>
      </p:pic>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Solve Maxwell's equations (with side conditions)</a:t>
            </a:r>
            <a:endParaRPr lang="en-US" sz="2400" dirty="0"/>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5" name="TextBox 4"/>
          <p:cNvSpPr txBox="1"/>
          <p:nvPr/>
        </p:nvSpPr>
        <p:spPr>
          <a:xfrm>
            <a:off x="747028" y="6549680"/>
            <a:ext cx="7960132" cy="307777"/>
          </a:xfrm>
          <a:prstGeom prst="rect">
            <a:avLst/>
          </a:prstGeom>
          <a:noFill/>
        </p:spPr>
        <p:txBody>
          <a:bodyPr wrap="none" rtlCol="0">
            <a:spAutoFit/>
          </a:bodyPr>
          <a:lstStyle/>
          <a:p>
            <a:r>
              <a:rPr lang="en-US" sz="1400" dirty="0" smtClean="0"/>
              <a:t>E. Benckiser </a:t>
            </a:r>
            <a:r>
              <a:rPr lang="en-US" sz="1400" i="1" dirty="0" smtClean="0"/>
              <a:t>et al., </a:t>
            </a:r>
            <a:r>
              <a:rPr lang="en-US" sz="1400" dirty="0" smtClean="0"/>
              <a:t>Nature Materials </a:t>
            </a:r>
            <a:r>
              <a:rPr lang="en-US" sz="1400" b="1" dirty="0" smtClean="0"/>
              <a:t>10</a:t>
            </a:r>
            <a:r>
              <a:rPr lang="en-US" sz="1400" dirty="0" smtClean="0"/>
              <a:t>, 189 (2011).      S. Macke </a:t>
            </a:r>
            <a:r>
              <a:rPr lang="en-US" sz="1400" i="1" dirty="0" smtClean="0"/>
              <a:t>et al., </a:t>
            </a:r>
            <a:r>
              <a:rPr lang="en-US" sz="1400" dirty="0" smtClean="0"/>
              <a:t>Advanced Materials </a:t>
            </a:r>
            <a:r>
              <a:rPr lang="en-US" sz="1400" b="1" dirty="0" smtClean="0"/>
              <a:t>26</a:t>
            </a:r>
            <a:r>
              <a:rPr lang="en-US" sz="1400" dirty="0" smtClean="0"/>
              <a:t>, 6554 (2014).</a:t>
            </a:r>
            <a:endParaRPr lang="en-US" sz="1400" dirty="0"/>
          </a:p>
        </p:txBody>
      </p:sp>
    </p:spTree>
    <p:extLst>
      <p:ext uri="{BB962C8B-B14F-4D97-AF65-F5344CB8AC3E}">
        <p14:creationId xmlns:p14="http://schemas.microsoft.com/office/powerpoint/2010/main" val="3927561174"/>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128854" y="1772033"/>
            <a:ext cx="2561994" cy="4423734"/>
            <a:chOff x="-99908" y="1763832"/>
            <a:chExt cx="2561994" cy="4423734"/>
          </a:xfrm>
        </p:grpSpPr>
        <p:cxnSp>
          <p:nvCxnSpPr>
            <p:cNvPr id="6" name="Straight Connector 5"/>
            <p:cNvCxnSpPr/>
            <p:nvPr/>
          </p:nvCxnSpPr>
          <p:spPr>
            <a:xfrm>
              <a:off x="6498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a:off x="6498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flipV="1">
              <a:off x="1476619" y="507292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flipV="1">
              <a:off x="1671599" y="553513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flipV="1">
              <a:off x="1888129" y="508053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a:off x="8496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a:off x="1261133"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a:off x="10432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2039149" y="5418161"/>
              <a:ext cx="422937" cy="369332"/>
            </a:xfrm>
            <a:prstGeom prst="rect">
              <a:avLst/>
            </a:prstGeom>
            <a:noFill/>
          </p:spPr>
          <p:txBody>
            <a:bodyPr wrap="none" rtlCol="0">
              <a:spAutoFit/>
            </a:bodyPr>
            <a:lstStyle/>
            <a:p>
              <a:r>
                <a:rPr lang="en-US" dirty="0" smtClean="0"/>
                <a:t>2p</a:t>
              </a:r>
              <a:endParaRPr lang="en-US" dirty="0"/>
            </a:p>
          </p:txBody>
        </p:sp>
        <p:cxnSp>
          <p:nvCxnSpPr>
            <p:cNvPr id="15" name="Straight Connector 14"/>
            <p:cNvCxnSpPr/>
            <p:nvPr/>
          </p:nvCxnSpPr>
          <p:spPr>
            <a:xfrm flipV="1">
              <a:off x="649885" y="1763832"/>
              <a:ext cx="0" cy="4251592"/>
            </a:xfrm>
            <a:prstGeom prst="line">
              <a:avLst/>
            </a:prstGeom>
          </p:spPr>
          <p:style>
            <a:lnRef idx="2">
              <a:schemeClr val="accent1"/>
            </a:lnRef>
            <a:fillRef idx="0">
              <a:schemeClr val="accent1"/>
            </a:fillRef>
            <a:effectRef idx="1">
              <a:schemeClr val="accent1"/>
            </a:effectRef>
            <a:fontRef idx="minor">
              <a:schemeClr val="tx1"/>
            </a:fontRef>
          </p:style>
        </p:cxnSp>
        <p:sp>
          <p:nvSpPr>
            <p:cNvPr id="16" name="Pie 15"/>
            <p:cNvSpPr/>
            <p:nvPr/>
          </p:nvSpPr>
          <p:spPr>
            <a:xfrm>
              <a:off x="-87049"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7" name="Arc 16"/>
            <p:cNvSpPr/>
            <p:nvPr/>
          </p:nvSpPr>
          <p:spPr>
            <a:xfrm>
              <a:off x="-99908"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 name="Delay 46"/>
            <p:cNvSpPr/>
            <p:nvPr/>
          </p:nvSpPr>
          <p:spPr>
            <a:xfrm rot="3765503">
              <a:off x="392845" y="4280405"/>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grpSp>
      <p:grpSp>
        <p:nvGrpSpPr>
          <p:cNvPr id="19" name="Group 18"/>
          <p:cNvGrpSpPr/>
          <p:nvPr/>
        </p:nvGrpSpPr>
        <p:grpSpPr>
          <a:xfrm>
            <a:off x="2705019" y="2231176"/>
            <a:ext cx="2561994" cy="3999442"/>
            <a:chOff x="2719492" y="2188126"/>
            <a:chExt cx="2561994" cy="3999442"/>
          </a:xfrm>
        </p:grpSpPr>
        <p:sp>
          <p:nvSpPr>
            <p:cNvPr id="20" name="Pie 19"/>
            <p:cNvSpPr/>
            <p:nvPr/>
          </p:nvSpPr>
          <p:spPr>
            <a:xfrm>
              <a:off x="2732351" y="2706324"/>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21" name="Straight Connector 20"/>
            <p:cNvCxnSpPr/>
            <p:nvPr/>
          </p:nvCxnSpPr>
          <p:spPr>
            <a:xfrm>
              <a:off x="3469285" y="5430213"/>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3469285" y="5861348"/>
              <a:ext cx="1389264" cy="0"/>
            </a:xfrm>
            <a:prstGeom prst="line">
              <a:avLst/>
            </a:prstGeom>
          </p:spPr>
          <p:style>
            <a:lnRef idx="2">
              <a:schemeClr val="accent1"/>
            </a:lnRef>
            <a:fillRef idx="0">
              <a:schemeClr val="accent1"/>
            </a:fillRef>
            <a:effectRef idx="1">
              <a:schemeClr val="accent1"/>
            </a:effectRef>
            <a:fontRef idx="minor">
              <a:schemeClr val="tx1"/>
            </a:fontRef>
          </p:style>
        </p:cxnSp>
        <p:sp>
          <p:nvSpPr>
            <p:cNvPr id="23" name="Arc 22"/>
            <p:cNvSpPr/>
            <p:nvPr/>
          </p:nvSpPr>
          <p:spPr>
            <a:xfrm>
              <a:off x="2719492" y="2733966"/>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4" name="Straight Connector 23"/>
            <p:cNvCxnSpPr/>
            <p:nvPr/>
          </p:nvCxnSpPr>
          <p:spPr>
            <a:xfrm flipV="1">
              <a:off x="3469285" y="2525441"/>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flipV="1">
              <a:off x="4296019" y="5072925"/>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flipV="1">
              <a:off x="4490999" y="553513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flipV="1">
              <a:off x="4707529" y="508054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8" name="Straight Arrow Connector 27"/>
            <p:cNvCxnSpPr/>
            <p:nvPr/>
          </p:nvCxnSpPr>
          <p:spPr>
            <a:xfrm>
              <a:off x="3669022" y="507292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a:off x="4080533" y="507292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30" name="Delay 46"/>
            <p:cNvSpPr/>
            <p:nvPr/>
          </p:nvSpPr>
          <p:spPr>
            <a:xfrm rot="16663366">
              <a:off x="3328931" y="3288887"/>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31" name="TextBox 30"/>
            <p:cNvSpPr txBox="1"/>
            <p:nvPr/>
          </p:nvSpPr>
          <p:spPr>
            <a:xfrm>
              <a:off x="4858549" y="5418161"/>
              <a:ext cx="422937" cy="369332"/>
            </a:xfrm>
            <a:prstGeom prst="rect">
              <a:avLst/>
            </a:prstGeom>
            <a:noFill/>
          </p:spPr>
          <p:txBody>
            <a:bodyPr wrap="none" rtlCol="0">
              <a:spAutoFit/>
            </a:bodyPr>
            <a:lstStyle/>
            <a:p>
              <a:r>
                <a:rPr lang="en-US" dirty="0" smtClean="0"/>
                <a:t>2p</a:t>
              </a:r>
              <a:endParaRPr lang="en-US" dirty="0"/>
            </a:p>
          </p:txBody>
        </p:sp>
        <p:cxnSp>
          <p:nvCxnSpPr>
            <p:cNvPr id="32" name="Straight Arrow Connector 31"/>
            <p:cNvCxnSpPr/>
            <p:nvPr/>
          </p:nvCxnSpPr>
          <p:spPr>
            <a:xfrm>
              <a:off x="3862613" y="5527518"/>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flipH="1" flipV="1">
              <a:off x="3574041" y="3312093"/>
              <a:ext cx="958050" cy="2215425"/>
            </a:xfrm>
            <a:prstGeom prst="straightConnector1">
              <a:avLst/>
            </a:prstGeom>
            <a:ln>
              <a:tailEnd type="arrow" w="lg" len="lg"/>
            </a:ln>
          </p:spPr>
          <p:style>
            <a:lnRef idx="2">
              <a:schemeClr val="accent2"/>
            </a:lnRef>
            <a:fillRef idx="0">
              <a:schemeClr val="accent2"/>
            </a:fillRef>
            <a:effectRef idx="1">
              <a:schemeClr val="accent2"/>
            </a:effectRef>
            <a:fontRef idx="minor">
              <a:schemeClr val="tx1"/>
            </a:fontRef>
          </p:style>
        </p:cxnSp>
        <p:sp>
          <p:nvSpPr>
            <p:cNvPr id="34" name="Delay 46"/>
            <p:cNvSpPr/>
            <p:nvPr/>
          </p:nvSpPr>
          <p:spPr>
            <a:xfrm rot="6927349">
              <a:off x="3749364" y="3539736"/>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35" name="Straight Arrow Connector 34"/>
            <p:cNvCxnSpPr/>
            <p:nvPr/>
          </p:nvCxnSpPr>
          <p:spPr>
            <a:xfrm>
              <a:off x="3726441" y="3350193"/>
              <a:ext cx="958050" cy="2215425"/>
            </a:xfrm>
            <a:prstGeom prst="straightConnector1">
              <a:avLst/>
            </a:prstGeom>
            <a:ln>
              <a:tailEnd type="arrow" w="lg" len="lg"/>
            </a:ln>
          </p:spPr>
          <p:style>
            <a:lnRef idx="2">
              <a:schemeClr val="accent2"/>
            </a:lnRef>
            <a:fillRef idx="0">
              <a:schemeClr val="accent2"/>
            </a:fillRef>
            <a:effectRef idx="1">
              <a:schemeClr val="accent2"/>
            </a:effectRef>
            <a:fontRef idx="minor">
              <a:schemeClr val="tx1"/>
            </a:fontRef>
          </p:style>
        </p:cxnSp>
      </p:grpSp>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And now excitations , from RXD to </a:t>
            </a:r>
            <a:r>
              <a:rPr lang="en-US" sz="2400" dirty="0" smtClean="0">
                <a:solidFill>
                  <a:srgbClr val="F79646"/>
                </a:solidFill>
              </a:rPr>
              <a:t>RIXS</a:t>
            </a:r>
            <a:endParaRPr lang="en-US" sz="2400" dirty="0">
              <a:solidFill>
                <a:srgbClr val="F79646"/>
              </a:solidFill>
            </a:endParaRPr>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nvGrpSpPr>
          <p:cNvPr id="36" name="Group 35"/>
          <p:cNvGrpSpPr/>
          <p:nvPr/>
        </p:nvGrpSpPr>
        <p:grpSpPr>
          <a:xfrm>
            <a:off x="5538892" y="1935257"/>
            <a:ext cx="2561994" cy="4244697"/>
            <a:chOff x="-99908" y="1935257"/>
            <a:chExt cx="2561994" cy="4244697"/>
          </a:xfrm>
        </p:grpSpPr>
        <p:cxnSp>
          <p:nvCxnSpPr>
            <p:cNvPr id="37" name="Straight Connector 36"/>
            <p:cNvCxnSpPr/>
            <p:nvPr/>
          </p:nvCxnSpPr>
          <p:spPr>
            <a:xfrm>
              <a:off x="649885" y="5422599"/>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649885" y="5853734"/>
              <a:ext cx="1389264"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flipV="1">
              <a:off x="649885" y="2517827"/>
              <a:ext cx="0" cy="3489984"/>
            </a:xfrm>
            <a:prstGeom prst="line">
              <a:avLst/>
            </a:prstGeom>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p:nvPr/>
          </p:nvCxnSpPr>
          <p:spPr>
            <a:xfrm flipV="1">
              <a:off x="1476619" y="5065311"/>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p:nvPr/>
          </p:nvCxnSpPr>
          <p:spPr>
            <a:xfrm flipV="1">
              <a:off x="1671599" y="5527518"/>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p:nvPr/>
          </p:nvCxnSpPr>
          <p:spPr>
            <a:xfrm flipV="1">
              <a:off x="1888129" y="5072926"/>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p:nvPr/>
          </p:nvCxnSpPr>
          <p:spPr>
            <a:xfrm>
              <a:off x="849622" y="5065313"/>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p:nvPr/>
          </p:nvCxnSpPr>
          <p:spPr>
            <a:xfrm>
              <a:off x="1261133" y="5065315"/>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45" name="Delay 46"/>
            <p:cNvSpPr/>
            <p:nvPr/>
          </p:nvSpPr>
          <p:spPr>
            <a:xfrm rot="16663366">
              <a:off x="509531" y="3281273"/>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46" name="TextBox 45"/>
            <p:cNvSpPr txBox="1"/>
            <p:nvPr/>
          </p:nvSpPr>
          <p:spPr>
            <a:xfrm>
              <a:off x="2039149" y="5410547"/>
              <a:ext cx="422937" cy="369332"/>
            </a:xfrm>
            <a:prstGeom prst="rect">
              <a:avLst/>
            </a:prstGeom>
            <a:noFill/>
          </p:spPr>
          <p:txBody>
            <a:bodyPr wrap="none" rtlCol="0">
              <a:spAutoFit/>
            </a:bodyPr>
            <a:lstStyle/>
            <a:p>
              <a:r>
                <a:rPr lang="en-US" dirty="0" smtClean="0"/>
                <a:t>2p</a:t>
              </a:r>
              <a:endParaRPr lang="en-US" dirty="0"/>
            </a:p>
          </p:txBody>
        </p:sp>
        <p:cxnSp>
          <p:nvCxnSpPr>
            <p:cNvPr id="47" name="Straight Arrow Connector 46"/>
            <p:cNvCxnSpPr/>
            <p:nvPr/>
          </p:nvCxnSpPr>
          <p:spPr>
            <a:xfrm>
              <a:off x="1043213" y="5519904"/>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48" name="Delay 46"/>
            <p:cNvSpPr/>
            <p:nvPr/>
          </p:nvSpPr>
          <p:spPr>
            <a:xfrm rot="6927349">
              <a:off x="781312" y="3296725"/>
              <a:ext cx="2845548"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solidFill>
                <a:srgbClr val="FF0000"/>
              </a:solidFill>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49" name="Pie 48"/>
            <p:cNvSpPr/>
            <p:nvPr/>
          </p:nvSpPr>
          <p:spPr>
            <a:xfrm>
              <a:off x="-87049" y="2698710"/>
              <a:ext cx="1485815" cy="1532187"/>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50" name="Arc 49"/>
            <p:cNvSpPr/>
            <p:nvPr/>
          </p:nvSpPr>
          <p:spPr>
            <a:xfrm>
              <a:off x="-99908" y="2726352"/>
              <a:ext cx="1498674" cy="1504545"/>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51" name="Straight Arrow Connector 50"/>
            <p:cNvCxnSpPr/>
            <p:nvPr/>
          </p:nvCxnSpPr>
          <p:spPr>
            <a:xfrm flipH="1" flipV="1">
              <a:off x="754641" y="3304479"/>
              <a:ext cx="958050" cy="2215425"/>
            </a:xfrm>
            <a:prstGeom prst="straightConnector1">
              <a:avLst/>
            </a:prstGeom>
            <a:ln>
              <a:prstDash val="dash"/>
              <a:tailEnd type="arrow" w="lg" len="lg"/>
            </a:ln>
          </p:spPr>
          <p:style>
            <a:lnRef idx="2">
              <a:schemeClr val="accent2"/>
            </a:lnRef>
            <a:fillRef idx="0">
              <a:schemeClr val="accent2"/>
            </a:fillRef>
            <a:effectRef idx="1">
              <a:schemeClr val="accent2"/>
            </a:effectRef>
            <a:fontRef idx="minor">
              <a:schemeClr val="tx1"/>
            </a:fontRef>
          </p:style>
        </p:cxnSp>
        <p:cxnSp>
          <p:nvCxnSpPr>
            <p:cNvPr id="52" name="Straight Arrow Connector 51"/>
            <p:cNvCxnSpPr/>
            <p:nvPr/>
          </p:nvCxnSpPr>
          <p:spPr>
            <a:xfrm>
              <a:off x="907041" y="3342579"/>
              <a:ext cx="958050" cy="2215425"/>
            </a:xfrm>
            <a:prstGeom prst="straightConnector1">
              <a:avLst/>
            </a:prstGeom>
            <a:ln>
              <a:prstDash val="dash"/>
              <a:tailEnd type="arrow" w="lg" len="lg"/>
            </a:ln>
          </p:spPr>
          <p:style>
            <a:lnRef idx="2">
              <a:schemeClr val="accent2"/>
            </a:lnRef>
            <a:fillRef idx="0">
              <a:schemeClr val="accent2"/>
            </a:fillRef>
            <a:effectRef idx="1">
              <a:schemeClr val="accent2"/>
            </a:effectRef>
            <a:fontRef idx="minor">
              <a:schemeClr val="tx1"/>
            </a:fontRef>
          </p:style>
        </p:cxnSp>
        <p:cxnSp>
          <p:nvCxnSpPr>
            <p:cNvPr id="53" name="Straight Arrow Connector 52"/>
            <p:cNvCxnSpPr/>
            <p:nvPr/>
          </p:nvCxnSpPr>
          <p:spPr>
            <a:xfrm flipV="1">
              <a:off x="792741" y="3644900"/>
              <a:ext cx="0" cy="469974"/>
            </a:xfrm>
            <a:prstGeom prst="straightConnector1">
              <a:avLst/>
            </a:prstGeom>
            <a:ln w="38100" cmpd="sng">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54" name="Straight Arrow Connector 53"/>
            <p:cNvCxnSpPr/>
            <p:nvPr/>
          </p:nvCxnSpPr>
          <p:spPr>
            <a:xfrm>
              <a:off x="810244" y="2781300"/>
              <a:ext cx="0" cy="523449"/>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sp>
        <p:nvSpPr>
          <p:cNvPr id="55" name="TextBox 54"/>
          <p:cNvSpPr txBox="1"/>
          <p:nvPr/>
        </p:nvSpPr>
        <p:spPr>
          <a:xfrm>
            <a:off x="612000" y="1277034"/>
            <a:ext cx="1763073" cy="646331"/>
          </a:xfrm>
          <a:prstGeom prst="rect">
            <a:avLst/>
          </a:prstGeom>
          <a:noFill/>
        </p:spPr>
        <p:txBody>
          <a:bodyPr wrap="none" rtlCol="0">
            <a:spAutoFit/>
          </a:bodyPr>
          <a:lstStyle/>
          <a:p>
            <a:r>
              <a:rPr lang="en-US" dirty="0" smtClean="0"/>
              <a:t>X-ray Absorption</a:t>
            </a:r>
          </a:p>
          <a:p>
            <a:r>
              <a:rPr lang="en-US" dirty="0"/>
              <a:t>S</a:t>
            </a:r>
            <a:r>
              <a:rPr lang="en-US" dirty="0" smtClean="0"/>
              <a:t>pectroscopy</a:t>
            </a:r>
            <a:endParaRPr lang="en-US" dirty="0"/>
          </a:p>
        </p:txBody>
      </p:sp>
      <p:sp>
        <p:nvSpPr>
          <p:cNvPr id="56" name="TextBox 55"/>
          <p:cNvSpPr txBox="1"/>
          <p:nvPr/>
        </p:nvSpPr>
        <p:spPr>
          <a:xfrm>
            <a:off x="3454812" y="1277034"/>
            <a:ext cx="1608133" cy="646331"/>
          </a:xfrm>
          <a:prstGeom prst="rect">
            <a:avLst/>
          </a:prstGeom>
          <a:noFill/>
        </p:spPr>
        <p:txBody>
          <a:bodyPr wrap="none" rtlCol="0">
            <a:spAutoFit/>
          </a:bodyPr>
          <a:lstStyle/>
          <a:p>
            <a:r>
              <a:rPr lang="en-US" dirty="0" smtClean="0"/>
              <a:t>Resonant X-ray</a:t>
            </a:r>
          </a:p>
          <a:p>
            <a:r>
              <a:rPr lang="en-US" dirty="0"/>
              <a:t>D</a:t>
            </a:r>
            <a:r>
              <a:rPr lang="en-US" dirty="0" smtClean="0"/>
              <a:t>iffraction</a:t>
            </a:r>
            <a:endParaRPr lang="en-US" dirty="0"/>
          </a:p>
        </p:txBody>
      </p:sp>
      <p:sp>
        <p:nvSpPr>
          <p:cNvPr id="57" name="TextBox 56"/>
          <p:cNvSpPr txBox="1"/>
          <p:nvPr/>
        </p:nvSpPr>
        <p:spPr>
          <a:xfrm>
            <a:off x="6288685" y="1277034"/>
            <a:ext cx="1888633" cy="646331"/>
          </a:xfrm>
          <a:prstGeom prst="rect">
            <a:avLst/>
          </a:prstGeom>
          <a:noFill/>
        </p:spPr>
        <p:txBody>
          <a:bodyPr wrap="none" rtlCol="0">
            <a:spAutoFit/>
          </a:bodyPr>
          <a:lstStyle/>
          <a:p>
            <a:r>
              <a:rPr lang="en-US" dirty="0" smtClean="0"/>
              <a:t>Resonant Inelastic</a:t>
            </a:r>
          </a:p>
          <a:p>
            <a:r>
              <a:rPr lang="en-US" dirty="0" smtClean="0"/>
              <a:t>X-ray scattering</a:t>
            </a:r>
            <a:endParaRPr lang="en-US" dirty="0"/>
          </a:p>
        </p:txBody>
      </p:sp>
    </p:spTree>
    <p:extLst>
      <p:ext uri="{BB962C8B-B14F-4D97-AF65-F5344CB8AC3E}">
        <p14:creationId xmlns:p14="http://schemas.microsoft.com/office/powerpoint/2010/main" val="2639677828"/>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Dispersing </a:t>
            </a:r>
            <a:r>
              <a:rPr lang="en-US" sz="2400" dirty="0" err="1" smtClean="0"/>
              <a:t>magnons</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3" name="Picture 2" descr="spGS.gi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4485040"/>
            <a:ext cx="9144000" cy="1645920"/>
          </a:xfrm>
          <a:prstGeom prst="rect">
            <a:avLst/>
          </a:prstGeom>
        </p:spPr>
      </p:pic>
      <p:pic>
        <p:nvPicPr>
          <p:cNvPr id="4" name="Picture 3" descr="spEX.gi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2839120"/>
            <a:ext cx="9144000" cy="1645920"/>
          </a:xfrm>
          <a:prstGeom prst="rect">
            <a:avLst/>
          </a:prstGeom>
        </p:spPr>
      </p:pic>
      <p:pic>
        <p:nvPicPr>
          <p:cNvPr id="8" name="Picture 7" descr="spnew.gi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1110904"/>
            <a:ext cx="9144000" cy="1728216"/>
          </a:xfrm>
          <a:prstGeom prst="rect">
            <a:avLst/>
          </a:prstGeom>
        </p:spPr>
      </p:pic>
      <p:pic>
        <p:nvPicPr>
          <p:cNvPr id="10" name="Picture 9" descr="sp2new.gif"/>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0" y="1101760"/>
            <a:ext cx="9144000" cy="1737360"/>
          </a:xfrm>
          <a:prstGeom prst="rect">
            <a:avLst/>
          </a:prstGeom>
        </p:spPr>
      </p:pic>
    </p:spTree>
    <p:extLst>
      <p:ext uri="{BB962C8B-B14F-4D97-AF65-F5344CB8AC3E}">
        <p14:creationId xmlns:p14="http://schemas.microsoft.com/office/powerpoint/2010/main" val="2323596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Haverkort_16.pdf"/>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77867" y="2949400"/>
            <a:ext cx="4045773" cy="3505200"/>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Dispersing </a:t>
            </a:r>
            <a:r>
              <a:rPr lang="en-US" sz="2400" dirty="0" err="1" smtClean="0"/>
              <a:t>magnons</a:t>
            </a:r>
            <a:r>
              <a:rPr lang="en-US" sz="2400" dirty="0" smtClean="0"/>
              <a:t> – Neutron scattering</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55" name="Rounded Rectangle 54"/>
          <p:cNvSpPr/>
          <p:nvPr/>
        </p:nvSpPr>
        <p:spPr>
          <a:xfrm>
            <a:off x="4313882" y="4762500"/>
            <a:ext cx="4218118" cy="1536699"/>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Interaction of Neutrons with matter is well understood (magnetic dipole),</a:t>
            </a:r>
          </a:p>
          <a:p>
            <a:pPr marL="342900" indent="-342900">
              <a:buFont typeface="Arial"/>
              <a:buChar char="•"/>
            </a:pPr>
            <a:r>
              <a:rPr lang="en-US" sz="2000" dirty="0" smtClean="0">
                <a:solidFill>
                  <a:schemeClr val="tx1"/>
                </a:solidFill>
              </a:rPr>
              <a:t>single </a:t>
            </a:r>
            <a:r>
              <a:rPr lang="en-US" sz="2000" dirty="0" err="1" smtClean="0">
                <a:solidFill>
                  <a:schemeClr val="tx1"/>
                </a:solidFill>
              </a:rPr>
              <a:t>magnon</a:t>
            </a:r>
            <a:r>
              <a:rPr lang="en-US" sz="2000" dirty="0" smtClean="0">
                <a:solidFill>
                  <a:schemeClr val="tx1"/>
                </a:solidFill>
              </a:rPr>
              <a:t> intensity</a:t>
            </a:r>
          </a:p>
          <a:p>
            <a:pPr marL="342900" indent="-342900">
              <a:buFont typeface="Arial"/>
              <a:buChar char="•"/>
            </a:pPr>
            <a:r>
              <a:rPr lang="en-US" sz="2000" dirty="0">
                <a:solidFill>
                  <a:schemeClr val="tx1"/>
                </a:solidFill>
              </a:rPr>
              <a:t>q</a:t>
            </a:r>
            <a:r>
              <a:rPr lang="en-US" sz="2000" dirty="0" smtClean="0">
                <a:solidFill>
                  <a:schemeClr val="tx1"/>
                </a:solidFill>
              </a:rPr>
              <a:t>-dispersion</a:t>
            </a:r>
            <a:endParaRPr lang="en-US" sz="2000" dirty="0">
              <a:solidFill>
                <a:schemeClr val="tx1"/>
              </a:solidFill>
            </a:endParaRPr>
          </a:p>
        </p:txBody>
      </p:sp>
      <p:sp>
        <p:nvSpPr>
          <p:cNvPr id="2" name="TextBox 1"/>
          <p:cNvSpPr txBox="1"/>
          <p:nvPr/>
        </p:nvSpPr>
        <p:spPr>
          <a:xfrm>
            <a:off x="1481581" y="5389648"/>
            <a:ext cx="2832301" cy="523220"/>
          </a:xfrm>
          <a:prstGeom prst="rect">
            <a:avLst/>
          </a:prstGeom>
          <a:noFill/>
        </p:spPr>
        <p:txBody>
          <a:bodyPr wrap="none" rtlCol="0">
            <a:spAutoFit/>
          </a:bodyPr>
          <a:lstStyle/>
          <a:p>
            <a:r>
              <a:rPr lang="en-US" sz="1400" dirty="0" smtClean="0"/>
              <a:t>M. T. Hutchings and E. J. </a:t>
            </a:r>
            <a:r>
              <a:rPr lang="en-US" sz="1400" dirty="0" err="1" smtClean="0"/>
              <a:t>Samuelsen</a:t>
            </a:r>
            <a:r>
              <a:rPr lang="en-US" sz="1400" dirty="0" smtClean="0"/>
              <a:t>,</a:t>
            </a:r>
          </a:p>
          <a:p>
            <a:r>
              <a:rPr lang="en-US" sz="1400" dirty="0" smtClean="0"/>
              <a:t>Phys. Rev. B </a:t>
            </a:r>
            <a:r>
              <a:rPr lang="en-US" sz="1400" b="1" dirty="0" smtClean="0"/>
              <a:t>6</a:t>
            </a:r>
            <a:r>
              <a:rPr lang="en-US" sz="1400" dirty="0" smtClean="0"/>
              <a:t>, 3447 (1972)</a:t>
            </a:r>
            <a:endParaRPr lang="en-US" sz="1400" dirty="0"/>
          </a:p>
        </p:txBody>
      </p:sp>
      <p:pic>
        <p:nvPicPr>
          <p:cNvPr id="22" name="Picture 21" descr="sp2new.gi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101760"/>
            <a:ext cx="9144000" cy="1737360"/>
          </a:xfrm>
          <a:prstGeom prst="rect">
            <a:avLst/>
          </a:prstGeom>
        </p:spPr>
      </p:pic>
    </p:spTree>
    <p:extLst>
      <p:ext uri="{BB962C8B-B14F-4D97-AF65-F5344CB8AC3E}">
        <p14:creationId xmlns:p14="http://schemas.microsoft.com/office/powerpoint/2010/main" val="543964331"/>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Recent development – measure spin dynamics with x-rays</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2" name="Picture 1" descr="Haverkort_16.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12000" y="1098930"/>
            <a:ext cx="4888759" cy="5381070"/>
          </a:xfrm>
          <a:prstGeom prst="rect">
            <a:avLst/>
          </a:prstGeom>
        </p:spPr>
      </p:pic>
      <p:sp>
        <p:nvSpPr>
          <p:cNvPr id="3" name="TextBox 2"/>
          <p:cNvSpPr txBox="1"/>
          <p:nvPr/>
        </p:nvSpPr>
        <p:spPr>
          <a:xfrm>
            <a:off x="4389031" y="6017437"/>
            <a:ext cx="4142969" cy="369332"/>
          </a:xfrm>
          <a:prstGeom prst="rect">
            <a:avLst/>
          </a:prstGeom>
          <a:noFill/>
        </p:spPr>
        <p:txBody>
          <a:bodyPr wrap="none" rtlCol="0">
            <a:spAutoFit/>
          </a:bodyPr>
          <a:lstStyle/>
          <a:p>
            <a:r>
              <a:rPr lang="en-US" dirty="0" smtClean="0"/>
              <a:t>Picture by G. </a:t>
            </a:r>
            <a:r>
              <a:rPr lang="en-US" dirty="0" err="1" smtClean="0"/>
              <a:t>Ghiringhelli</a:t>
            </a:r>
            <a:r>
              <a:rPr lang="en-US" dirty="0" smtClean="0"/>
              <a:t> and L. </a:t>
            </a:r>
            <a:r>
              <a:rPr lang="en-US" dirty="0" err="1" smtClean="0"/>
              <a:t>Braicovich</a:t>
            </a:r>
            <a:endParaRPr lang="en-US" dirty="0"/>
          </a:p>
        </p:txBody>
      </p:sp>
      <p:sp>
        <p:nvSpPr>
          <p:cNvPr id="8" name="Rounded Rectangle 7"/>
          <p:cNvSpPr/>
          <p:nvPr/>
        </p:nvSpPr>
        <p:spPr>
          <a:xfrm>
            <a:off x="5500759" y="1098931"/>
            <a:ext cx="3031241" cy="1110869"/>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Resonant Inelastic</a:t>
            </a:r>
          </a:p>
          <a:p>
            <a:pPr algn="ctr"/>
            <a:r>
              <a:rPr lang="en-US" sz="2000" dirty="0" smtClean="0">
                <a:solidFill>
                  <a:schemeClr val="tx1"/>
                </a:solidFill>
              </a:rPr>
              <a:t>X-ray Scattering</a:t>
            </a:r>
          </a:p>
          <a:p>
            <a:pPr algn="ctr"/>
            <a:r>
              <a:rPr lang="en-US" sz="2000" dirty="0" smtClean="0">
                <a:solidFill>
                  <a:schemeClr val="tx1"/>
                </a:solidFill>
              </a:rPr>
              <a:t>RIXS</a:t>
            </a:r>
            <a:endParaRPr lang="en-US" sz="2000" dirty="0">
              <a:solidFill>
                <a:schemeClr val="tx1"/>
              </a:solidFill>
            </a:endParaRPr>
          </a:p>
        </p:txBody>
      </p:sp>
      <p:sp>
        <p:nvSpPr>
          <p:cNvPr id="9" name="Rounded Rectangle 8"/>
          <p:cNvSpPr/>
          <p:nvPr/>
        </p:nvSpPr>
        <p:spPr>
          <a:xfrm>
            <a:off x="696100" y="1358051"/>
            <a:ext cx="4648200" cy="2592169"/>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It now becomes feasible to measure the dynamics of low energy excitations in:</a:t>
            </a:r>
          </a:p>
          <a:p>
            <a:pPr marL="342900" indent="-342900">
              <a:buFont typeface="Arial"/>
              <a:buChar char="•"/>
            </a:pPr>
            <a:r>
              <a:rPr lang="en-US" sz="2000" dirty="0">
                <a:solidFill>
                  <a:schemeClr val="tx1"/>
                </a:solidFill>
              </a:rPr>
              <a:t>t</a:t>
            </a:r>
            <a:r>
              <a:rPr lang="en-US" sz="2000" dirty="0" smtClean="0">
                <a:solidFill>
                  <a:schemeClr val="tx1"/>
                </a:solidFill>
              </a:rPr>
              <a:t>hin films</a:t>
            </a:r>
          </a:p>
          <a:p>
            <a:pPr marL="342900" indent="-342900">
              <a:buFont typeface="Arial"/>
              <a:buChar char="•"/>
            </a:pPr>
            <a:r>
              <a:rPr lang="en-US" sz="2000" dirty="0">
                <a:solidFill>
                  <a:schemeClr val="tx1"/>
                </a:solidFill>
              </a:rPr>
              <a:t>s</a:t>
            </a:r>
            <a:r>
              <a:rPr lang="en-US" sz="2000" dirty="0" smtClean="0">
                <a:solidFill>
                  <a:schemeClr val="tx1"/>
                </a:solidFill>
              </a:rPr>
              <a:t>urfaces </a:t>
            </a:r>
          </a:p>
          <a:p>
            <a:pPr marL="342900" indent="-342900">
              <a:buFont typeface="Arial"/>
              <a:buChar char="•"/>
            </a:pPr>
            <a:r>
              <a:rPr lang="en-US" sz="2000" dirty="0" smtClean="0">
                <a:solidFill>
                  <a:schemeClr val="tx1"/>
                </a:solidFill>
              </a:rPr>
              <a:t>Interfaces</a:t>
            </a:r>
          </a:p>
          <a:p>
            <a:pPr marL="342900" indent="-342900">
              <a:buFont typeface="Arial"/>
              <a:buChar char="•"/>
            </a:pPr>
            <a:r>
              <a:rPr lang="en-US" sz="2000" dirty="0" err="1">
                <a:solidFill>
                  <a:schemeClr val="tx1"/>
                </a:solidFill>
              </a:rPr>
              <a:t>n</a:t>
            </a:r>
            <a:r>
              <a:rPr lang="en-US" sz="2000" dirty="0" err="1" smtClean="0">
                <a:solidFill>
                  <a:schemeClr val="tx1"/>
                </a:solidFill>
              </a:rPr>
              <a:t>ano</a:t>
            </a:r>
            <a:r>
              <a:rPr lang="en-US" sz="2000" dirty="0" smtClean="0">
                <a:solidFill>
                  <a:schemeClr val="tx1"/>
                </a:solidFill>
              </a:rPr>
              <a:t>-crystals</a:t>
            </a:r>
          </a:p>
          <a:p>
            <a:pPr marL="342900" indent="-342900">
              <a:buFont typeface="Arial"/>
              <a:buChar char="•"/>
            </a:pPr>
            <a:r>
              <a:rPr lang="en-US" sz="2000" dirty="0" smtClean="0">
                <a:solidFill>
                  <a:schemeClr val="tx1"/>
                </a:solidFill>
              </a:rPr>
              <a:t>molecules</a:t>
            </a:r>
            <a:endParaRPr lang="en-US" sz="2000" dirty="0">
              <a:solidFill>
                <a:schemeClr val="tx1"/>
              </a:solidFill>
            </a:endParaRPr>
          </a:p>
        </p:txBody>
      </p:sp>
    </p:spTree>
    <p:extLst>
      <p:ext uri="{BB962C8B-B14F-4D97-AF65-F5344CB8AC3E}">
        <p14:creationId xmlns:p14="http://schemas.microsoft.com/office/powerpoint/2010/main" val="3654039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RIXS – very high quality data on small samples</a:t>
            </a:r>
            <a:endParaRPr lang="en-US" sz="2400" i="1"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9" name="Rectangle 8"/>
          <p:cNvSpPr/>
          <p:nvPr/>
        </p:nvSpPr>
        <p:spPr>
          <a:xfrm>
            <a:off x="156089" y="1056639"/>
            <a:ext cx="625473" cy="484851"/>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4428849" y="1056639"/>
            <a:ext cx="303941" cy="484851"/>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descr="Haverkort_16b.pdf"/>
          <p:cNvPicPr>
            <a:picLocks noChangeAspect="1"/>
          </p:cNvPicPr>
          <p:nvPr/>
        </p:nvPicPr>
        <p:blipFill rotWithShape="1">
          <a:blip r:embed="rId2" cstate="screen">
            <a:extLst>
              <a:ext uri="{28A0092B-C50C-407E-A947-70E740481C1C}">
                <a14:useLocalDpi xmlns:a14="http://schemas.microsoft.com/office/drawing/2010/main"/>
              </a:ext>
            </a:extLst>
          </a:blip>
          <a:srcRect l="3227" t="3256" r="1831" b="1887"/>
          <a:stretch/>
        </p:blipFill>
        <p:spPr>
          <a:xfrm>
            <a:off x="292099" y="1037165"/>
            <a:ext cx="7067607" cy="5366635"/>
          </a:xfrm>
          <a:prstGeom prst="rect">
            <a:avLst/>
          </a:prstGeom>
        </p:spPr>
      </p:pic>
      <p:sp>
        <p:nvSpPr>
          <p:cNvPr id="2" name="TextBox 1"/>
          <p:cNvSpPr txBox="1"/>
          <p:nvPr/>
        </p:nvSpPr>
        <p:spPr>
          <a:xfrm>
            <a:off x="5184671" y="1899967"/>
            <a:ext cx="903763" cy="369332"/>
          </a:xfrm>
          <a:prstGeom prst="rect">
            <a:avLst/>
          </a:prstGeom>
          <a:noFill/>
        </p:spPr>
        <p:txBody>
          <a:bodyPr wrap="none" rtlCol="0">
            <a:spAutoFit/>
          </a:bodyPr>
          <a:lstStyle/>
          <a:p>
            <a:r>
              <a:rPr lang="en-US" dirty="0" err="1" smtClean="0"/>
              <a:t>spinons</a:t>
            </a:r>
            <a:endParaRPr lang="en-US" dirty="0"/>
          </a:p>
        </p:txBody>
      </p:sp>
      <p:sp>
        <p:nvSpPr>
          <p:cNvPr id="3" name="TextBox 2"/>
          <p:cNvSpPr txBox="1"/>
          <p:nvPr/>
        </p:nvSpPr>
        <p:spPr>
          <a:xfrm>
            <a:off x="1921340" y="1356824"/>
            <a:ext cx="971728" cy="369332"/>
          </a:xfrm>
          <a:prstGeom prst="rect">
            <a:avLst/>
          </a:prstGeom>
          <a:noFill/>
        </p:spPr>
        <p:txBody>
          <a:bodyPr wrap="none" rtlCol="0">
            <a:spAutoFit/>
          </a:bodyPr>
          <a:lstStyle/>
          <a:p>
            <a:r>
              <a:rPr lang="en-US" dirty="0" err="1" smtClean="0"/>
              <a:t>orbitons</a:t>
            </a:r>
            <a:endParaRPr lang="en-US" dirty="0"/>
          </a:p>
        </p:txBody>
      </p:sp>
      <p:sp>
        <p:nvSpPr>
          <p:cNvPr id="12" name="TextBox 11"/>
          <p:cNvSpPr txBox="1"/>
          <p:nvPr/>
        </p:nvSpPr>
        <p:spPr>
          <a:xfrm>
            <a:off x="6039837" y="6544711"/>
            <a:ext cx="2560191" cy="307777"/>
          </a:xfrm>
          <a:prstGeom prst="rect">
            <a:avLst/>
          </a:prstGeom>
          <a:noFill/>
        </p:spPr>
        <p:txBody>
          <a:bodyPr wrap="none" rtlCol="0">
            <a:spAutoFit/>
          </a:bodyPr>
          <a:lstStyle/>
          <a:p>
            <a:r>
              <a:rPr lang="en-US" sz="1400" dirty="0" smtClean="0"/>
              <a:t>J. </a:t>
            </a:r>
            <a:r>
              <a:rPr lang="en-US" sz="1400" dirty="0" err="1" smtClean="0"/>
              <a:t>Schlappa</a:t>
            </a:r>
            <a:r>
              <a:rPr lang="en-US" sz="1400" dirty="0" smtClean="0"/>
              <a:t> </a:t>
            </a:r>
            <a:r>
              <a:rPr lang="en-US" sz="1400" i="1" dirty="0" smtClean="0"/>
              <a:t>et al</a:t>
            </a:r>
            <a:r>
              <a:rPr lang="en-US" sz="1400" dirty="0" smtClean="0"/>
              <a:t>., Nature </a:t>
            </a:r>
            <a:r>
              <a:rPr lang="en-US" sz="1400" b="1" dirty="0" smtClean="0"/>
              <a:t>485</a:t>
            </a:r>
            <a:r>
              <a:rPr lang="en-US" sz="1400" dirty="0" smtClean="0"/>
              <a:t>, 82</a:t>
            </a:r>
            <a:endParaRPr lang="en-US" sz="1400" dirty="0"/>
          </a:p>
        </p:txBody>
      </p:sp>
    </p:spTree>
    <p:extLst>
      <p:ext uri="{BB962C8B-B14F-4D97-AF65-F5344CB8AC3E}">
        <p14:creationId xmlns:p14="http://schemas.microsoft.com/office/powerpoint/2010/main" val="3802921015"/>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What is Resonant Inelastic X-ray Scattering (RIXS) </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5" name="Rounded Rectangle 4"/>
          <p:cNvSpPr/>
          <p:nvPr/>
        </p:nvSpPr>
        <p:spPr>
          <a:xfrm>
            <a:off x="6157357" y="3067758"/>
            <a:ext cx="2374643" cy="1433687"/>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Outgoing light of</a:t>
            </a:r>
          </a:p>
          <a:p>
            <a:pPr algn="ctr"/>
            <a:r>
              <a:rPr lang="en-US" sz="2000" dirty="0" smtClean="0">
                <a:solidFill>
                  <a:schemeClr val="tx1"/>
                </a:solidFill>
              </a:rPr>
              <a:t>~ 0.5 to 10 </a:t>
            </a:r>
            <a:r>
              <a:rPr lang="en-US" sz="2000" dirty="0" err="1" smtClean="0">
                <a:solidFill>
                  <a:schemeClr val="tx1"/>
                </a:solidFill>
              </a:rPr>
              <a:t>keV</a:t>
            </a:r>
            <a:endParaRPr lang="en-US" sz="2000" dirty="0" smtClean="0">
              <a:solidFill>
                <a:schemeClr val="tx1"/>
              </a:solidFill>
            </a:endParaRPr>
          </a:p>
          <a:p>
            <a:pPr algn="ctr"/>
            <a:r>
              <a:rPr lang="en-US" sz="2000" dirty="0">
                <a:solidFill>
                  <a:schemeClr val="tx1"/>
                </a:solidFill>
              </a:rPr>
              <a:t>m</a:t>
            </a:r>
            <a:r>
              <a:rPr lang="en-US" sz="2000" dirty="0" smtClean="0">
                <a:solidFill>
                  <a:schemeClr val="tx1"/>
                </a:solidFill>
              </a:rPr>
              <a:t>inus</a:t>
            </a:r>
          </a:p>
          <a:p>
            <a:pPr algn="ctr"/>
            <a:r>
              <a:rPr lang="en-US" sz="2000" dirty="0" smtClean="0">
                <a:solidFill>
                  <a:schemeClr val="tx1"/>
                </a:solidFill>
              </a:rPr>
              <a:t>10 </a:t>
            </a:r>
            <a:r>
              <a:rPr lang="en-US" sz="2000" dirty="0" err="1" smtClean="0">
                <a:solidFill>
                  <a:schemeClr val="tx1"/>
                </a:solidFill>
              </a:rPr>
              <a:t>meV</a:t>
            </a:r>
            <a:r>
              <a:rPr lang="en-US" sz="2000" dirty="0" smtClean="0">
                <a:solidFill>
                  <a:schemeClr val="tx1"/>
                </a:solidFill>
              </a:rPr>
              <a:t> to 10 </a:t>
            </a:r>
            <a:r>
              <a:rPr lang="en-US" sz="2000" dirty="0" err="1" smtClean="0">
                <a:solidFill>
                  <a:schemeClr val="tx1"/>
                </a:solidFill>
              </a:rPr>
              <a:t>eV</a:t>
            </a:r>
            <a:endParaRPr lang="en-US" sz="2000" dirty="0">
              <a:solidFill>
                <a:schemeClr val="tx1"/>
              </a:solidFill>
            </a:endParaRPr>
          </a:p>
        </p:txBody>
      </p:sp>
      <p:sp>
        <p:nvSpPr>
          <p:cNvPr id="8" name="Rounded Rectangle 7"/>
          <p:cNvSpPr/>
          <p:nvPr/>
        </p:nvSpPr>
        <p:spPr>
          <a:xfrm>
            <a:off x="612000" y="3784602"/>
            <a:ext cx="2374643" cy="711199"/>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Incoming light of</a:t>
            </a:r>
          </a:p>
          <a:p>
            <a:pPr algn="ctr"/>
            <a:r>
              <a:rPr lang="en-US" sz="2000" dirty="0" smtClean="0">
                <a:solidFill>
                  <a:schemeClr val="tx1"/>
                </a:solidFill>
              </a:rPr>
              <a:t>~ 0.5 to 10 </a:t>
            </a:r>
            <a:r>
              <a:rPr lang="en-US" sz="2000" dirty="0" err="1" smtClean="0">
                <a:solidFill>
                  <a:schemeClr val="tx1"/>
                </a:solidFill>
              </a:rPr>
              <a:t>keV</a:t>
            </a:r>
            <a:endParaRPr lang="en-US" sz="2000" dirty="0">
              <a:solidFill>
                <a:schemeClr val="tx1"/>
              </a:solidFill>
            </a:endParaRPr>
          </a:p>
        </p:txBody>
      </p:sp>
      <p:sp>
        <p:nvSpPr>
          <p:cNvPr id="9" name="Delay 46"/>
          <p:cNvSpPr/>
          <p:nvPr/>
        </p:nvSpPr>
        <p:spPr>
          <a:xfrm rot="7483307">
            <a:off x="906165" y="4177430"/>
            <a:ext cx="3881558" cy="201695"/>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cxnSp>
        <p:nvCxnSpPr>
          <p:cNvPr id="10" name="Straight Connector 9"/>
          <p:cNvCxnSpPr/>
          <p:nvPr/>
        </p:nvCxnSpPr>
        <p:spPr>
          <a:xfrm>
            <a:off x="1079500" y="5956300"/>
            <a:ext cx="11303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6818365" y="5956300"/>
            <a:ext cx="11303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a:off x="6818365" y="5638800"/>
            <a:ext cx="11303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6818365" y="5499100"/>
            <a:ext cx="11303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6818365" y="4501445"/>
            <a:ext cx="11303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3953341" y="2286306"/>
            <a:ext cx="11303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3953341" y="2756205"/>
            <a:ext cx="11303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3953341" y="2933700"/>
            <a:ext cx="11303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3953341" y="2235506"/>
            <a:ext cx="1130300" cy="0"/>
          </a:xfrm>
          <a:prstGeom prst="line">
            <a:avLst/>
          </a:prstGeom>
        </p:spPr>
        <p:style>
          <a:lnRef idx="2">
            <a:schemeClr val="accent1"/>
          </a:lnRef>
          <a:fillRef idx="0">
            <a:schemeClr val="accent1"/>
          </a:fillRef>
          <a:effectRef idx="1">
            <a:schemeClr val="accent1"/>
          </a:effectRef>
          <a:fontRef idx="minor">
            <a:schemeClr val="tx1"/>
          </a:fontRef>
        </p:style>
      </p:cxnSp>
      <p:sp>
        <p:nvSpPr>
          <p:cNvPr id="19" name="Delay 46"/>
          <p:cNvSpPr/>
          <p:nvPr/>
        </p:nvSpPr>
        <p:spPr>
          <a:xfrm rot="14116693" flipV="1">
            <a:off x="4216577" y="4177428"/>
            <a:ext cx="3881558" cy="201695"/>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20" name="Rounded Rectangle 19"/>
          <p:cNvSpPr/>
          <p:nvPr/>
        </p:nvSpPr>
        <p:spPr>
          <a:xfrm>
            <a:off x="2452281" y="1193801"/>
            <a:ext cx="4109367" cy="711199"/>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Intermediate state with core hole and one extra valence electron</a:t>
            </a:r>
            <a:endParaRPr lang="en-US" sz="2000" dirty="0">
              <a:solidFill>
                <a:schemeClr val="tx1"/>
              </a:solidFill>
            </a:endParaRPr>
          </a:p>
        </p:txBody>
      </p:sp>
      <p:sp>
        <p:nvSpPr>
          <p:cNvPr id="21" name="TextBox 20"/>
          <p:cNvSpPr txBox="1"/>
          <p:nvPr/>
        </p:nvSpPr>
        <p:spPr>
          <a:xfrm>
            <a:off x="5607469" y="6544711"/>
            <a:ext cx="3123697" cy="307777"/>
          </a:xfrm>
          <a:prstGeom prst="rect">
            <a:avLst/>
          </a:prstGeom>
          <a:noFill/>
        </p:spPr>
        <p:txBody>
          <a:bodyPr wrap="none" rtlCol="0">
            <a:spAutoFit/>
          </a:bodyPr>
          <a:lstStyle/>
          <a:p>
            <a:r>
              <a:rPr lang="en-US" sz="1400" dirty="0" smtClean="0"/>
              <a:t>M.W. Haverkort PRL </a:t>
            </a:r>
            <a:r>
              <a:rPr lang="en-US" sz="1400" b="1" dirty="0" smtClean="0"/>
              <a:t>105</a:t>
            </a:r>
            <a:r>
              <a:rPr lang="en-US" sz="1400" dirty="0" smtClean="0"/>
              <a:t>, 167404 (2010)</a:t>
            </a:r>
            <a:endParaRPr lang="en-US" sz="1400" dirty="0"/>
          </a:p>
        </p:txBody>
      </p:sp>
    </p:spTree>
    <p:extLst>
      <p:ext uri="{BB962C8B-B14F-4D97-AF65-F5344CB8AC3E}">
        <p14:creationId xmlns:p14="http://schemas.microsoft.com/office/powerpoint/2010/main" val="3654039939"/>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5883998" y="3164832"/>
            <a:ext cx="2923400" cy="2532792"/>
            <a:chOff x="5883998" y="3164832"/>
            <a:chExt cx="2923400" cy="2532792"/>
          </a:xfrm>
        </p:grpSpPr>
        <p:pic>
          <p:nvPicPr>
            <p:cNvPr id="26" name="Picture 25" descr="Haverkort_16.pdf"/>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883998" y="3164832"/>
              <a:ext cx="2923400" cy="2532792"/>
            </a:xfrm>
            <a:prstGeom prst="rect">
              <a:avLst/>
            </a:prstGeom>
          </p:spPr>
        </p:pic>
        <p:sp>
          <p:nvSpPr>
            <p:cNvPr id="2" name="Rectangle 1"/>
            <p:cNvSpPr/>
            <p:nvPr/>
          </p:nvSpPr>
          <p:spPr>
            <a:xfrm>
              <a:off x="5883998" y="3164832"/>
              <a:ext cx="335930" cy="2252092"/>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25" name="Picture 24" descr="Haverkort_16a.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990631" y="869654"/>
            <a:ext cx="2960370" cy="2468880"/>
          </a:xfrm>
          <a:prstGeom prst="rect">
            <a:avLst/>
          </a:prstGeom>
        </p:spPr>
      </p:pic>
      <p:pic>
        <p:nvPicPr>
          <p:cNvPr id="24" name="Picture 23" descr="Haverkort_16.pdf"/>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18422" y="3164832"/>
            <a:ext cx="2880360" cy="1737360"/>
          </a:xfrm>
          <a:prstGeom prst="rect">
            <a:avLst/>
          </a:prstGeom>
        </p:spPr>
      </p:pic>
      <p:sp>
        <p:nvSpPr>
          <p:cNvPr id="23" name="Rounded Rectangle 22"/>
          <p:cNvSpPr/>
          <p:nvPr/>
        </p:nvSpPr>
        <p:spPr>
          <a:xfrm>
            <a:off x="5026326" y="1054877"/>
            <a:ext cx="1849349" cy="785030"/>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Intermediate state</a:t>
            </a:r>
            <a:endParaRPr lang="en-US" sz="2000" dirty="0">
              <a:solidFill>
                <a:schemeClr val="tx1"/>
              </a:solidFill>
            </a:endParaRPr>
          </a:p>
        </p:txBody>
      </p:sp>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RIXS – what </a:t>
            </a:r>
            <a:r>
              <a:rPr lang="en-US" sz="2400" dirty="0" smtClean="0"/>
              <a:t>does one measure</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21" name="Rounded Rectangle 20"/>
          <p:cNvSpPr/>
          <p:nvPr/>
        </p:nvSpPr>
        <p:spPr>
          <a:xfrm>
            <a:off x="919220" y="5807414"/>
            <a:ext cx="1849349" cy="537281"/>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Initial state</a:t>
            </a:r>
            <a:endParaRPr lang="en-US" sz="2000" dirty="0">
              <a:solidFill>
                <a:schemeClr val="tx1"/>
              </a:solidFill>
            </a:endParaRPr>
          </a:p>
        </p:txBody>
      </p:sp>
      <p:sp>
        <p:nvSpPr>
          <p:cNvPr id="22" name="Rounded Rectangle 21"/>
          <p:cNvSpPr/>
          <p:nvPr/>
        </p:nvSpPr>
        <p:spPr>
          <a:xfrm>
            <a:off x="6421023" y="5807414"/>
            <a:ext cx="1849349" cy="537281"/>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Final state</a:t>
            </a:r>
            <a:endParaRPr lang="en-US" sz="2000" dirty="0">
              <a:solidFill>
                <a:schemeClr val="tx1"/>
              </a:solidFill>
            </a:endParaRPr>
          </a:p>
        </p:txBody>
      </p:sp>
      <p:sp>
        <p:nvSpPr>
          <p:cNvPr id="27" name="Delay 46"/>
          <p:cNvSpPr/>
          <p:nvPr/>
        </p:nvSpPr>
        <p:spPr>
          <a:xfrm rot="7483307">
            <a:off x="906165" y="4177430"/>
            <a:ext cx="3881558" cy="201695"/>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28" name="Delay 46"/>
          <p:cNvSpPr/>
          <p:nvPr/>
        </p:nvSpPr>
        <p:spPr>
          <a:xfrm rot="14116693" flipV="1">
            <a:off x="4216577" y="4177428"/>
            <a:ext cx="3881558" cy="201695"/>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14" name="TextBox 13"/>
          <p:cNvSpPr txBox="1"/>
          <p:nvPr/>
        </p:nvSpPr>
        <p:spPr>
          <a:xfrm>
            <a:off x="5607469" y="6544711"/>
            <a:ext cx="3123697" cy="307777"/>
          </a:xfrm>
          <a:prstGeom prst="rect">
            <a:avLst/>
          </a:prstGeom>
          <a:noFill/>
        </p:spPr>
        <p:txBody>
          <a:bodyPr wrap="none" rtlCol="0">
            <a:spAutoFit/>
          </a:bodyPr>
          <a:lstStyle/>
          <a:p>
            <a:r>
              <a:rPr lang="en-US" sz="1400" dirty="0" smtClean="0"/>
              <a:t>M.W. Haverkort PRL </a:t>
            </a:r>
            <a:r>
              <a:rPr lang="en-US" sz="1400" b="1" dirty="0" smtClean="0"/>
              <a:t>105</a:t>
            </a:r>
            <a:r>
              <a:rPr lang="en-US" sz="1400" dirty="0" smtClean="0"/>
              <a:t>, 167404 (2010)</a:t>
            </a:r>
            <a:endParaRPr lang="en-US" sz="1400" dirty="0"/>
          </a:p>
        </p:txBody>
      </p:sp>
    </p:spTree>
    <p:extLst>
      <p:ext uri="{BB962C8B-B14F-4D97-AF65-F5344CB8AC3E}">
        <p14:creationId xmlns:p14="http://schemas.microsoft.com/office/powerpoint/2010/main" val="2933087199"/>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nvGrpSpPr>
          <p:cNvPr id="94" name="Group 93"/>
          <p:cNvGrpSpPr/>
          <p:nvPr/>
        </p:nvGrpSpPr>
        <p:grpSpPr>
          <a:xfrm>
            <a:off x="136828" y="3334323"/>
            <a:ext cx="1776417" cy="2993977"/>
            <a:chOff x="369150" y="2983724"/>
            <a:chExt cx="1776417" cy="2993977"/>
          </a:xfrm>
        </p:grpSpPr>
        <p:sp>
          <p:nvSpPr>
            <p:cNvPr id="18" name="Pie 17"/>
            <p:cNvSpPr/>
            <p:nvPr/>
          </p:nvSpPr>
          <p:spPr>
            <a:xfrm>
              <a:off x="379829" y="3131606"/>
              <a:ext cx="1233921" cy="1252642"/>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8" name="Straight Connector 7"/>
            <p:cNvCxnSpPr/>
            <p:nvPr/>
          </p:nvCxnSpPr>
          <p:spPr>
            <a:xfrm>
              <a:off x="991829" y="5358526"/>
              <a:ext cx="115373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991829" y="5711001"/>
              <a:ext cx="1153738" cy="0"/>
            </a:xfrm>
            <a:prstGeom prst="line">
              <a:avLst/>
            </a:prstGeom>
          </p:spPr>
          <p:style>
            <a:lnRef idx="2">
              <a:schemeClr val="accent1"/>
            </a:lnRef>
            <a:fillRef idx="0">
              <a:schemeClr val="accent1"/>
            </a:fillRef>
            <a:effectRef idx="1">
              <a:schemeClr val="accent1"/>
            </a:effectRef>
            <a:fontRef idx="minor">
              <a:schemeClr val="tx1"/>
            </a:fontRef>
          </p:style>
        </p:cxnSp>
        <p:sp>
          <p:nvSpPr>
            <p:cNvPr id="21" name="Arc 20"/>
            <p:cNvSpPr/>
            <p:nvPr/>
          </p:nvSpPr>
          <p:spPr>
            <a:xfrm>
              <a:off x="369150" y="3154205"/>
              <a:ext cx="1244600" cy="1230043"/>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 name="Straight Connector 2"/>
            <p:cNvCxnSpPr/>
            <p:nvPr/>
          </p:nvCxnSpPr>
          <p:spPr>
            <a:xfrm flipV="1">
              <a:off x="991829" y="2983724"/>
              <a:ext cx="0" cy="2853242"/>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flipV="1">
              <a:off x="1678404" y="5066426"/>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flipV="1">
              <a:off x="1840329" y="5444301"/>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flipV="1">
              <a:off x="2020150" y="5072649"/>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1157704"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a:off x="1499450"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a:off x="1318475" y="5438078"/>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sp>
        <p:nvSpPr>
          <p:cNvPr id="55" name="Rounded Rectangle 54"/>
          <p:cNvSpPr/>
          <p:nvPr/>
        </p:nvSpPr>
        <p:spPr>
          <a:xfrm>
            <a:off x="925382" y="1193801"/>
            <a:ext cx="7325500" cy="1143000"/>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Interaction of Neutrons with matter is easy (magnetic dipole),</a:t>
            </a:r>
          </a:p>
          <a:p>
            <a:r>
              <a:rPr lang="en-US" sz="2000" dirty="0" smtClean="0">
                <a:solidFill>
                  <a:schemeClr val="tx1"/>
                </a:solidFill>
              </a:rPr>
              <a:t>but for resonant inelastic x-ray scattering nothing is obvious.</a:t>
            </a:r>
          </a:p>
          <a:p>
            <a:r>
              <a:rPr lang="en-US" sz="2000" dirty="0" smtClean="0">
                <a:solidFill>
                  <a:schemeClr val="tx1"/>
                </a:solidFill>
              </a:rPr>
              <a:t>A lot is known though…</a:t>
            </a:r>
            <a:endParaRPr lang="en-US" sz="2000" dirty="0">
              <a:solidFill>
                <a:schemeClr val="tx1"/>
              </a:solidFill>
            </a:endParaRPr>
          </a:p>
        </p:txBody>
      </p:sp>
      <p:pic>
        <p:nvPicPr>
          <p:cNvPr id="4" name="Picture 3"/>
          <p:cNvPicPr>
            <a:picLocks noChangeAspect="1"/>
          </p:cNvPicPr>
          <p:nvPr/>
        </p:nvPicPr>
        <p:blipFill>
          <a:blip r:embed="rId2"/>
          <a:stretch>
            <a:fillRect/>
          </a:stretch>
        </p:blipFill>
        <p:spPr>
          <a:xfrm>
            <a:off x="612000" y="2476501"/>
            <a:ext cx="7920000" cy="857279"/>
          </a:xfrm>
          <a:prstGeom prst="rect">
            <a:avLst/>
          </a:prstGeom>
        </p:spPr>
      </p:pic>
      <p:sp>
        <p:nvSpPr>
          <p:cNvPr id="19" name="Rounded Rectangle 18"/>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RIXS – what </a:t>
            </a:r>
            <a:r>
              <a:rPr lang="en-US" sz="2400" dirty="0" smtClean="0"/>
              <a:t>does one measure</a:t>
            </a:r>
            <a:endParaRPr lang="en-US" sz="2400" dirty="0"/>
          </a:p>
        </p:txBody>
      </p:sp>
      <p:sp>
        <p:nvSpPr>
          <p:cNvPr id="20" name="TextBox 19"/>
          <p:cNvSpPr txBox="1"/>
          <p:nvPr/>
        </p:nvSpPr>
        <p:spPr>
          <a:xfrm>
            <a:off x="5607469" y="6544711"/>
            <a:ext cx="3123697" cy="307777"/>
          </a:xfrm>
          <a:prstGeom prst="rect">
            <a:avLst/>
          </a:prstGeom>
          <a:noFill/>
        </p:spPr>
        <p:txBody>
          <a:bodyPr wrap="none" rtlCol="0">
            <a:spAutoFit/>
          </a:bodyPr>
          <a:lstStyle/>
          <a:p>
            <a:r>
              <a:rPr lang="en-US" sz="1400" dirty="0" smtClean="0"/>
              <a:t>M.W. Haverkort PRL </a:t>
            </a:r>
            <a:r>
              <a:rPr lang="en-US" sz="1400" b="1" dirty="0" smtClean="0"/>
              <a:t>105</a:t>
            </a:r>
            <a:r>
              <a:rPr lang="en-US" sz="1400" dirty="0" smtClean="0"/>
              <a:t>, 167404 (2010)</a:t>
            </a:r>
            <a:endParaRPr lang="en-US" sz="1400" dirty="0"/>
          </a:p>
        </p:txBody>
      </p:sp>
    </p:spTree>
    <p:extLst>
      <p:ext uri="{BB962C8B-B14F-4D97-AF65-F5344CB8AC3E}">
        <p14:creationId xmlns:p14="http://schemas.microsoft.com/office/powerpoint/2010/main" val="2365836865"/>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nvGrpSpPr>
          <p:cNvPr id="94" name="Group 93"/>
          <p:cNvGrpSpPr/>
          <p:nvPr/>
        </p:nvGrpSpPr>
        <p:grpSpPr>
          <a:xfrm>
            <a:off x="136828" y="3334323"/>
            <a:ext cx="1776417" cy="2993977"/>
            <a:chOff x="369150" y="2983724"/>
            <a:chExt cx="1776417" cy="2993977"/>
          </a:xfrm>
        </p:grpSpPr>
        <p:sp>
          <p:nvSpPr>
            <p:cNvPr id="18" name="Pie 17"/>
            <p:cNvSpPr/>
            <p:nvPr/>
          </p:nvSpPr>
          <p:spPr>
            <a:xfrm>
              <a:off x="379829" y="3131606"/>
              <a:ext cx="1233921" cy="1252642"/>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8" name="Straight Connector 7"/>
            <p:cNvCxnSpPr/>
            <p:nvPr/>
          </p:nvCxnSpPr>
          <p:spPr>
            <a:xfrm>
              <a:off x="991829" y="5358526"/>
              <a:ext cx="115373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991829" y="5711001"/>
              <a:ext cx="1153738" cy="0"/>
            </a:xfrm>
            <a:prstGeom prst="line">
              <a:avLst/>
            </a:prstGeom>
          </p:spPr>
          <p:style>
            <a:lnRef idx="2">
              <a:schemeClr val="accent1"/>
            </a:lnRef>
            <a:fillRef idx="0">
              <a:schemeClr val="accent1"/>
            </a:fillRef>
            <a:effectRef idx="1">
              <a:schemeClr val="accent1"/>
            </a:effectRef>
            <a:fontRef idx="minor">
              <a:schemeClr val="tx1"/>
            </a:fontRef>
          </p:style>
        </p:cxnSp>
        <p:sp>
          <p:nvSpPr>
            <p:cNvPr id="21" name="Arc 20"/>
            <p:cNvSpPr/>
            <p:nvPr/>
          </p:nvSpPr>
          <p:spPr>
            <a:xfrm>
              <a:off x="369150" y="3154205"/>
              <a:ext cx="1244600" cy="1230043"/>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 name="Straight Connector 2"/>
            <p:cNvCxnSpPr/>
            <p:nvPr/>
          </p:nvCxnSpPr>
          <p:spPr>
            <a:xfrm flipV="1">
              <a:off x="991829" y="2983724"/>
              <a:ext cx="0" cy="2853242"/>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flipV="1">
              <a:off x="1678404" y="5066426"/>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flipV="1">
              <a:off x="1840329" y="5444301"/>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flipV="1">
              <a:off x="2020150" y="5072649"/>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1157704"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a:off x="1499450"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a:off x="1318475" y="5438078"/>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sp>
        <p:nvSpPr>
          <p:cNvPr id="55" name="Rounded Rectangle 54"/>
          <p:cNvSpPr/>
          <p:nvPr/>
        </p:nvSpPr>
        <p:spPr>
          <a:xfrm>
            <a:off x="925382" y="1193801"/>
            <a:ext cx="7325500" cy="1143000"/>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Interaction of Neutrons with matter is easy (magnetic dipole),</a:t>
            </a:r>
          </a:p>
          <a:p>
            <a:r>
              <a:rPr lang="en-US" sz="2000" dirty="0" smtClean="0">
                <a:solidFill>
                  <a:schemeClr val="tx1"/>
                </a:solidFill>
              </a:rPr>
              <a:t>but for resonant inelastic x-ray scattering nothing is obvious.</a:t>
            </a:r>
          </a:p>
          <a:p>
            <a:r>
              <a:rPr lang="en-US" sz="2000" dirty="0" smtClean="0">
                <a:solidFill>
                  <a:schemeClr val="tx1"/>
                </a:solidFill>
              </a:rPr>
              <a:t>A lot is known though…</a:t>
            </a:r>
            <a:endParaRPr lang="en-US" sz="2000" dirty="0">
              <a:solidFill>
                <a:schemeClr val="tx1"/>
              </a:solidFill>
            </a:endParaRPr>
          </a:p>
        </p:txBody>
      </p:sp>
      <p:pic>
        <p:nvPicPr>
          <p:cNvPr id="4" name="Picture 3"/>
          <p:cNvPicPr>
            <a:picLocks noChangeAspect="1"/>
          </p:cNvPicPr>
          <p:nvPr/>
        </p:nvPicPr>
        <p:blipFill>
          <a:blip r:embed="rId2"/>
          <a:stretch>
            <a:fillRect/>
          </a:stretch>
        </p:blipFill>
        <p:spPr>
          <a:xfrm>
            <a:off x="612000" y="2476501"/>
            <a:ext cx="7920000" cy="857279"/>
          </a:xfrm>
          <a:prstGeom prst="rect">
            <a:avLst/>
          </a:prstGeom>
        </p:spPr>
      </p:pic>
      <p:sp>
        <p:nvSpPr>
          <p:cNvPr id="28" name="Delay 46"/>
          <p:cNvSpPr/>
          <p:nvPr/>
        </p:nvSpPr>
        <p:spPr>
          <a:xfrm>
            <a:off x="2617056" y="3253248"/>
            <a:ext cx="3477874" cy="1644890"/>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Lst>
            <a:ahLst/>
            <a:cxnLst>
              <a:cxn ang="0">
                <a:pos x="connsiteX0" y="connsiteY0"/>
              </a:cxn>
              <a:cxn ang="0">
                <a:pos x="connsiteX1" y="connsiteY1"/>
              </a:cxn>
            </a:cxnLst>
            <a:rect l="l" t="t" r="r" b="b"/>
            <a:pathLst>
              <a:path w="2281605" h="2157668">
                <a:moveTo>
                  <a:pt x="2281605" y="0"/>
                </a:moveTo>
                <a:cubicBezTo>
                  <a:pt x="2277166" y="831671"/>
                  <a:pt x="1695761" y="2158952"/>
                  <a:pt x="0" y="2157668"/>
                </a:cubicBezTo>
              </a:path>
            </a:pathLst>
          </a:custGeom>
          <a:ln/>
        </p:spPr>
        <p:style>
          <a:lnRef idx="2">
            <a:schemeClr val="accent2"/>
          </a:lnRef>
          <a:fillRef idx="0">
            <a:schemeClr val="accent2"/>
          </a:fillRef>
          <a:effectRef idx="1">
            <a:schemeClr val="accent2"/>
          </a:effectRef>
          <a:fontRef idx="minor">
            <a:schemeClr val="tx1"/>
          </a:fontRef>
        </p:style>
        <p:txBody>
          <a:bodyPr/>
          <a:lstStyle/>
          <a:p>
            <a:endParaRPr lang="en-US"/>
          </a:p>
        </p:txBody>
      </p:sp>
      <p:grpSp>
        <p:nvGrpSpPr>
          <p:cNvPr id="15" name="Group 14"/>
          <p:cNvGrpSpPr/>
          <p:nvPr/>
        </p:nvGrpSpPr>
        <p:grpSpPr>
          <a:xfrm>
            <a:off x="2369989" y="3463278"/>
            <a:ext cx="389942" cy="2865022"/>
            <a:chOff x="2369989" y="3463278"/>
            <a:chExt cx="389942" cy="3079268"/>
          </a:xfrm>
        </p:grpSpPr>
        <p:sp>
          <p:nvSpPr>
            <p:cNvPr id="29" name="Delay 46"/>
            <p:cNvSpPr/>
            <p:nvPr/>
          </p:nvSpPr>
          <p:spPr>
            <a:xfrm>
              <a:off x="2369989" y="3463278"/>
              <a:ext cx="372084" cy="1539635"/>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13317 w 756146"/>
                <a:gd name="connsiteY0" fmla="*/ 553600 h 819613"/>
                <a:gd name="connsiteX1" fmla="*/ 0 w 756146"/>
                <a:gd name="connsiteY1" fmla="*/ 0 h 819613"/>
                <a:gd name="connsiteX0" fmla="*/ 49496 w 713617"/>
                <a:gd name="connsiteY0" fmla="*/ 553600 h 553600"/>
                <a:gd name="connsiteX1" fmla="*/ 36179 w 713617"/>
                <a:gd name="connsiteY1" fmla="*/ 0 h 553600"/>
                <a:gd name="connsiteX0" fmla="*/ 127589 w 182952"/>
                <a:gd name="connsiteY0" fmla="*/ 553600 h 553600"/>
                <a:gd name="connsiteX1" fmla="*/ 114272 w 182952"/>
                <a:gd name="connsiteY1" fmla="*/ 0 h 553600"/>
                <a:gd name="connsiteX0" fmla="*/ 139913 w 139913"/>
                <a:gd name="connsiteY0" fmla="*/ 2019600 h 2019600"/>
                <a:gd name="connsiteX1" fmla="*/ 51611 w 139913"/>
                <a:gd name="connsiteY1" fmla="*/ 0 h 2019600"/>
                <a:gd name="connsiteX0" fmla="*/ 223489 w 223489"/>
                <a:gd name="connsiteY0" fmla="*/ 2019600 h 2019600"/>
                <a:gd name="connsiteX1" fmla="*/ 135187 w 223489"/>
                <a:gd name="connsiteY1" fmla="*/ 0 h 2019600"/>
                <a:gd name="connsiteX0" fmla="*/ 181133 w 260783"/>
                <a:gd name="connsiteY0" fmla="*/ 2019600 h 2019600"/>
                <a:gd name="connsiteX1" fmla="*/ 92831 w 260783"/>
                <a:gd name="connsiteY1" fmla="*/ 0 h 2019600"/>
                <a:gd name="connsiteX0" fmla="*/ 157388 w 244100"/>
                <a:gd name="connsiteY0" fmla="*/ 2019600 h 2019600"/>
                <a:gd name="connsiteX1" fmla="*/ 69086 w 244100"/>
                <a:gd name="connsiteY1" fmla="*/ 0 h 2019600"/>
              </a:gdLst>
              <a:ahLst/>
              <a:cxnLst>
                <a:cxn ang="0">
                  <a:pos x="connsiteX0" y="connsiteY0"/>
                </a:cxn>
                <a:cxn ang="0">
                  <a:pos x="connsiteX1" y="connsiteY1"/>
                </a:cxn>
              </a:cxnLst>
              <a:rect l="l" t="t" r="r" b="b"/>
              <a:pathLst>
                <a:path w="244100" h="2019600">
                  <a:moveTo>
                    <a:pt x="157388" y="2019600"/>
                  </a:moveTo>
                  <a:cubicBezTo>
                    <a:pt x="-363612" y="1801748"/>
                    <a:pt x="623413" y="1284"/>
                    <a:pt x="69086" y="0"/>
                  </a:cubicBezTo>
                </a:path>
              </a:pathLst>
            </a:custGeom>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33" name="Delay 46"/>
            <p:cNvSpPr/>
            <p:nvPr/>
          </p:nvSpPr>
          <p:spPr>
            <a:xfrm flipV="1">
              <a:off x="2387847" y="5002911"/>
              <a:ext cx="372084" cy="1539635"/>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13317 w 756146"/>
                <a:gd name="connsiteY0" fmla="*/ 553600 h 819613"/>
                <a:gd name="connsiteX1" fmla="*/ 0 w 756146"/>
                <a:gd name="connsiteY1" fmla="*/ 0 h 819613"/>
                <a:gd name="connsiteX0" fmla="*/ 49496 w 713617"/>
                <a:gd name="connsiteY0" fmla="*/ 553600 h 553600"/>
                <a:gd name="connsiteX1" fmla="*/ 36179 w 713617"/>
                <a:gd name="connsiteY1" fmla="*/ 0 h 553600"/>
                <a:gd name="connsiteX0" fmla="*/ 127589 w 182952"/>
                <a:gd name="connsiteY0" fmla="*/ 553600 h 553600"/>
                <a:gd name="connsiteX1" fmla="*/ 114272 w 182952"/>
                <a:gd name="connsiteY1" fmla="*/ 0 h 553600"/>
                <a:gd name="connsiteX0" fmla="*/ 139913 w 139913"/>
                <a:gd name="connsiteY0" fmla="*/ 2019600 h 2019600"/>
                <a:gd name="connsiteX1" fmla="*/ 51611 w 139913"/>
                <a:gd name="connsiteY1" fmla="*/ 0 h 2019600"/>
                <a:gd name="connsiteX0" fmla="*/ 223489 w 223489"/>
                <a:gd name="connsiteY0" fmla="*/ 2019600 h 2019600"/>
                <a:gd name="connsiteX1" fmla="*/ 135187 w 223489"/>
                <a:gd name="connsiteY1" fmla="*/ 0 h 2019600"/>
                <a:gd name="connsiteX0" fmla="*/ 181133 w 260783"/>
                <a:gd name="connsiteY0" fmla="*/ 2019600 h 2019600"/>
                <a:gd name="connsiteX1" fmla="*/ 92831 w 260783"/>
                <a:gd name="connsiteY1" fmla="*/ 0 h 2019600"/>
                <a:gd name="connsiteX0" fmla="*/ 157388 w 244100"/>
                <a:gd name="connsiteY0" fmla="*/ 2019600 h 2019600"/>
                <a:gd name="connsiteX1" fmla="*/ 69086 w 244100"/>
                <a:gd name="connsiteY1" fmla="*/ 0 h 2019600"/>
              </a:gdLst>
              <a:ahLst/>
              <a:cxnLst>
                <a:cxn ang="0">
                  <a:pos x="connsiteX0" y="connsiteY0"/>
                </a:cxn>
                <a:cxn ang="0">
                  <a:pos x="connsiteX1" y="connsiteY1"/>
                </a:cxn>
              </a:cxnLst>
              <a:rect l="l" t="t" r="r" b="b"/>
              <a:pathLst>
                <a:path w="244100" h="2019600">
                  <a:moveTo>
                    <a:pt x="157388" y="2019600"/>
                  </a:moveTo>
                  <a:cubicBezTo>
                    <a:pt x="-363612" y="1801748"/>
                    <a:pt x="623413" y="1284"/>
                    <a:pt x="69086" y="0"/>
                  </a:cubicBezTo>
                </a:path>
              </a:pathLst>
            </a:custGeom>
            <a:ln/>
          </p:spPr>
          <p:style>
            <a:lnRef idx="2">
              <a:schemeClr val="accent2"/>
            </a:lnRef>
            <a:fillRef idx="0">
              <a:schemeClr val="accent2"/>
            </a:fillRef>
            <a:effectRef idx="1">
              <a:schemeClr val="accent2"/>
            </a:effectRef>
            <a:fontRef idx="minor">
              <a:schemeClr val="tx1"/>
            </a:fontRef>
          </p:style>
          <p:txBody>
            <a:bodyPr/>
            <a:lstStyle/>
            <a:p>
              <a:endParaRPr lang="en-US"/>
            </a:p>
          </p:txBody>
        </p:sp>
      </p:grpSp>
      <p:sp>
        <p:nvSpPr>
          <p:cNvPr id="35" name="Oval 34"/>
          <p:cNvSpPr/>
          <p:nvPr/>
        </p:nvSpPr>
        <p:spPr>
          <a:xfrm>
            <a:off x="5879030" y="2530475"/>
            <a:ext cx="431800" cy="722773"/>
          </a:xfrm>
          <a:prstGeom prst="ellipse">
            <a:avLst/>
          </a:prstGeom>
          <a:gradFill flip="none" rotWithShape="1">
            <a:gsLst>
              <a:gs pos="0">
                <a:schemeClr val="accent2">
                  <a:tint val="100000"/>
                  <a:shade val="100000"/>
                  <a:satMod val="130000"/>
                  <a:alpha val="53000"/>
                </a:schemeClr>
              </a:gs>
              <a:gs pos="100000">
                <a:schemeClr val="accent2">
                  <a:tint val="50000"/>
                  <a:shade val="100000"/>
                  <a:satMod val="350000"/>
                  <a:alpha val="53000"/>
                </a:schemeClr>
              </a:gs>
            </a:gsLst>
            <a:lin ang="16200000" scaled="0"/>
            <a:tileRect/>
          </a:gradFill>
          <a:ln w="25400"/>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24" name="Rounded Rectangle 23"/>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RIXS – what </a:t>
            </a:r>
            <a:r>
              <a:rPr lang="en-US" sz="2400" dirty="0" smtClean="0"/>
              <a:t>does one measure</a:t>
            </a:r>
            <a:endParaRPr lang="en-US" sz="2400" dirty="0"/>
          </a:p>
        </p:txBody>
      </p:sp>
      <p:sp>
        <p:nvSpPr>
          <p:cNvPr id="32" name="TextBox 31"/>
          <p:cNvSpPr txBox="1"/>
          <p:nvPr/>
        </p:nvSpPr>
        <p:spPr>
          <a:xfrm>
            <a:off x="5607469" y="6544711"/>
            <a:ext cx="3123697" cy="307777"/>
          </a:xfrm>
          <a:prstGeom prst="rect">
            <a:avLst/>
          </a:prstGeom>
          <a:noFill/>
        </p:spPr>
        <p:txBody>
          <a:bodyPr wrap="none" rtlCol="0">
            <a:spAutoFit/>
          </a:bodyPr>
          <a:lstStyle/>
          <a:p>
            <a:r>
              <a:rPr lang="en-US" sz="1400" dirty="0" smtClean="0"/>
              <a:t>M.W. Haverkort PRL </a:t>
            </a:r>
            <a:r>
              <a:rPr lang="en-US" sz="1400" b="1" dirty="0" smtClean="0"/>
              <a:t>105</a:t>
            </a:r>
            <a:r>
              <a:rPr lang="en-US" sz="1400" dirty="0" smtClean="0"/>
              <a:t>, 167404 (2010)</a:t>
            </a:r>
            <a:endParaRPr lang="en-US" sz="1400" dirty="0"/>
          </a:p>
        </p:txBody>
      </p:sp>
    </p:spTree>
    <p:extLst>
      <p:ext uri="{BB962C8B-B14F-4D97-AF65-F5344CB8AC3E}">
        <p14:creationId xmlns:p14="http://schemas.microsoft.com/office/powerpoint/2010/main" val="1198878749"/>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Pie 55"/>
          <p:cNvSpPr/>
          <p:nvPr/>
        </p:nvSpPr>
        <p:spPr>
          <a:xfrm>
            <a:off x="2271109" y="3475982"/>
            <a:ext cx="1233921" cy="1252642"/>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57" name="Straight Connector 56"/>
          <p:cNvCxnSpPr/>
          <p:nvPr/>
        </p:nvCxnSpPr>
        <p:spPr>
          <a:xfrm>
            <a:off x="2883109" y="5702902"/>
            <a:ext cx="115373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a:off x="2883109" y="6055377"/>
            <a:ext cx="1153738" cy="0"/>
          </a:xfrm>
          <a:prstGeom prst="line">
            <a:avLst/>
          </a:prstGeom>
        </p:spPr>
        <p:style>
          <a:lnRef idx="2">
            <a:schemeClr val="accent1"/>
          </a:lnRef>
          <a:fillRef idx="0">
            <a:schemeClr val="accent1"/>
          </a:fillRef>
          <a:effectRef idx="1">
            <a:schemeClr val="accent1"/>
          </a:effectRef>
          <a:fontRef idx="minor">
            <a:schemeClr val="tx1"/>
          </a:fontRef>
        </p:style>
      </p:cxnSp>
      <p:sp>
        <p:nvSpPr>
          <p:cNvPr id="60" name="Arc 59"/>
          <p:cNvSpPr/>
          <p:nvPr/>
        </p:nvSpPr>
        <p:spPr>
          <a:xfrm>
            <a:off x="2260430" y="3498581"/>
            <a:ext cx="1244600" cy="1230043"/>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61" name="Straight Connector 60"/>
          <p:cNvCxnSpPr/>
          <p:nvPr/>
        </p:nvCxnSpPr>
        <p:spPr>
          <a:xfrm flipV="1">
            <a:off x="2883109" y="3328100"/>
            <a:ext cx="0" cy="2853242"/>
          </a:xfrm>
          <a:prstGeom prst="line">
            <a:avLst/>
          </a:prstGeom>
        </p:spPr>
        <p:style>
          <a:lnRef idx="2">
            <a:schemeClr val="accent1"/>
          </a:lnRef>
          <a:fillRef idx="0">
            <a:schemeClr val="accent1"/>
          </a:fillRef>
          <a:effectRef idx="1">
            <a:schemeClr val="accent1"/>
          </a:effectRef>
          <a:fontRef idx="minor">
            <a:schemeClr val="tx1"/>
          </a:fontRef>
        </p:style>
      </p:cxnSp>
      <p:cxnSp>
        <p:nvCxnSpPr>
          <p:cNvPr id="62" name="Straight Arrow Connector 61"/>
          <p:cNvCxnSpPr/>
          <p:nvPr/>
        </p:nvCxnSpPr>
        <p:spPr>
          <a:xfrm flipV="1">
            <a:off x="3569684" y="5410802"/>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63" name="Straight Arrow Connector 62"/>
          <p:cNvCxnSpPr/>
          <p:nvPr/>
        </p:nvCxnSpPr>
        <p:spPr>
          <a:xfrm flipV="1">
            <a:off x="3731609" y="5788677"/>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64" name="Straight Arrow Connector 63"/>
          <p:cNvCxnSpPr/>
          <p:nvPr/>
        </p:nvCxnSpPr>
        <p:spPr>
          <a:xfrm flipV="1">
            <a:off x="3911430" y="5417025"/>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65" name="Straight Arrow Connector 64"/>
          <p:cNvCxnSpPr/>
          <p:nvPr/>
        </p:nvCxnSpPr>
        <p:spPr>
          <a:xfrm>
            <a:off x="3048984" y="5410802"/>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67" name="Straight Arrow Connector 66"/>
          <p:cNvCxnSpPr/>
          <p:nvPr/>
        </p:nvCxnSpPr>
        <p:spPr>
          <a:xfrm>
            <a:off x="3209755" y="5782454"/>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RIXS – what is the cross section</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nvGrpSpPr>
          <p:cNvPr id="94" name="Group 93"/>
          <p:cNvGrpSpPr/>
          <p:nvPr/>
        </p:nvGrpSpPr>
        <p:grpSpPr>
          <a:xfrm>
            <a:off x="136828" y="3334323"/>
            <a:ext cx="1776417" cy="2993977"/>
            <a:chOff x="369150" y="2983724"/>
            <a:chExt cx="1776417" cy="2993977"/>
          </a:xfrm>
        </p:grpSpPr>
        <p:sp>
          <p:nvSpPr>
            <p:cNvPr id="18" name="Pie 17"/>
            <p:cNvSpPr/>
            <p:nvPr/>
          </p:nvSpPr>
          <p:spPr>
            <a:xfrm>
              <a:off x="379829" y="3131606"/>
              <a:ext cx="1233921" cy="1252642"/>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8" name="Straight Connector 7"/>
            <p:cNvCxnSpPr/>
            <p:nvPr/>
          </p:nvCxnSpPr>
          <p:spPr>
            <a:xfrm>
              <a:off x="991829" y="5358526"/>
              <a:ext cx="115373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991829" y="5711001"/>
              <a:ext cx="1153738" cy="0"/>
            </a:xfrm>
            <a:prstGeom prst="line">
              <a:avLst/>
            </a:prstGeom>
          </p:spPr>
          <p:style>
            <a:lnRef idx="2">
              <a:schemeClr val="accent1"/>
            </a:lnRef>
            <a:fillRef idx="0">
              <a:schemeClr val="accent1"/>
            </a:fillRef>
            <a:effectRef idx="1">
              <a:schemeClr val="accent1"/>
            </a:effectRef>
            <a:fontRef idx="minor">
              <a:schemeClr val="tx1"/>
            </a:fontRef>
          </p:style>
        </p:cxnSp>
        <p:sp>
          <p:nvSpPr>
            <p:cNvPr id="21" name="Arc 20"/>
            <p:cNvSpPr/>
            <p:nvPr/>
          </p:nvSpPr>
          <p:spPr>
            <a:xfrm>
              <a:off x="369150" y="3154205"/>
              <a:ext cx="1244600" cy="1230043"/>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 name="Straight Connector 2"/>
            <p:cNvCxnSpPr/>
            <p:nvPr/>
          </p:nvCxnSpPr>
          <p:spPr>
            <a:xfrm flipV="1">
              <a:off x="991829" y="2983724"/>
              <a:ext cx="0" cy="2853242"/>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flipV="1">
              <a:off x="1678404" y="5066426"/>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flipV="1">
              <a:off x="1840329" y="5444301"/>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flipV="1">
              <a:off x="2020150" y="5072649"/>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1157704"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a:off x="1499450"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a:off x="1318475" y="5438078"/>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cxnSp>
        <p:nvCxnSpPr>
          <p:cNvPr id="40" name="Straight Arrow Connector 39"/>
          <p:cNvCxnSpPr/>
          <p:nvPr/>
        </p:nvCxnSpPr>
        <p:spPr>
          <a:xfrm>
            <a:off x="3126474" y="3678699"/>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68" name="Rounded Rectangle 67"/>
          <p:cNvSpPr/>
          <p:nvPr/>
        </p:nvSpPr>
        <p:spPr>
          <a:xfrm>
            <a:off x="925382" y="1193801"/>
            <a:ext cx="7325500" cy="1143000"/>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Interaction of Neutrons with matter is easy (magnetic dipole),</a:t>
            </a:r>
          </a:p>
          <a:p>
            <a:r>
              <a:rPr lang="en-US" sz="2000" dirty="0" smtClean="0">
                <a:solidFill>
                  <a:schemeClr val="tx1"/>
                </a:solidFill>
              </a:rPr>
              <a:t>but for resonant inelastic x-ray scattering nothing is obvious.</a:t>
            </a:r>
          </a:p>
          <a:p>
            <a:r>
              <a:rPr lang="en-US" sz="2000" dirty="0" smtClean="0">
                <a:solidFill>
                  <a:schemeClr val="tx1"/>
                </a:solidFill>
              </a:rPr>
              <a:t>A lot is known though…</a:t>
            </a:r>
            <a:endParaRPr lang="en-US" sz="2000" dirty="0">
              <a:solidFill>
                <a:schemeClr val="tx1"/>
              </a:solidFill>
            </a:endParaRPr>
          </a:p>
        </p:txBody>
      </p:sp>
      <p:pic>
        <p:nvPicPr>
          <p:cNvPr id="69" name="Picture 68"/>
          <p:cNvPicPr>
            <a:picLocks noChangeAspect="1"/>
          </p:cNvPicPr>
          <p:nvPr/>
        </p:nvPicPr>
        <p:blipFill>
          <a:blip r:embed="rId2"/>
          <a:stretch>
            <a:fillRect/>
          </a:stretch>
        </p:blipFill>
        <p:spPr>
          <a:xfrm>
            <a:off x="612000" y="2476501"/>
            <a:ext cx="7920000" cy="857279"/>
          </a:xfrm>
          <a:prstGeom prst="rect">
            <a:avLst/>
          </a:prstGeom>
        </p:spPr>
      </p:pic>
      <p:sp>
        <p:nvSpPr>
          <p:cNvPr id="92" name="Oval 91"/>
          <p:cNvSpPr/>
          <p:nvPr/>
        </p:nvSpPr>
        <p:spPr>
          <a:xfrm>
            <a:off x="5532955" y="2530475"/>
            <a:ext cx="431800" cy="722773"/>
          </a:xfrm>
          <a:prstGeom prst="ellipse">
            <a:avLst/>
          </a:prstGeom>
          <a:gradFill flip="none" rotWithShape="1">
            <a:gsLst>
              <a:gs pos="0">
                <a:schemeClr val="accent2">
                  <a:tint val="100000"/>
                  <a:shade val="100000"/>
                  <a:satMod val="130000"/>
                  <a:alpha val="53000"/>
                </a:schemeClr>
              </a:gs>
              <a:gs pos="100000">
                <a:schemeClr val="accent2">
                  <a:tint val="50000"/>
                  <a:shade val="100000"/>
                  <a:satMod val="350000"/>
                  <a:alpha val="53000"/>
                </a:schemeClr>
              </a:gs>
            </a:gsLst>
            <a:lin ang="16200000" scaled="0"/>
            <a:tileRect/>
          </a:gradFill>
          <a:ln w="25400"/>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96" name="Delay 46"/>
          <p:cNvSpPr/>
          <p:nvPr/>
        </p:nvSpPr>
        <p:spPr>
          <a:xfrm>
            <a:off x="2617056" y="3253248"/>
            <a:ext cx="3136044" cy="1644890"/>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Lst>
            <a:ahLst/>
            <a:cxnLst>
              <a:cxn ang="0">
                <a:pos x="connsiteX0" y="connsiteY0"/>
              </a:cxn>
              <a:cxn ang="0">
                <a:pos x="connsiteX1" y="connsiteY1"/>
              </a:cxn>
            </a:cxnLst>
            <a:rect l="l" t="t" r="r" b="b"/>
            <a:pathLst>
              <a:path w="2281605" h="2157668">
                <a:moveTo>
                  <a:pt x="2281605" y="0"/>
                </a:moveTo>
                <a:cubicBezTo>
                  <a:pt x="2277166" y="831671"/>
                  <a:pt x="1695761" y="2158952"/>
                  <a:pt x="0" y="2157668"/>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104" name="Delay 46"/>
          <p:cNvSpPr/>
          <p:nvPr/>
        </p:nvSpPr>
        <p:spPr>
          <a:xfrm rot="8110201">
            <a:off x="1014902" y="4494518"/>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32" name="TextBox 31"/>
          <p:cNvSpPr txBox="1"/>
          <p:nvPr/>
        </p:nvSpPr>
        <p:spPr>
          <a:xfrm>
            <a:off x="5607469" y="6544711"/>
            <a:ext cx="3123697" cy="307777"/>
          </a:xfrm>
          <a:prstGeom prst="rect">
            <a:avLst/>
          </a:prstGeom>
          <a:noFill/>
        </p:spPr>
        <p:txBody>
          <a:bodyPr wrap="none" rtlCol="0">
            <a:spAutoFit/>
          </a:bodyPr>
          <a:lstStyle/>
          <a:p>
            <a:r>
              <a:rPr lang="en-US" sz="1400" dirty="0" smtClean="0"/>
              <a:t>M.W. Haverkort PRL </a:t>
            </a:r>
            <a:r>
              <a:rPr lang="en-US" sz="1400" b="1" dirty="0" smtClean="0"/>
              <a:t>105</a:t>
            </a:r>
            <a:r>
              <a:rPr lang="en-US" sz="1400" dirty="0" smtClean="0"/>
              <a:t>, 167404 (2010)</a:t>
            </a:r>
            <a:endParaRPr lang="en-US" sz="1400" dirty="0"/>
          </a:p>
        </p:txBody>
      </p:sp>
    </p:spTree>
    <p:extLst>
      <p:ext uri="{BB962C8B-B14F-4D97-AF65-F5344CB8AC3E}">
        <p14:creationId xmlns:p14="http://schemas.microsoft.com/office/powerpoint/2010/main" val="2365836865"/>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Pie 55"/>
          <p:cNvSpPr/>
          <p:nvPr/>
        </p:nvSpPr>
        <p:spPr>
          <a:xfrm>
            <a:off x="2271109" y="3475982"/>
            <a:ext cx="1233921" cy="1252642"/>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57" name="Straight Connector 56"/>
          <p:cNvCxnSpPr/>
          <p:nvPr/>
        </p:nvCxnSpPr>
        <p:spPr>
          <a:xfrm>
            <a:off x="2883109" y="5702902"/>
            <a:ext cx="115373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a:off x="2883109" y="6055377"/>
            <a:ext cx="1153738" cy="0"/>
          </a:xfrm>
          <a:prstGeom prst="line">
            <a:avLst/>
          </a:prstGeom>
        </p:spPr>
        <p:style>
          <a:lnRef idx="2">
            <a:schemeClr val="accent1"/>
          </a:lnRef>
          <a:fillRef idx="0">
            <a:schemeClr val="accent1"/>
          </a:fillRef>
          <a:effectRef idx="1">
            <a:schemeClr val="accent1"/>
          </a:effectRef>
          <a:fontRef idx="minor">
            <a:schemeClr val="tx1"/>
          </a:fontRef>
        </p:style>
      </p:cxnSp>
      <p:sp>
        <p:nvSpPr>
          <p:cNvPr id="60" name="Arc 59"/>
          <p:cNvSpPr/>
          <p:nvPr/>
        </p:nvSpPr>
        <p:spPr>
          <a:xfrm>
            <a:off x="2260430" y="3498581"/>
            <a:ext cx="1244600" cy="1230043"/>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61" name="Straight Connector 60"/>
          <p:cNvCxnSpPr/>
          <p:nvPr/>
        </p:nvCxnSpPr>
        <p:spPr>
          <a:xfrm flipV="1">
            <a:off x="2883109" y="3328100"/>
            <a:ext cx="0" cy="2853242"/>
          </a:xfrm>
          <a:prstGeom prst="line">
            <a:avLst/>
          </a:prstGeom>
        </p:spPr>
        <p:style>
          <a:lnRef idx="2">
            <a:schemeClr val="accent1"/>
          </a:lnRef>
          <a:fillRef idx="0">
            <a:schemeClr val="accent1"/>
          </a:fillRef>
          <a:effectRef idx="1">
            <a:schemeClr val="accent1"/>
          </a:effectRef>
          <a:fontRef idx="minor">
            <a:schemeClr val="tx1"/>
          </a:fontRef>
        </p:style>
      </p:cxnSp>
      <p:cxnSp>
        <p:nvCxnSpPr>
          <p:cNvPr id="62" name="Straight Arrow Connector 61"/>
          <p:cNvCxnSpPr/>
          <p:nvPr/>
        </p:nvCxnSpPr>
        <p:spPr>
          <a:xfrm flipV="1">
            <a:off x="3569684" y="5410802"/>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63" name="Straight Arrow Connector 62"/>
          <p:cNvCxnSpPr/>
          <p:nvPr/>
        </p:nvCxnSpPr>
        <p:spPr>
          <a:xfrm flipV="1">
            <a:off x="3731609" y="5788677"/>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64" name="Straight Arrow Connector 63"/>
          <p:cNvCxnSpPr/>
          <p:nvPr/>
        </p:nvCxnSpPr>
        <p:spPr>
          <a:xfrm flipV="1">
            <a:off x="3911430" y="5417025"/>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65" name="Straight Arrow Connector 64"/>
          <p:cNvCxnSpPr/>
          <p:nvPr/>
        </p:nvCxnSpPr>
        <p:spPr>
          <a:xfrm>
            <a:off x="3048984" y="5410802"/>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67" name="Straight Arrow Connector 66"/>
          <p:cNvCxnSpPr/>
          <p:nvPr/>
        </p:nvCxnSpPr>
        <p:spPr>
          <a:xfrm>
            <a:off x="3209755" y="5782454"/>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nvGrpSpPr>
          <p:cNvPr id="94" name="Group 93"/>
          <p:cNvGrpSpPr/>
          <p:nvPr/>
        </p:nvGrpSpPr>
        <p:grpSpPr>
          <a:xfrm>
            <a:off x="136828" y="3334323"/>
            <a:ext cx="1776417" cy="2993977"/>
            <a:chOff x="369150" y="2983724"/>
            <a:chExt cx="1776417" cy="2993977"/>
          </a:xfrm>
        </p:grpSpPr>
        <p:sp>
          <p:nvSpPr>
            <p:cNvPr id="18" name="Pie 17"/>
            <p:cNvSpPr/>
            <p:nvPr/>
          </p:nvSpPr>
          <p:spPr>
            <a:xfrm>
              <a:off x="379829" y="3131606"/>
              <a:ext cx="1233921" cy="1252642"/>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8" name="Straight Connector 7"/>
            <p:cNvCxnSpPr/>
            <p:nvPr/>
          </p:nvCxnSpPr>
          <p:spPr>
            <a:xfrm>
              <a:off x="991829" y="5358526"/>
              <a:ext cx="115373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991829" y="5711001"/>
              <a:ext cx="1153738" cy="0"/>
            </a:xfrm>
            <a:prstGeom prst="line">
              <a:avLst/>
            </a:prstGeom>
          </p:spPr>
          <p:style>
            <a:lnRef idx="2">
              <a:schemeClr val="accent1"/>
            </a:lnRef>
            <a:fillRef idx="0">
              <a:schemeClr val="accent1"/>
            </a:fillRef>
            <a:effectRef idx="1">
              <a:schemeClr val="accent1"/>
            </a:effectRef>
            <a:fontRef idx="minor">
              <a:schemeClr val="tx1"/>
            </a:fontRef>
          </p:style>
        </p:cxnSp>
        <p:sp>
          <p:nvSpPr>
            <p:cNvPr id="21" name="Arc 20"/>
            <p:cNvSpPr/>
            <p:nvPr/>
          </p:nvSpPr>
          <p:spPr>
            <a:xfrm>
              <a:off x="369150" y="3154205"/>
              <a:ext cx="1244600" cy="1230043"/>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 name="Straight Connector 2"/>
            <p:cNvCxnSpPr/>
            <p:nvPr/>
          </p:nvCxnSpPr>
          <p:spPr>
            <a:xfrm flipV="1">
              <a:off x="991829" y="2983724"/>
              <a:ext cx="0" cy="2853242"/>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flipV="1">
              <a:off x="1678404" y="5066426"/>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flipV="1">
              <a:off x="1840329" y="5444301"/>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flipV="1">
              <a:off x="2020150" y="5072649"/>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1157704"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a:off x="1499450"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a:off x="1318475" y="5438078"/>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cxnSp>
        <p:nvCxnSpPr>
          <p:cNvPr id="40" name="Straight Arrow Connector 39"/>
          <p:cNvCxnSpPr/>
          <p:nvPr/>
        </p:nvCxnSpPr>
        <p:spPr>
          <a:xfrm>
            <a:off x="3126474" y="3678699"/>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68" name="Rounded Rectangle 67"/>
          <p:cNvSpPr/>
          <p:nvPr/>
        </p:nvSpPr>
        <p:spPr>
          <a:xfrm>
            <a:off x="925382" y="1193801"/>
            <a:ext cx="7325500" cy="1143000"/>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Interaction of Neutrons with matter is easy (magnetic dipole),</a:t>
            </a:r>
          </a:p>
          <a:p>
            <a:r>
              <a:rPr lang="en-US" sz="2000" dirty="0" smtClean="0">
                <a:solidFill>
                  <a:schemeClr val="tx1"/>
                </a:solidFill>
              </a:rPr>
              <a:t>but for resonant inelastic x-ray scattering nothing is obvious.</a:t>
            </a:r>
          </a:p>
          <a:p>
            <a:r>
              <a:rPr lang="en-US" sz="2000" dirty="0" smtClean="0">
                <a:solidFill>
                  <a:schemeClr val="tx1"/>
                </a:solidFill>
              </a:rPr>
              <a:t>A lot is known though…</a:t>
            </a:r>
            <a:endParaRPr lang="en-US" sz="2000" dirty="0">
              <a:solidFill>
                <a:schemeClr val="tx1"/>
              </a:solidFill>
            </a:endParaRPr>
          </a:p>
        </p:txBody>
      </p:sp>
      <p:pic>
        <p:nvPicPr>
          <p:cNvPr id="69" name="Picture 68"/>
          <p:cNvPicPr>
            <a:picLocks noChangeAspect="1"/>
          </p:cNvPicPr>
          <p:nvPr/>
        </p:nvPicPr>
        <p:blipFill>
          <a:blip r:embed="rId2"/>
          <a:stretch>
            <a:fillRect/>
          </a:stretch>
        </p:blipFill>
        <p:spPr>
          <a:xfrm>
            <a:off x="612000" y="2476501"/>
            <a:ext cx="7920000" cy="857279"/>
          </a:xfrm>
          <a:prstGeom prst="rect">
            <a:avLst/>
          </a:prstGeom>
        </p:spPr>
      </p:pic>
      <p:sp>
        <p:nvSpPr>
          <p:cNvPr id="92" name="Oval 91"/>
          <p:cNvSpPr/>
          <p:nvPr/>
        </p:nvSpPr>
        <p:spPr>
          <a:xfrm>
            <a:off x="3731479" y="2530476"/>
            <a:ext cx="1859695" cy="722774"/>
          </a:xfrm>
          <a:custGeom>
            <a:avLst/>
            <a:gdLst>
              <a:gd name="connsiteX0" fmla="*/ 0 w 1801346"/>
              <a:gd name="connsiteY0" fmla="*/ 361387 h 722773"/>
              <a:gd name="connsiteX1" fmla="*/ 900673 w 1801346"/>
              <a:gd name="connsiteY1" fmla="*/ 0 h 722773"/>
              <a:gd name="connsiteX2" fmla="*/ 1801346 w 1801346"/>
              <a:gd name="connsiteY2" fmla="*/ 361387 h 722773"/>
              <a:gd name="connsiteX3" fmla="*/ 900673 w 1801346"/>
              <a:gd name="connsiteY3" fmla="*/ 722774 h 722773"/>
              <a:gd name="connsiteX4" fmla="*/ 0 w 1801346"/>
              <a:gd name="connsiteY4" fmla="*/ 361387 h 722773"/>
              <a:gd name="connsiteX0" fmla="*/ 0 w 1801346"/>
              <a:gd name="connsiteY0" fmla="*/ 361387 h 722774"/>
              <a:gd name="connsiteX1" fmla="*/ 900673 w 1801346"/>
              <a:gd name="connsiteY1" fmla="*/ 0 h 722774"/>
              <a:gd name="connsiteX2" fmla="*/ 1801346 w 1801346"/>
              <a:gd name="connsiteY2" fmla="*/ 361387 h 722774"/>
              <a:gd name="connsiteX3" fmla="*/ 900673 w 1801346"/>
              <a:gd name="connsiteY3" fmla="*/ 722774 h 722774"/>
              <a:gd name="connsiteX4" fmla="*/ 0 w 1801346"/>
              <a:gd name="connsiteY4" fmla="*/ 361387 h 722774"/>
              <a:gd name="connsiteX0" fmla="*/ 0 w 1801346"/>
              <a:gd name="connsiteY0" fmla="*/ 361387 h 722774"/>
              <a:gd name="connsiteX1" fmla="*/ 900673 w 1801346"/>
              <a:gd name="connsiteY1" fmla="*/ 0 h 722774"/>
              <a:gd name="connsiteX2" fmla="*/ 1801346 w 1801346"/>
              <a:gd name="connsiteY2" fmla="*/ 361387 h 722774"/>
              <a:gd name="connsiteX3" fmla="*/ 900673 w 1801346"/>
              <a:gd name="connsiteY3" fmla="*/ 722774 h 722774"/>
              <a:gd name="connsiteX4" fmla="*/ 0 w 1801346"/>
              <a:gd name="connsiteY4" fmla="*/ 361387 h 722774"/>
              <a:gd name="connsiteX0" fmla="*/ 0 w 1801346"/>
              <a:gd name="connsiteY0" fmla="*/ 361387 h 722774"/>
              <a:gd name="connsiteX1" fmla="*/ 900673 w 1801346"/>
              <a:gd name="connsiteY1" fmla="*/ 0 h 722774"/>
              <a:gd name="connsiteX2" fmla="*/ 1801346 w 1801346"/>
              <a:gd name="connsiteY2" fmla="*/ 361387 h 722774"/>
              <a:gd name="connsiteX3" fmla="*/ 900673 w 1801346"/>
              <a:gd name="connsiteY3" fmla="*/ 722774 h 722774"/>
              <a:gd name="connsiteX4" fmla="*/ 0 w 1801346"/>
              <a:gd name="connsiteY4" fmla="*/ 361387 h 722774"/>
              <a:gd name="connsiteX0" fmla="*/ 0 w 1801346"/>
              <a:gd name="connsiteY0" fmla="*/ 361387 h 722774"/>
              <a:gd name="connsiteX1" fmla="*/ 900673 w 1801346"/>
              <a:gd name="connsiteY1" fmla="*/ 0 h 722774"/>
              <a:gd name="connsiteX2" fmla="*/ 1801346 w 1801346"/>
              <a:gd name="connsiteY2" fmla="*/ 361387 h 722774"/>
              <a:gd name="connsiteX3" fmla="*/ 900673 w 1801346"/>
              <a:gd name="connsiteY3" fmla="*/ 722774 h 722774"/>
              <a:gd name="connsiteX4" fmla="*/ 0 w 1801346"/>
              <a:gd name="connsiteY4" fmla="*/ 361387 h 722774"/>
              <a:gd name="connsiteX0" fmla="*/ 5 w 1801351"/>
              <a:gd name="connsiteY0" fmla="*/ 361387 h 722774"/>
              <a:gd name="connsiteX1" fmla="*/ 900678 w 1801351"/>
              <a:gd name="connsiteY1" fmla="*/ 0 h 722774"/>
              <a:gd name="connsiteX2" fmla="*/ 1801351 w 1801351"/>
              <a:gd name="connsiteY2" fmla="*/ 361387 h 722774"/>
              <a:gd name="connsiteX3" fmla="*/ 900678 w 1801351"/>
              <a:gd name="connsiteY3" fmla="*/ 722774 h 722774"/>
              <a:gd name="connsiteX4" fmla="*/ 5 w 1801351"/>
              <a:gd name="connsiteY4" fmla="*/ 361387 h 722774"/>
              <a:gd name="connsiteX0" fmla="*/ 86 w 1801432"/>
              <a:gd name="connsiteY0" fmla="*/ 361387 h 722774"/>
              <a:gd name="connsiteX1" fmla="*/ 900759 w 1801432"/>
              <a:gd name="connsiteY1" fmla="*/ 0 h 722774"/>
              <a:gd name="connsiteX2" fmla="*/ 1801432 w 1801432"/>
              <a:gd name="connsiteY2" fmla="*/ 361387 h 722774"/>
              <a:gd name="connsiteX3" fmla="*/ 900759 w 1801432"/>
              <a:gd name="connsiteY3" fmla="*/ 722774 h 722774"/>
              <a:gd name="connsiteX4" fmla="*/ 86 w 1801432"/>
              <a:gd name="connsiteY4" fmla="*/ 361387 h 722774"/>
              <a:gd name="connsiteX0" fmla="*/ 6 w 1801352"/>
              <a:gd name="connsiteY0" fmla="*/ 361387 h 722774"/>
              <a:gd name="connsiteX1" fmla="*/ 900679 w 1801352"/>
              <a:gd name="connsiteY1" fmla="*/ 0 h 722774"/>
              <a:gd name="connsiteX2" fmla="*/ 1801352 w 1801352"/>
              <a:gd name="connsiteY2" fmla="*/ 361387 h 722774"/>
              <a:gd name="connsiteX3" fmla="*/ 900679 w 1801352"/>
              <a:gd name="connsiteY3" fmla="*/ 722774 h 722774"/>
              <a:gd name="connsiteX4" fmla="*/ 6 w 1801352"/>
              <a:gd name="connsiteY4" fmla="*/ 361387 h 722774"/>
              <a:gd name="connsiteX0" fmla="*/ 6 w 1801352"/>
              <a:gd name="connsiteY0" fmla="*/ 361387 h 722774"/>
              <a:gd name="connsiteX1" fmla="*/ 900679 w 1801352"/>
              <a:gd name="connsiteY1" fmla="*/ 0 h 722774"/>
              <a:gd name="connsiteX2" fmla="*/ 1801352 w 1801352"/>
              <a:gd name="connsiteY2" fmla="*/ 361387 h 722774"/>
              <a:gd name="connsiteX3" fmla="*/ 900679 w 1801352"/>
              <a:gd name="connsiteY3" fmla="*/ 722774 h 722774"/>
              <a:gd name="connsiteX4" fmla="*/ 6 w 1801352"/>
              <a:gd name="connsiteY4" fmla="*/ 361387 h 722774"/>
              <a:gd name="connsiteX0" fmla="*/ 125 w 1801471"/>
              <a:gd name="connsiteY0" fmla="*/ 361387 h 722774"/>
              <a:gd name="connsiteX1" fmla="*/ 900798 w 1801471"/>
              <a:gd name="connsiteY1" fmla="*/ 0 h 722774"/>
              <a:gd name="connsiteX2" fmla="*/ 1801471 w 1801471"/>
              <a:gd name="connsiteY2" fmla="*/ 361387 h 722774"/>
              <a:gd name="connsiteX3" fmla="*/ 900798 w 1801471"/>
              <a:gd name="connsiteY3" fmla="*/ 722774 h 722774"/>
              <a:gd name="connsiteX4" fmla="*/ 125 w 1801471"/>
              <a:gd name="connsiteY4" fmla="*/ 361387 h 722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471" h="722774">
                <a:moveTo>
                  <a:pt x="125" y="361387"/>
                </a:moveTo>
                <a:cubicBezTo>
                  <a:pt x="-1547" y="3056"/>
                  <a:pt x="467" y="0"/>
                  <a:pt x="900798" y="0"/>
                </a:cubicBezTo>
                <a:cubicBezTo>
                  <a:pt x="1801129" y="0"/>
                  <a:pt x="1801471" y="-127"/>
                  <a:pt x="1801471" y="361387"/>
                </a:cubicBezTo>
                <a:cubicBezTo>
                  <a:pt x="1801471" y="722901"/>
                  <a:pt x="1798276" y="722774"/>
                  <a:pt x="900798" y="722774"/>
                </a:cubicBezTo>
                <a:cubicBezTo>
                  <a:pt x="3320" y="722774"/>
                  <a:pt x="1812" y="722911"/>
                  <a:pt x="125" y="361387"/>
                </a:cubicBezTo>
                <a:close/>
              </a:path>
            </a:pathLst>
          </a:custGeom>
          <a:gradFill flip="none" rotWithShape="1">
            <a:gsLst>
              <a:gs pos="0">
                <a:schemeClr val="accent2">
                  <a:tint val="100000"/>
                  <a:shade val="100000"/>
                  <a:satMod val="130000"/>
                  <a:alpha val="53000"/>
                </a:schemeClr>
              </a:gs>
              <a:gs pos="100000">
                <a:schemeClr val="accent2">
                  <a:tint val="50000"/>
                  <a:shade val="100000"/>
                  <a:satMod val="350000"/>
                  <a:alpha val="53000"/>
                </a:schemeClr>
              </a:gs>
            </a:gsLst>
            <a:lin ang="16200000" scaled="0"/>
            <a:tileRect/>
          </a:gradFill>
          <a:ln w="25400"/>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104" name="Delay 46"/>
          <p:cNvSpPr/>
          <p:nvPr/>
        </p:nvSpPr>
        <p:spPr>
          <a:xfrm rot="8110201">
            <a:off x="1014902" y="4494518"/>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32" name="Rounded Rectangle 31"/>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RIXS – what </a:t>
            </a:r>
            <a:r>
              <a:rPr lang="en-US" sz="2400" dirty="0" smtClean="0"/>
              <a:t>does one measure</a:t>
            </a:r>
            <a:endParaRPr lang="en-US" sz="2400" dirty="0"/>
          </a:p>
        </p:txBody>
      </p:sp>
      <p:sp>
        <p:nvSpPr>
          <p:cNvPr id="33" name="TextBox 32"/>
          <p:cNvSpPr txBox="1"/>
          <p:nvPr/>
        </p:nvSpPr>
        <p:spPr>
          <a:xfrm>
            <a:off x="5607469" y="6544711"/>
            <a:ext cx="3123697" cy="307777"/>
          </a:xfrm>
          <a:prstGeom prst="rect">
            <a:avLst/>
          </a:prstGeom>
          <a:noFill/>
        </p:spPr>
        <p:txBody>
          <a:bodyPr wrap="none" rtlCol="0">
            <a:spAutoFit/>
          </a:bodyPr>
          <a:lstStyle/>
          <a:p>
            <a:r>
              <a:rPr lang="en-US" sz="1400" dirty="0" smtClean="0"/>
              <a:t>M.W. Haverkort PRL </a:t>
            </a:r>
            <a:r>
              <a:rPr lang="en-US" sz="1400" b="1" dirty="0" smtClean="0"/>
              <a:t>105</a:t>
            </a:r>
            <a:r>
              <a:rPr lang="en-US" sz="1400" dirty="0" smtClean="0"/>
              <a:t>, 167404 (2010)</a:t>
            </a:r>
            <a:endParaRPr lang="en-US" sz="1400" dirty="0"/>
          </a:p>
        </p:txBody>
      </p:sp>
    </p:spTree>
    <p:extLst>
      <p:ext uri="{BB962C8B-B14F-4D97-AF65-F5344CB8AC3E}">
        <p14:creationId xmlns:p14="http://schemas.microsoft.com/office/powerpoint/2010/main" val="2803652627"/>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nvGrpSpPr>
          <p:cNvPr id="94" name="Group 93"/>
          <p:cNvGrpSpPr/>
          <p:nvPr/>
        </p:nvGrpSpPr>
        <p:grpSpPr>
          <a:xfrm>
            <a:off x="136828" y="3334323"/>
            <a:ext cx="1776417" cy="2993977"/>
            <a:chOff x="369150" y="2983724"/>
            <a:chExt cx="1776417" cy="2993977"/>
          </a:xfrm>
        </p:grpSpPr>
        <p:sp>
          <p:nvSpPr>
            <p:cNvPr id="18" name="Pie 17"/>
            <p:cNvSpPr/>
            <p:nvPr/>
          </p:nvSpPr>
          <p:spPr>
            <a:xfrm>
              <a:off x="379829" y="3131606"/>
              <a:ext cx="1233921" cy="1252642"/>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8" name="Straight Connector 7"/>
            <p:cNvCxnSpPr/>
            <p:nvPr/>
          </p:nvCxnSpPr>
          <p:spPr>
            <a:xfrm>
              <a:off x="991829" y="5358526"/>
              <a:ext cx="115373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991829" y="5711001"/>
              <a:ext cx="1153738" cy="0"/>
            </a:xfrm>
            <a:prstGeom prst="line">
              <a:avLst/>
            </a:prstGeom>
          </p:spPr>
          <p:style>
            <a:lnRef idx="2">
              <a:schemeClr val="accent1"/>
            </a:lnRef>
            <a:fillRef idx="0">
              <a:schemeClr val="accent1"/>
            </a:fillRef>
            <a:effectRef idx="1">
              <a:schemeClr val="accent1"/>
            </a:effectRef>
            <a:fontRef idx="minor">
              <a:schemeClr val="tx1"/>
            </a:fontRef>
          </p:style>
        </p:cxnSp>
        <p:sp>
          <p:nvSpPr>
            <p:cNvPr id="21" name="Arc 20"/>
            <p:cNvSpPr/>
            <p:nvPr/>
          </p:nvSpPr>
          <p:spPr>
            <a:xfrm>
              <a:off x="369150" y="3154205"/>
              <a:ext cx="1244600" cy="1230043"/>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 name="Straight Connector 2"/>
            <p:cNvCxnSpPr/>
            <p:nvPr/>
          </p:nvCxnSpPr>
          <p:spPr>
            <a:xfrm flipV="1">
              <a:off x="991829" y="2983724"/>
              <a:ext cx="0" cy="2853242"/>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flipV="1">
              <a:off x="1678404" y="5066426"/>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flipV="1">
              <a:off x="1840329" y="5444301"/>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flipV="1">
              <a:off x="2020150" y="5072649"/>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1157704"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a:off x="1499450"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a:off x="1318475" y="5438078"/>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cxnSp>
        <p:nvCxnSpPr>
          <p:cNvPr id="33" name="Straight Connector 32"/>
          <p:cNvCxnSpPr/>
          <p:nvPr/>
        </p:nvCxnSpPr>
        <p:spPr>
          <a:xfrm>
            <a:off x="2880845" y="5702902"/>
            <a:ext cx="115373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2880845" y="6055377"/>
            <a:ext cx="1153738" cy="0"/>
          </a:xfrm>
          <a:prstGeom prst="line">
            <a:avLst/>
          </a:prstGeom>
        </p:spPr>
        <p:style>
          <a:lnRef idx="2">
            <a:schemeClr val="accent1"/>
          </a:lnRef>
          <a:fillRef idx="0">
            <a:schemeClr val="accent1"/>
          </a:fillRef>
          <a:effectRef idx="1">
            <a:schemeClr val="accent1"/>
          </a:effectRef>
          <a:fontRef idx="minor">
            <a:schemeClr val="tx1"/>
          </a:fontRef>
        </p:style>
      </p:cxnSp>
      <p:sp>
        <p:nvSpPr>
          <p:cNvPr id="35" name="Arc 34"/>
          <p:cNvSpPr/>
          <p:nvPr/>
        </p:nvSpPr>
        <p:spPr>
          <a:xfrm>
            <a:off x="2258166" y="3498581"/>
            <a:ext cx="1244600" cy="1230043"/>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7" name="Straight Arrow Connector 36"/>
          <p:cNvCxnSpPr/>
          <p:nvPr/>
        </p:nvCxnSpPr>
        <p:spPr>
          <a:xfrm flipV="1">
            <a:off x="3567420" y="5410802"/>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p:nvPr/>
        </p:nvCxnSpPr>
        <p:spPr>
          <a:xfrm flipV="1">
            <a:off x="3729345" y="5788677"/>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p:nvPr/>
        </p:nvCxnSpPr>
        <p:spPr>
          <a:xfrm flipV="1">
            <a:off x="3909166" y="5417025"/>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p:nvPr/>
        </p:nvCxnSpPr>
        <p:spPr>
          <a:xfrm>
            <a:off x="3126474" y="3678699"/>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p:nvPr/>
        </p:nvCxnSpPr>
        <p:spPr>
          <a:xfrm>
            <a:off x="3207491" y="5782454"/>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59" name="Delay 46"/>
          <p:cNvSpPr/>
          <p:nvPr/>
        </p:nvSpPr>
        <p:spPr>
          <a:xfrm>
            <a:off x="2879691" y="4313699"/>
            <a:ext cx="1136268" cy="627380"/>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5430" h="822960">
                <a:moveTo>
                  <a:pt x="386538" y="0"/>
                </a:moveTo>
                <a:cubicBezTo>
                  <a:pt x="318680" y="457573"/>
                  <a:pt x="440231" y="452896"/>
                  <a:pt x="614365" y="535550"/>
                </a:cubicBezTo>
                <a:cubicBezTo>
                  <a:pt x="788499" y="618204"/>
                  <a:pt x="819304" y="817600"/>
                  <a:pt x="519025" y="820775"/>
                </a:cubicBezTo>
                <a:lnTo>
                  <a:pt x="0" y="822960"/>
                </a:lnTo>
                <a:cubicBezTo>
                  <a:pt x="0" y="548640"/>
                  <a:pt x="1663" y="7497"/>
                  <a:pt x="1663" y="7497"/>
                </a:cubicBezTo>
              </a:path>
            </a:pathLst>
          </a:custGeom>
          <a:ln w="25400" cmpd="sng"/>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36" name="Straight Connector 35"/>
          <p:cNvCxnSpPr/>
          <p:nvPr/>
        </p:nvCxnSpPr>
        <p:spPr>
          <a:xfrm flipV="1">
            <a:off x="2880845" y="3328100"/>
            <a:ext cx="0" cy="2853242"/>
          </a:xfrm>
          <a:prstGeom prst="line">
            <a:avLst/>
          </a:prstGeom>
        </p:spPr>
        <p:style>
          <a:lnRef idx="2">
            <a:schemeClr val="accent1"/>
          </a:lnRef>
          <a:fillRef idx="0">
            <a:schemeClr val="accent1"/>
          </a:fillRef>
          <a:effectRef idx="1">
            <a:schemeClr val="accent1"/>
          </a:effectRef>
          <a:fontRef idx="minor">
            <a:schemeClr val="tx1"/>
          </a:fontRef>
        </p:style>
      </p:cxnSp>
      <p:cxnSp>
        <p:nvCxnSpPr>
          <p:cNvPr id="55" name="Straight Arrow Connector 54"/>
          <p:cNvCxnSpPr/>
          <p:nvPr/>
        </p:nvCxnSpPr>
        <p:spPr>
          <a:xfrm>
            <a:off x="3048984" y="5410802"/>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56" name="Delay 46"/>
          <p:cNvSpPr/>
          <p:nvPr/>
        </p:nvSpPr>
        <p:spPr>
          <a:xfrm rot="8110201">
            <a:off x="1014902" y="4494518"/>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57" name="Rounded Rectangle 56"/>
          <p:cNvSpPr/>
          <p:nvPr/>
        </p:nvSpPr>
        <p:spPr>
          <a:xfrm>
            <a:off x="925382" y="1193801"/>
            <a:ext cx="7325500" cy="1143000"/>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Interaction of Neutrons with matter is easy (magnetic dipole),</a:t>
            </a:r>
          </a:p>
          <a:p>
            <a:r>
              <a:rPr lang="en-US" sz="2000" dirty="0" smtClean="0">
                <a:solidFill>
                  <a:schemeClr val="tx1"/>
                </a:solidFill>
              </a:rPr>
              <a:t>but for resonant inelastic x-ray scattering nothing is obvious.</a:t>
            </a:r>
          </a:p>
          <a:p>
            <a:r>
              <a:rPr lang="en-US" sz="2000" dirty="0" smtClean="0">
                <a:solidFill>
                  <a:schemeClr val="tx1"/>
                </a:solidFill>
              </a:rPr>
              <a:t>A lot is known though…</a:t>
            </a:r>
            <a:endParaRPr lang="en-US" sz="2000" dirty="0">
              <a:solidFill>
                <a:schemeClr val="tx1"/>
              </a:solidFill>
            </a:endParaRPr>
          </a:p>
        </p:txBody>
      </p:sp>
      <p:pic>
        <p:nvPicPr>
          <p:cNvPr id="58" name="Picture 57"/>
          <p:cNvPicPr>
            <a:picLocks noChangeAspect="1"/>
          </p:cNvPicPr>
          <p:nvPr/>
        </p:nvPicPr>
        <p:blipFill>
          <a:blip r:embed="rId2"/>
          <a:stretch>
            <a:fillRect/>
          </a:stretch>
        </p:blipFill>
        <p:spPr>
          <a:xfrm>
            <a:off x="612000" y="2476501"/>
            <a:ext cx="7920000" cy="857279"/>
          </a:xfrm>
          <a:prstGeom prst="rect">
            <a:avLst/>
          </a:prstGeom>
        </p:spPr>
      </p:pic>
      <p:sp>
        <p:nvSpPr>
          <p:cNvPr id="60" name="Oval 91"/>
          <p:cNvSpPr/>
          <p:nvPr/>
        </p:nvSpPr>
        <p:spPr>
          <a:xfrm>
            <a:off x="3731479" y="2530476"/>
            <a:ext cx="1859695" cy="722774"/>
          </a:xfrm>
          <a:custGeom>
            <a:avLst/>
            <a:gdLst>
              <a:gd name="connsiteX0" fmla="*/ 0 w 1801346"/>
              <a:gd name="connsiteY0" fmla="*/ 361387 h 722773"/>
              <a:gd name="connsiteX1" fmla="*/ 900673 w 1801346"/>
              <a:gd name="connsiteY1" fmla="*/ 0 h 722773"/>
              <a:gd name="connsiteX2" fmla="*/ 1801346 w 1801346"/>
              <a:gd name="connsiteY2" fmla="*/ 361387 h 722773"/>
              <a:gd name="connsiteX3" fmla="*/ 900673 w 1801346"/>
              <a:gd name="connsiteY3" fmla="*/ 722774 h 722773"/>
              <a:gd name="connsiteX4" fmla="*/ 0 w 1801346"/>
              <a:gd name="connsiteY4" fmla="*/ 361387 h 722773"/>
              <a:gd name="connsiteX0" fmla="*/ 0 w 1801346"/>
              <a:gd name="connsiteY0" fmla="*/ 361387 h 722774"/>
              <a:gd name="connsiteX1" fmla="*/ 900673 w 1801346"/>
              <a:gd name="connsiteY1" fmla="*/ 0 h 722774"/>
              <a:gd name="connsiteX2" fmla="*/ 1801346 w 1801346"/>
              <a:gd name="connsiteY2" fmla="*/ 361387 h 722774"/>
              <a:gd name="connsiteX3" fmla="*/ 900673 w 1801346"/>
              <a:gd name="connsiteY3" fmla="*/ 722774 h 722774"/>
              <a:gd name="connsiteX4" fmla="*/ 0 w 1801346"/>
              <a:gd name="connsiteY4" fmla="*/ 361387 h 722774"/>
              <a:gd name="connsiteX0" fmla="*/ 0 w 1801346"/>
              <a:gd name="connsiteY0" fmla="*/ 361387 h 722774"/>
              <a:gd name="connsiteX1" fmla="*/ 900673 w 1801346"/>
              <a:gd name="connsiteY1" fmla="*/ 0 h 722774"/>
              <a:gd name="connsiteX2" fmla="*/ 1801346 w 1801346"/>
              <a:gd name="connsiteY2" fmla="*/ 361387 h 722774"/>
              <a:gd name="connsiteX3" fmla="*/ 900673 w 1801346"/>
              <a:gd name="connsiteY3" fmla="*/ 722774 h 722774"/>
              <a:gd name="connsiteX4" fmla="*/ 0 w 1801346"/>
              <a:gd name="connsiteY4" fmla="*/ 361387 h 722774"/>
              <a:gd name="connsiteX0" fmla="*/ 0 w 1801346"/>
              <a:gd name="connsiteY0" fmla="*/ 361387 h 722774"/>
              <a:gd name="connsiteX1" fmla="*/ 900673 w 1801346"/>
              <a:gd name="connsiteY1" fmla="*/ 0 h 722774"/>
              <a:gd name="connsiteX2" fmla="*/ 1801346 w 1801346"/>
              <a:gd name="connsiteY2" fmla="*/ 361387 h 722774"/>
              <a:gd name="connsiteX3" fmla="*/ 900673 w 1801346"/>
              <a:gd name="connsiteY3" fmla="*/ 722774 h 722774"/>
              <a:gd name="connsiteX4" fmla="*/ 0 w 1801346"/>
              <a:gd name="connsiteY4" fmla="*/ 361387 h 722774"/>
              <a:gd name="connsiteX0" fmla="*/ 0 w 1801346"/>
              <a:gd name="connsiteY0" fmla="*/ 361387 h 722774"/>
              <a:gd name="connsiteX1" fmla="*/ 900673 w 1801346"/>
              <a:gd name="connsiteY1" fmla="*/ 0 h 722774"/>
              <a:gd name="connsiteX2" fmla="*/ 1801346 w 1801346"/>
              <a:gd name="connsiteY2" fmla="*/ 361387 h 722774"/>
              <a:gd name="connsiteX3" fmla="*/ 900673 w 1801346"/>
              <a:gd name="connsiteY3" fmla="*/ 722774 h 722774"/>
              <a:gd name="connsiteX4" fmla="*/ 0 w 1801346"/>
              <a:gd name="connsiteY4" fmla="*/ 361387 h 722774"/>
              <a:gd name="connsiteX0" fmla="*/ 5 w 1801351"/>
              <a:gd name="connsiteY0" fmla="*/ 361387 h 722774"/>
              <a:gd name="connsiteX1" fmla="*/ 900678 w 1801351"/>
              <a:gd name="connsiteY1" fmla="*/ 0 h 722774"/>
              <a:gd name="connsiteX2" fmla="*/ 1801351 w 1801351"/>
              <a:gd name="connsiteY2" fmla="*/ 361387 h 722774"/>
              <a:gd name="connsiteX3" fmla="*/ 900678 w 1801351"/>
              <a:gd name="connsiteY3" fmla="*/ 722774 h 722774"/>
              <a:gd name="connsiteX4" fmla="*/ 5 w 1801351"/>
              <a:gd name="connsiteY4" fmla="*/ 361387 h 722774"/>
              <a:gd name="connsiteX0" fmla="*/ 86 w 1801432"/>
              <a:gd name="connsiteY0" fmla="*/ 361387 h 722774"/>
              <a:gd name="connsiteX1" fmla="*/ 900759 w 1801432"/>
              <a:gd name="connsiteY1" fmla="*/ 0 h 722774"/>
              <a:gd name="connsiteX2" fmla="*/ 1801432 w 1801432"/>
              <a:gd name="connsiteY2" fmla="*/ 361387 h 722774"/>
              <a:gd name="connsiteX3" fmla="*/ 900759 w 1801432"/>
              <a:gd name="connsiteY3" fmla="*/ 722774 h 722774"/>
              <a:gd name="connsiteX4" fmla="*/ 86 w 1801432"/>
              <a:gd name="connsiteY4" fmla="*/ 361387 h 722774"/>
              <a:gd name="connsiteX0" fmla="*/ 6 w 1801352"/>
              <a:gd name="connsiteY0" fmla="*/ 361387 h 722774"/>
              <a:gd name="connsiteX1" fmla="*/ 900679 w 1801352"/>
              <a:gd name="connsiteY1" fmla="*/ 0 h 722774"/>
              <a:gd name="connsiteX2" fmla="*/ 1801352 w 1801352"/>
              <a:gd name="connsiteY2" fmla="*/ 361387 h 722774"/>
              <a:gd name="connsiteX3" fmla="*/ 900679 w 1801352"/>
              <a:gd name="connsiteY3" fmla="*/ 722774 h 722774"/>
              <a:gd name="connsiteX4" fmla="*/ 6 w 1801352"/>
              <a:gd name="connsiteY4" fmla="*/ 361387 h 722774"/>
              <a:gd name="connsiteX0" fmla="*/ 6 w 1801352"/>
              <a:gd name="connsiteY0" fmla="*/ 361387 h 722774"/>
              <a:gd name="connsiteX1" fmla="*/ 900679 w 1801352"/>
              <a:gd name="connsiteY1" fmla="*/ 0 h 722774"/>
              <a:gd name="connsiteX2" fmla="*/ 1801352 w 1801352"/>
              <a:gd name="connsiteY2" fmla="*/ 361387 h 722774"/>
              <a:gd name="connsiteX3" fmla="*/ 900679 w 1801352"/>
              <a:gd name="connsiteY3" fmla="*/ 722774 h 722774"/>
              <a:gd name="connsiteX4" fmla="*/ 6 w 1801352"/>
              <a:gd name="connsiteY4" fmla="*/ 361387 h 722774"/>
              <a:gd name="connsiteX0" fmla="*/ 125 w 1801471"/>
              <a:gd name="connsiteY0" fmla="*/ 361387 h 722774"/>
              <a:gd name="connsiteX1" fmla="*/ 900798 w 1801471"/>
              <a:gd name="connsiteY1" fmla="*/ 0 h 722774"/>
              <a:gd name="connsiteX2" fmla="*/ 1801471 w 1801471"/>
              <a:gd name="connsiteY2" fmla="*/ 361387 h 722774"/>
              <a:gd name="connsiteX3" fmla="*/ 900798 w 1801471"/>
              <a:gd name="connsiteY3" fmla="*/ 722774 h 722774"/>
              <a:gd name="connsiteX4" fmla="*/ 125 w 1801471"/>
              <a:gd name="connsiteY4" fmla="*/ 361387 h 722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471" h="722774">
                <a:moveTo>
                  <a:pt x="125" y="361387"/>
                </a:moveTo>
                <a:cubicBezTo>
                  <a:pt x="-1547" y="3056"/>
                  <a:pt x="467" y="0"/>
                  <a:pt x="900798" y="0"/>
                </a:cubicBezTo>
                <a:cubicBezTo>
                  <a:pt x="1801129" y="0"/>
                  <a:pt x="1801471" y="-127"/>
                  <a:pt x="1801471" y="361387"/>
                </a:cubicBezTo>
                <a:cubicBezTo>
                  <a:pt x="1801471" y="722901"/>
                  <a:pt x="1798276" y="722774"/>
                  <a:pt x="900798" y="722774"/>
                </a:cubicBezTo>
                <a:cubicBezTo>
                  <a:pt x="3320" y="722774"/>
                  <a:pt x="1812" y="722911"/>
                  <a:pt x="125" y="361387"/>
                </a:cubicBezTo>
                <a:close/>
              </a:path>
            </a:pathLst>
          </a:custGeom>
          <a:gradFill flip="none" rotWithShape="1">
            <a:gsLst>
              <a:gs pos="0">
                <a:schemeClr val="accent2">
                  <a:tint val="100000"/>
                  <a:shade val="100000"/>
                  <a:satMod val="130000"/>
                  <a:alpha val="53000"/>
                </a:schemeClr>
              </a:gs>
              <a:gs pos="100000">
                <a:schemeClr val="accent2">
                  <a:tint val="50000"/>
                  <a:shade val="100000"/>
                  <a:satMod val="350000"/>
                  <a:alpha val="53000"/>
                </a:schemeClr>
              </a:gs>
            </a:gsLst>
            <a:lin ang="16200000" scaled="0"/>
            <a:tileRect/>
          </a:gradFill>
          <a:ln w="25400"/>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32" name="Rounded Rectangle 31"/>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RIXS – what </a:t>
            </a:r>
            <a:r>
              <a:rPr lang="en-US" sz="2400" dirty="0" smtClean="0"/>
              <a:t>does one measure</a:t>
            </a:r>
            <a:endParaRPr lang="en-US" sz="2400" dirty="0"/>
          </a:p>
        </p:txBody>
      </p:sp>
      <p:sp>
        <p:nvSpPr>
          <p:cNvPr id="41" name="TextBox 40"/>
          <p:cNvSpPr txBox="1"/>
          <p:nvPr/>
        </p:nvSpPr>
        <p:spPr>
          <a:xfrm>
            <a:off x="5607469" y="6544711"/>
            <a:ext cx="3123697" cy="307777"/>
          </a:xfrm>
          <a:prstGeom prst="rect">
            <a:avLst/>
          </a:prstGeom>
          <a:noFill/>
        </p:spPr>
        <p:txBody>
          <a:bodyPr wrap="none" rtlCol="0">
            <a:spAutoFit/>
          </a:bodyPr>
          <a:lstStyle/>
          <a:p>
            <a:r>
              <a:rPr lang="en-US" sz="1400" dirty="0" smtClean="0"/>
              <a:t>M.W. Haverkort PRL </a:t>
            </a:r>
            <a:r>
              <a:rPr lang="en-US" sz="1400" b="1" dirty="0" smtClean="0"/>
              <a:t>105</a:t>
            </a:r>
            <a:r>
              <a:rPr lang="en-US" sz="1400" dirty="0" smtClean="0"/>
              <a:t>, 167404 (2010)</a:t>
            </a:r>
            <a:endParaRPr lang="en-US" sz="1400" dirty="0"/>
          </a:p>
        </p:txBody>
      </p:sp>
    </p:spTree>
    <p:extLst>
      <p:ext uri="{BB962C8B-B14F-4D97-AF65-F5344CB8AC3E}">
        <p14:creationId xmlns:p14="http://schemas.microsoft.com/office/powerpoint/2010/main" val="1537145014"/>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0" name="Straight Connector 69"/>
          <p:cNvCxnSpPr/>
          <p:nvPr/>
        </p:nvCxnSpPr>
        <p:spPr>
          <a:xfrm>
            <a:off x="2883174" y="5702902"/>
            <a:ext cx="115373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a:off x="2883174" y="6055377"/>
            <a:ext cx="1153738" cy="0"/>
          </a:xfrm>
          <a:prstGeom prst="line">
            <a:avLst/>
          </a:prstGeom>
        </p:spPr>
        <p:style>
          <a:lnRef idx="2">
            <a:schemeClr val="accent1"/>
          </a:lnRef>
          <a:fillRef idx="0">
            <a:schemeClr val="accent1"/>
          </a:fillRef>
          <a:effectRef idx="1">
            <a:schemeClr val="accent1"/>
          </a:effectRef>
          <a:fontRef idx="minor">
            <a:schemeClr val="tx1"/>
          </a:fontRef>
        </p:style>
      </p:cxnSp>
      <p:sp>
        <p:nvSpPr>
          <p:cNvPr id="72" name="Arc 71"/>
          <p:cNvSpPr/>
          <p:nvPr/>
        </p:nvSpPr>
        <p:spPr>
          <a:xfrm>
            <a:off x="2260495" y="3498581"/>
            <a:ext cx="1244600" cy="1230043"/>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73" name="Straight Arrow Connector 72"/>
          <p:cNvCxnSpPr/>
          <p:nvPr/>
        </p:nvCxnSpPr>
        <p:spPr>
          <a:xfrm flipV="1">
            <a:off x="3569749" y="5410802"/>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74" name="Straight Arrow Connector 73"/>
          <p:cNvCxnSpPr/>
          <p:nvPr/>
        </p:nvCxnSpPr>
        <p:spPr>
          <a:xfrm flipV="1">
            <a:off x="3731674" y="5788677"/>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75" name="Straight Arrow Connector 74"/>
          <p:cNvCxnSpPr/>
          <p:nvPr/>
        </p:nvCxnSpPr>
        <p:spPr>
          <a:xfrm flipV="1">
            <a:off x="3911495" y="5417025"/>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78" name="Straight Arrow Connector 77"/>
          <p:cNvCxnSpPr/>
          <p:nvPr/>
        </p:nvCxnSpPr>
        <p:spPr>
          <a:xfrm>
            <a:off x="3209820" y="5782454"/>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79" name="Delay 46"/>
          <p:cNvSpPr/>
          <p:nvPr/>
        </p:nvSpPr>
        <p:spPr>
          <a:xfrm>
            <a:off x="2883175" y="4424188"/>
            <a:ext cx="1190592" cy="745490"/>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069" h="977890">
                <a:moveTo>
                  <a:pt x="349046" y="13327"/>
                </a:moveTo>
                <a:cubicBezTo>
                  <a:pt x="181208" y="504218"/>
                  <a:pt x="483973" y="713334"/>
                  <a:pt x="570624" y="757116"/>
                </a:cubicBezTo>
                <a:cubicBezTo>
                  <a:pt x="657275" y="800898"/>
                  <a:pt x="1025512" y="964201"/>
                  <a:pt x="519025" y="975705"/>
                </a:cubicBezTo>
                <a:lnTo>
                  <a:pt x="0" y="977890"/>
                </a:lnTo>
                <a:cubicBezTo>
                  <a:pt x="0" y="703570"/>
                  <a:pt x="1663" y="0"/>
                  <a:pt x="1663" y="0"/>
                </a:cubicBezTo>
              </a:path>
            </a:pathLst>
          </a:custGeom>
          <a:ln w="25400" cmpd="sng"/>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80" name="Straight Connector 79"/>
          <p:cNvCxnSpPr/>
          <p:nvPr/>
        </p:nvCxnSpPr>
        <p:spPr>
          <a:xfrm flipV="1">
            <a:off x="2883174" y="3328100"/>
            <a:ext cx="0" cy="2853242"/>
          </a:xfrm>
          <a:prstGeom prst="line">
            <a:avLst/>
          </a:prstGeom>
        </p:spPr>
        <p:style>
          <a:lnRef idx="2">
            <a:schemeClr val="accent1"/>
          </a:lnRef>
          <a:fillRef idx="0">
            <a:schemeClr val="accent1"/>
          </a:fillRef>
          <a:effectRef idx="1">
            <a:schemeClr val="accent1"/>
          </a:effectRef>
          <a:fontRef idx="minor">
            <a:schemeClr val="tx1"/>
          </a:fontRef>
        </p:style>
      </p:cxnSp>
      <p:cxnSp>
        <p:nvCxnSpPr>
          <p:cNvPr id="95" name="Straight Arrow Connector 94"/>
          <p:cNvCxnSpPr/>
          <p:nvPr/>
        </p:nvCxnSpPr>
        <p:spPr>
          <a:xfrm>
            <a:off x="3128804" y="3678699"/>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nvGrpSpPr>
          <p:cNvPr id="94" name="Group 93"/>
          <p:cNvGrpSpPr/>
          <p:nvPr/>
        </p:nvGrpSpPr>
        <p:grpSpPr>
          <a:xfrm>
            <a:off x="136828" y="3334323"/>
            <a:ext cx="1776417" cy="2993977"/>
            <a:chOff x="369150" y="2983724"/>
            <a:chExt cx="1776417" cy="2993977"/>
          </a:xfrm>
        </p:grpSpPr>
        <p:sp>
          <p:nvSpPr>
            <p:cNvPr id="18" name="Pie 17"/>
            <p:cNvSpPr/>
            <p:nvPr/>
          </p:nvSpPr>
          <p:spPr>
            <a:xfrm>
              <a:off x="379829" y="3131606"/>
              <a:ext cx="1233921" cy="1252642"/>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8" name="Straight Connector 7"/>
            <p:cNvCxnSpPr/>
            <p:nvPr/>
          </p:nvCxnSpPr>
          <p:spPr>
            <a:xfrm>
              <a:off x="991829" y="5358526"/>
              <a:ext cx="115373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991829" y="5711001"/>
              <a:ext cx="1153738" cy="0"/>
            </a:xfrm>
            <a:prstGeom prst="line">
              <a:avLst/>
            </a:prstGeom>
          </p:spPr>
          <p:style>
            <a:lnRef idx="2">
              <a:schemeClr val="accent1"/>
            </a:lnRef>
            <a:fillRef idx="0">
              <a:schemeClr val="accent1"/>
            </a:fillRef>
            <a:effectRef idx="1">
              <a:schemeClr val="accent1"/>
            </a:effectRef>
            <a:fontRef idx="minor">
              <a:schemeClr val="tx1"/>
            </a:fontRef>
          </p:style>
        </p:cxnSp>
        <p:sp>
          <p:nvSpPr>
            <p:cNvPr id="21" name="Arc 20"/>
            <p:cNvSpPr/>
            <p:nvPr/>
          </p:nvSpPr>
          <p:spPr>
            <a:xfrm>
              <a:off x="369150" y="3154205"/>
              <a:ext cx="1244600" cy="1230043"/>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 name="Straight Connector 2"/>
            <p:cNvCxnSpPr/>
            <p:nvPr/>
          </p:nvCxnSpPr>
          <p:spPr>
            <a:xfrm flipV="1">
              <a:off x="991829" y="2983724"/>
              <a:ext cx="0" cy="2853242"/>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flipV="1">
              <a:off x="1678404" y="5066426"/>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flipV="1">
              <a:off x="1840329" y="5444301"/>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flipV="1">
              <a:off x="2020150" y="5072649"/>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1157704"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a:off x="1499450"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a:off x="1318475" y="5438078"/>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cxnSp>
        <p:nvCxnSpPr>
          <p:cNvPr id="55" name="Straight Arrow Connector 54"/>
          <p:cNvCxnSpPr/>
          <p:nvPr/>
        </p:nvCxnSpPr>
        <p:spPr>
          <a:xfrm>
            <a:off x="3048984" y="5410802"/>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56" name="Delay 46"/>
          <p:cNvSpPr/>
          <p:nvPr/>
        </p:nvSpPr>
        <p:spPr>
          <a:xfrm rot="8110201">
            <a:off x="1014902" y="4494518"/>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57" name="Rounded Rectangle 56"/>
          <p:cNvSpPr/>
          <p:nvPr/>
        </p:nvSpPr>
        <p:spPr>
          <a:xfrm>
            <a:off x="925382" y="1193801"/>
            <a:ext cx="7325500" cy="1143000"/>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Interaction of Neutrons with matter is easy (magnetic dipole),</a:t>
            </a:r>
          </a:p>
          <a:p>
            <a:r>
              <a:rPr lang="en-US" sz="2000" dirty="0" smtClean="0">
                <a:solidFill>
                  <a:schemeClr val="tx1"/>
                </a:solidFill>
              </a:rPr>
              <a:t>but for resonant inelastic x-ray scattering nothing is obvious.</a:t>
            </a:r>
          </a:p>
          <a:p>
            <a:r>
              <a:rPr lang="en-US" sz="2000" dirty="0" smtClean="0">
                <a:solidFill>
                  <a:schemeClr val="tx1"/>
                </a:solidFill>
              </a:rPr>
              <a:t>A lot is known though…</a:t>
            </a:r>
            <a:endParaRPr lang="en-US" sz="2000" dirty="0">
              <a:solidFill>
                <a:schemeClr val="tx1"/>
              </a:solidFill>
            </a:endParaRPr>
          </a:p>
        </p:txBody>
      </p:sp>
      <p:pic>
        <p:nvPicPr>
          <p:cNvPr id="58" name="Picture 57"/>
          <p:cNvPicPr>
            <a:picLocks noChangeAspect="1"/>
          </p:cNvPicPr>
          <p:nvPr/>
        </p:nvPicPr>
        <p:blipFill>
          <a:blip r:embed="rId2"/>
          <a:stretch>
            <a:fillRect/>
          </a:stretch>
        </p:blipFill>
        <p:spPr>
          <a:xfrm>
            <a:off x="612000" y="2476501"/>
            <a:ext cx="7920000" cy="857279"/>
          </a:xfrm>
          <a:prstGeom prst="rect">
            <a:avLst/>
          </a:prstGeom>
        </p:spPr>
      </p:pic>
      <p:sp>
        <p:nvSpPr>
          <p:cNvPr id="60" name="Oval 91"/>
          <p:cNvSpPr/>
          <p:nvPr/>
        </p:nvSpPr>
        <p:spPr>
          <a:xfrm>
            <a:off x="3731479" y="2530476"/>
            <a:ext cx="1859695" cy="722774"/>
          </a:xfrm>
          <a:custGeom>
            <a:avLst/>
            <a:gdLst>
              <a:gd name="connsiteX0" fmla="*/ 0 w 1801346"/>
              <a:gd name="connsiteY0" fmla="*/ 361387 h 722773"/>
              <a:gd name="connsiteX1" fmla="*/ 900673 w 1801346"/>
              <a:gd name="connsiteY1" fmla="*/ 0 h 722773"/>
              <a:gd name="connsiteX2" fmla="*/ 1801346 w 1801346"/>
              <a:gd name="connsiteY2" fmla="*/ 361387 h 722773"/>
              <a:gd name="connsiteX3" fmla="*/ 900673 w 1801346"/>
              <a:gd name="connsiteY3" fmla="*/ 722774 h 722773"/>
              <a:gd name="connsiteX4" fmla="*/ 0 w 1801346"/>
              <a:gd name="connsiteY4" fmla="*/ 361387 h 722773"/>
              <a:gd name="connsiteX0" fmla="*/ 0 w 1801346"/>
              <a:gd name="connsiteY0" fmla="*/ 361387 h 722774"/>
              <a:gd name="connsiteX1" fmla="*/ 900673 w 1801346"/>
              <a:gd name="connsiteY1" fmla="*/ 0 h 722774"/>
              <a:gd name="connsiteX2" fmla="*/ 1801346 w 1801346"/>
              <a:gd name="connsiteY2" fmla="*/ 361387 h 722774"/>
              <a:gd name="connsiteX3" fmla="*/ 900673 w 1801346"/>
              <a:gd name="connsiteY3" fmla="*/ 722774 h 722774"/>
              <a:gd name="connsiteX4" fmla="*/ 0 w 1801346"/>
              <a:gd name="connsiteY4" fmla="*/ 361387 h 722774"/>
              <a:gd name="connsiteX0" fmla="*/ 0 w 1801346"/>
              <a:gd name="connsiteY0" fmla="*/ 361387 h 722774"/>
              <a:gd name="connsiteX1" fmla="*/ 900673 w 1801346"/>
              <a:gd name="connsiteY1" fmla="*/ 0 h 722774"/>
              <a:gd name="connsiteX2" fmla="*/ 1801346 w 1801346"/>
              <a:gd name="connsiteY2" fmla="*/ 361387 h 722774"/>
              <a:gd name="connsiteX3" fmla="*/ 900673 w 1801346"/>
              <a:gd name="connsiteY3" fmla="*/ 722774 h 722774"/>
              <a:gd name="connsiteX4" fmla="*/ 0 w 1801346"/>
              <a:gd name="connsiteY4" fmla="*/ 361387 h 722774"/>
              <a:gd name="connsiteX0" fmla="*/ 0 w 1801346"/>
              <a:gd name="connsiteY0" fmla="*/ 361387 h 722774"/>
              <a:gd name="connsiteX1" fmla="*/ 900673 w 1801346"/>
              <a:gd name="connsiteY1" fmla="*/ 0 h 722774"/>
              <a:gd name="connsiteX2" fmla="*/ 1801346 w 1801346"/>
              <a:gd name="connsiteY2" fmla="*/ 361387 h 722774"/>
              <a:gd name="connsiteX3" fmla="*/ 900673 w 1801346"/>
              <a:gd name="connsiteY3" fmla="*/ 722774 h 722774"/>
              <a:gd name="connsiteX4" fmla="*/ 0 w 1801346"/>
              <a:gd name="connsiteY4" fmla="*/ 361387 h 722774"/>
              <a:gd name="connsiteX0" fmla="*/ 0 w 1801346"/>
              <a:gd name="connsiteY0" fmla="*/ 361387 h 722774"/>
              <a:gd name="connsiteX1" fmla="*/ 900673 w 1801346"/>
              <a:gd name="connsiteY1" fmla="*/ 0 h 722774"/>
              <a:gd name="connsiteX2" fmla="*/ 1801346 w 1801346"/>
              <a:gd name="connsiteY2" fmla="*/ 361387 h 722774"/>
              <a:gd name="connsiteX3" fmla="*/ 900673 w 1801346"/>
              <a:gd name="connsiteY3" fmla="*/ 722774 h 722774"/>
              <a:gd name="connsiteX4" fmla="*/ 0 w 1801346"/>
              <a:gd name="connsiteY4" fmla="*/ 361387 h 722774"/>
              <a:gd name="connsiteX0" fmla="*/ 5 w 1801351"/>
              <a:gd name="connsiteY0" fmla="*/ 361387 h 722774"/>
              <a:gd name="connsiteX1" fmla="*/ 900678 w 1801351"/>
              <a:gd name="connsiteY1" fmla="*/ 0 h 722774"/>
              <a:gd name="connsiteX2" fmla="*/ 1801351 w 1801351"/>
              <a:gd name="connsiteY2" fmla="*/ 361387 h 722774"/>
              <a:gd name="connsiteX3" fmla="*/ 900678 w 1801351"/>
              <a:gd name="connsiteY3" fmla="*/ 722774 h 722774"/>
              <a:gd name="connsiteX4" fmla="*/ 5 w 1801351"/>
              <a:gd name="connsiteY4" fmla="*/ 361387 h 722774"/>
              <a:gd name="connsiteX0" fmla="*/ 86 w 1801432"/>
              <a:gd name="connsiteY0" fmla="*/ 361387 h 722774"/>
              <a:gd name="connsiteX1" fmla="*/ 900759 w 1801432"/>
              <a:gd name="connsiteY1" fmla="*/ 0 h 722774"/>
              <a:gd name="connsiteX2" fmla="*/ 1801432 w 1801432"/>
              <a:gd name="connsiteY2" fmla="*/ 361387 h 722774"/>
              <a:gd name="connsiteX3" fmla="*/ 900759 w 1801432"/>
              <a:gd name="connsiteY3" fmla="*/ 722774 h 722774"/>
              <a:gd name="connsiteX4" fmla="*/ 86 w 1801432"/>
              <a:gd name="connsiteY4" fmla="*/ 361387 h 722774"/>
              <a:gd name="connsiteX0" fmla="*/ 6 w 1801352"/>
              <a:gd name="connsiteY0" fmla="*/ 361387 h 722774"/>
              <a:gd name="connsiteX1" fmla="*/ 900679 w 1801352"/>
              <a:gd name="connsiteY1" fmla="*/ 0 h 722774"/>
              <a:gd name="connsiteX2" fmla="*/ 1801352 w 1801352"/>
              <a:gd name="connsiteY2" fmla="*/ 361387 h 722774"/>
              <a:gd name="connsiteX3" fmla="*/ 900679 w 1801352"/>
              <a:gd name="connsiteY3" fmla="*/ 722774 h 722774"/>
              <a:gd name="connsiteX4" fmla="*/ 6 w 1801352"/>
              <a:gd name="connsiteY4" fmla="*/ 361387 h 722774"/>
              <a:gd name="connsiteX0" fmla="*/ 6 w 1801352"/>
              <a:gd name="connsiteY0" fmla="*/ 361387 h 722774"/>
              <a:gd name="connsiteX1" fmla="*/ 900679 w 1801352"/>
              <a:gd name="connsiteY1" fmla="*/ 0 h 722774"/>
              <a:gd name="connsiteX2" fmla="*/ 1801352 w 1801352"/>
              <a:gd name="connsiteY2" fmla="*/ 361387 h 722774"/>
              <a:gd name="connsiteX3" fmla="*/ 900679 w 1801352"/>
              <a:gd name="connsiteY3" fmla="*/ 722774 h 722774"/>
              <a:gd name="connsiteX4" fmla="*/ 6 w 1801352"/>
              <a:gd name="connsiteY4" fmla="*/ 361387 h 722774"/>
              <a:gd name="connsiteX0" fmla="*/ 125 w 1801471"/>
              <a:gd name="connsiteY0" fmla="*/ 361387 h 722774"/>
              <a:gd name="connsiteX1" fmla="*/ 900798 w 1801471"/>
              <a:gd name="connsiteY1" fmla="*/ 0 h 722774"/>
              <a:gd name="connsiteX2" fmla="*/ 1801471 w 1801471"/>
              <a:gd name="connsiteY2" fmla="*/ 361387 h 722774"/>
              <a:gd name="connsiteX3" fmla="*/ 900798 w 1801471"/>
              <a:gd name="connsiteY3" fmla="*/ 722774 h 722774"/>
              <a:gd name="connsiteX4" fmla="*/ 125 w 1801471"/>
              <a:gd name="connsiteY4" fmla="*/ 361387 h 722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471" h="722774">
                <a:moveTo>
                  <a:pt x="125" y="361387"/>
                </a:moveTo>
                <a:cubicBezTo>
                  <a:pt x="-1547" y="3056"/>
                  <a:pt x="467" y="0"/>
                  <a:pt x="900798" y="0"/>
                </a:cubicBezTo>
                <a:cubicBezTo>
                  <a:pt x="1801129" y="0"/>
                  <a:pt x="1801471" y="-127"/>
                  <a:pt x="1801471" y="361387"/>
                </a:cubicBezTo>
                <a:cubicBezTo>
                  <a:pt x="1801471" y="722901"/>
                  <a:pt x="1798276" y="722774"/>
                  <a:pt x="900798" y="722774"/>
                </a:cubicBezTo>
                <a:cubicBezTo>
                  <a:pt x="3320" y="722774"/>
                  <a:pt x="1812" y="722911"/>
                  <a:pt x="125" y="361387"/>
                </a:cubicBezTo>
                <a:close/>
              </a:path>
            </a:pathLst>
          </a:custGeom>
          <a:gradFill flip="none" rotWithShape="1">
            <a:gsLst>
              <a:gs pos="0">
                <a:schemeClr val="accent2">
                  <a:tint val="100000"/>
                  <a:shade val="100000"/>
                  <a:satMod val="130000"/>
                  <a:alpha val="53000"/>
                </a:schemeClr>
              </a:gs>
              <a:gs pos="100000">
                <a:schemeClr val="accent2">
                  <a:tint val="50000"/>
                  <a:shade val="100000"/>
                  <a:satMod val="350000"/>
                  <a:alpha val="53000"/>
                </a:schemeClr>
              </a:gs>
            </a:gsLst>
            <a:lin ang="16200000" scaled="0"/>
            <a:tileRect/>
          </a:gradFill>
          <a:ln w="25400"/>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32" name="Rounded Rectangle 31"/>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RIXS – what </a:t>
            </a:r>
            <a:r>
              <a:rPr lang="en-US" sz="2400" dirty="0" smtClean="0"/>
              <a:t>does one measure</a:t>
            </a:r>
            <a:endParaRPr lang="en-US" sz="2400" dirty="0"/>
          </a:p>
        </p:txBody>
      </p:sp>
      <p:sp>
        <p:nvSpPr>
          <p:cNvPr id="33" name="TextBox 32"/>
          <p:cNvSpPr txBox="1"/>
          <p:nvPr/>
        </p:nvSpPr>
        <p:spPr>
          <a:xfrm>
            <a:off x="5607469" y="6544711"/>
            <a:ext cx="3123697" cy="307777"/>
          </a:xfrm>
          <a:prstGeom prst="rect">
            <a:avLst/>
          </a:prstGeom>
          <a:noFill/>
        </p:spPr>
        <p:txBody>
          <a:bodyPr wrap="none" rtlCol="0">
            <a:spAutoFit/>
          </a:bodyPr>
          <a:lstStyle/>
          <a:p>
            <a:r>
              <a:rPr lang="en-US" sz="1400" dirty="0" smtClean="0"/>
              <a:t>M.W. Haverkort PRL </a:t>
            </a:r>
            <a:r>
              <a:rPr lang="en-US" sz="1400" b="1" dirty="0" smtClean="0"/>
              <a:t>105</a:t>
            </a:r>
            <a:r>
              <a:rPr lang="en-US" sz="1400" dirty="0" smtClean="0"/>
              <a:t>, 167404 (2010)</a:t>
            </a:r>
            <a:endParaRPr lang="en-US" sz="1400" dirty="0"/>
          </a:p>
        </p:txBody>
      </p:sp>
    </p:spTree>
    <p:extLst>
      <p:ext uri="{BB962C8B-B14F-4D97-AF65-F5344CB8AC3E}">
        <p14:creationId xmlns:p14="http://schemas.microsoft.com/office/powerpoint/2010/main" val="2365836865"/>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0" name="Straight Connector 69"/>
          <p:cNvCxnSpPr/>
          <p:nvPr/>
        </p:nvCxnSpPr>
        <p:spPr>
          <a:xfrm>
            <a:off x="2883174" y="5702902"/>
            <a:ext cx="115373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a:off x="2883174" y="6055377"/>
            <a:ext cx="1153738" cy="0"/>
          </a:xfrm>
          <a:prstGeom prst="line">
            <a:avLst/>
          </a:prstGeom>
        </p:spPr>
        <p:style>
          <a:lnRef idx="2">
            <a:schemeClr val="accent1"/>
          </a:lnRef>
          <a:fillRef idx="0">
            <a:schemeClr val="accent1"/>
          </a:fillRef>
          <a:effectRef idx="1">
            <a:schemeClr val="accent1"/>
          </a:effectRef>
          <a:fontRef idx="minor">
            <a:schemeClr val="tx1"/>
          </a:fontRef>
        </p:style>
      </p:cxnSp>
      <p:sp>
        <p:nvSpPr>
          <p:cNvPr id="72" name="Arc 71"/>
          <p:cNvSpPr/>
          <p:nvPr/>
        </p:nvSpPr>
        <p:spPr>
          <a:xfrm>
            <a:off x="2260495" y="3498581"/>
            <a:ext cx="1244600" cy="1230043"/>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74" name="Straight Arrow Connector 73"/>
          <p:cNvCxnSpPr/>
          <p:nvPr/>
        </p:nvCxnSpPr>
        <p:spPr>
          <a:xfrm flipV="1">
            <a:off x="3731674" y="5788677"/>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75" name="Straight Arrow Connector 74"/>
          <p:cNvCxnSpPr/>
          <p:nvPr/>
        </p:nvCxnSpPr>
        <p:spPr>
          <a:xfrm flipV="1">
            <a:off x="3911495" y="5417025"/>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76" name="Straight Arrow Connector 75"/>
          <p:cNvCxnSpPr/>
          <p:nvPr/>
        </p:nvCxnSpPr>
        <p:spPr>
          <a:xfrm>
            <a:off x="3049049" y="5410802"/>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77" name="Straight Arrow Connector 76"/>
          <p:cNvCxnSpPr/>
          <p:nvPr/>
        </p:nvCxnSpPr>
        <p:spPr>
          <a:xfrm>
            <a:off x="3390795" y="5410802"/>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78" name="Straight Arrow Connector 77"/>
          <p:cNvCxnSpPr/>
          <p:nvPr/>
        </p:nvCxnSpPr>
        <p:spPr>
          <a:xfrm>
            <a:off x="3209820" y="5782454"/>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79" name="Delay 46"/>
          <p:cNvSpPr/>
          <p:nvPr/>
        </p:nvSpPr>
        <p:spPr>
          <a:xfrm>
            <a:off x="2883175" y="4424188"/>
            <a:ext cx="1190592" cy="745490"/>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069" h="977890">
                <a:moveTo>
                  <a:pt x="349046" y="13327"/>
                </a:moveTo>
                <a:cubicBezTo>
                  <a:pt x="181208" y="504218"/>
                  <a:pt x="483973" y="713334"/>
                  <a:pt x="570624" y="757116"/>
                </a:cubicBezTo>
                <a:cubicBezTo>
                  <a:pt x="657275" y="800898"/>
                  <a:pt x="1025512" y="964201"/>
                  <a:pt x="519025" y="975705"/>
                </a:cubicBezTo>
                <a:lnTo>
                  <a:pt x="0" y="977890"/>
                </a:lnTo>
                <a:cubicBezTo>
                  <a:pt x="0" y="703570"/>
                  <a:pt x="1663" y="0"/>
                  <a:pt x="1663" y="0"/>
                </a:cubicBezTo>
              </a:path>
            </a:pathLst>
          </a:custGeom>
          <a:ln w="25400" cmpd="sng"/>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80" name="Straight Connector 79"/>
          <p:cNvCxnSpPr/>
          <p:nvPr/>
        </p:nvCxnSpPr>
        <p:spPr>
          <a:xfrm flipV="1">
            <a:off x="2883174" y="3328100"/>
            <a:ext cx="0" cy="2853242"/>
          </a:xfrm>
          <a:prstGeom prst="line">
            <a:avLst/>
          </a:prstGeom>
        </p:spPr>
        <p:style>
          <a:lnRef idx="2">
            <a:schemeClr val="accent1"/>
          </a:lnRef>
          <a:fillRef idx="0">
            <a:schemeClr val="accent1"/>
          </a:fillRef>
          <a:effectRef idx="1">
            <a:schemeClr val="accent1"/>
          </a:effectRef>
          <a:fontRef idx="minor">
            <a:schemeClr val="tx1"/>
          </a:fontRef>
        </p:style>
      </p:cxnSp>
      <p:cxnSp>
        <p:nvCxnSpPr>
          <p:cNvPr id="95" name="Straight Arrow Connector 94"/>
          <p:cNvCxnSpPr/>
          <p:nvPr/>
        </p:nvCxnSpPr>
        <p:spPr>
          <a:xfrm>
            <a:off x="3128804" y="3678699"/>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nvGrpSpPr>
          <p:cNvPr id="94" name="Group 93"/>
          <p:cNvGrpSpPr/>
          <p:nvPr/>
        </p:nvGrpSpPr>
        <p:grpSpPr>
          <a:xfrm>
            <a:off x="136828" y="3334323"/>
            <a:ext cx="1776417" cy="2993977"/>
            <a:chOff x="369150" y="2983724"/>
            <a:chExt cx="1776417" cy="2993977"/>
          </a:xfrm>
        </p:grpSpPr>
        <p:sp>
          <p:nvSpPr>
            <p:cNvPr id="18" name="Pie 17"/>
            <p:cNvSpPr/>
            <p:nvPr/>
          </p:nvSpPr>
          <p:spPr>
            <a:xfrm>
              <a:off x="379829" y="3131606"/>
              <a:ext cx="1233921" cy="1252642"/>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8" name="Straight Connector 7"/>
            <p:cNvCxnSpPr/>
            <p:nvPr/>
          </p:nvCxnSpPr>
          <p:spPr>
            <a:xfrm>
              <a:off x="991829" y="5358526"/>
              <a:ext cx="115373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991829" y="5711001"/>
              <a:ext cx="1153738" cy="0"/>
            </a:xfrm>
            <a:prstGeom prst="line">
              <a:avLst/>
            </a:prstGeom>
          </p:spPr>
          <p:style>
            <a:lnRef idx="2">
              <a:schemeClr val="accent1"/>
            </a:lnRef>
            <a:fillRef idx="0">
              <a:schemeClr val="accent1"/>
            </a:fillRef>
            <a:effectRef idx="1">
              <a:schemeClr val="accent1"/>
            </a:effectRef>
            <a:fontRef idx="minor">
              <a:schemeClr val="tx1"/>
            </a:fontRef>
          </p:style>
        </p:cxnSp>
        <p:sp>
          <p:nvSpPr>
            <p:cNvPr id="21" name="Arc 20"/>
            <p:cNvSpPr/>
            <p:nvPr/>
          </p:nvSpPr>
          <p:spPr>
            <a:xfrm>
              <a:off x="369150" y="3154205"/>
              <a:ext cx="1244600" cy="1230043"/>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 name="Straight Connector 2"/>
            <p:cNvCxnSpPr/>
            <p:nvPr/>
          </p:nvCxnSpPr>
          <p:spPr>
            <a:xfrm flipV="1">
              <a:off x="991829" y="2983724"/>
              <a:ext cx="0" cy="2853242"/>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flipV="1">
              <a:off x="1678404" y="5066426"/>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flipV="1">
              <a:off x="1840329" y="5444301"/>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flipV="1">
              <a:off x="2020150" y="5072649"/>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1157704"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a:off x="1499450"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a:off x="1318475" y="5438078"/>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sp>
        <p:nvSpPr>
          <p:cNvPr id="29" name="Delay 46"/>
          <p:cNvSpPr/>
          <p:nvPr/>
        </p:nvSpPr>
        <p:spPr>
          <a:xfrm rot="8110201">
            <a:off x="1014902" y="4494518"/>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32" name="Rounded Rectangle 31"/>
          <p:cNvSpPr/>
          <p:nvPr/>
        </p:nvSpPr>
        <p:spPr>
          <a:xfrm>
            <a:off x="925382" y="1193801"/>
            <a:ext cx="7325500" cy="1143000"/>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Interaction of Neutrons with matter is easy (magnetic dipole),</a:t>
            </a:r>
          </a:p>
          <a:p>
            <a:r>
              <a:rPr lang="en-US" sz="2000" dirty="0" smtClean="0">
                <a:solidFill>
                  <a:schemeClr val="tx1"/>
                </a:solidFill>
              </a:rPr>
              <a:t>but for resonant inelastic x-ray scattering nothing is obvious.</a:t>
            </a:r>
          </a:p>
          <a:p>
            <a:r>
              <a:rPr lang="en-US" sz="2000" dirty="0" smtClean="0">
                <a:solidFill>
                  <a:schemeClr val="tx1"/>
                </a:solidFill>
              </a:rPr>
              <a:t>A lot is known though…</a:t>
            </a:r>
            <a:endParaRPr lang="en-US" sz="2000" dirty="0">
              <a:solidFill>
                <a:schemeClr val="tx1"/>
              </a:solidFill>
            </a:endParaRPr>
          </a:p>
        </p:txBody>
      </p:sp>
      <p:pic>
        <p:nvPicPr>
          <p:cNvPr id="33" name="Picture 32"/>
          <p:cNvPicPr>
            <a:picLocks noChangeAspect="1"/>
          </p:cNvPicPr>
          <p:nvPr/>
        </p:nvPicPr>
        <p:blipFill>
          <a:blip r:embed="rId2"/>
          <a:stretch>
            <a:fillRect/>
          </a:stretch>
        </p:blipFill>
        <p:spPr>
          <a:xfrm>
            <a:off x="612000" y="2476501"/>
            <a:ext cx="7920000" cy="857279"/>
          </a:xfrm>
          <a:prstGeom prst="rect">
            <a:avLst/>
          </a:prstGeom>
        </p:spPr>
      </p:pic>
      <p:sp>
        <p:nvSpPr>
          <p:cNvPr id="34" name="Oval 91"/>
          <p:cNvSpPr/>
          <p:nvPr/>
        </p:nvSpPr>
        <p:spPr>
          <a:xfrm>
            <a:off x="3731479" y="2530476"/>
            <a:ext cx="1859695" cy="722774"/>
          </a:xfrm>
          <a:custGeom>
            <a:avLst/>
            <a:gdLst>
              <a:gd name="connsiteX0" fmla="*/ 0 w 1801346"/>
              <a:gd name="connsiteY0" fmla="*/ 361387 h 722773"/>
              <a:gd name="connsiteX1" fmla="*/ 900673 w 1801346"/>
              <a:gd name="connsiteY1" fmla="*/ 0 h 722773"/>
              <a:gd name="connsiteX2" fmla="*/ 1801346 w 1801346"/>
              <a:gd name="connsiteY2" fmla="*/ 361387 h 722773"/>
              <a:gd name="connsiteX3" fmla="*/ 900673 w 1801346"/>
              <a:gd name="connsiteY3" fmla="*/ 722774 h 722773"/>
              <a:gd name="connsiteX4" fmla="*/ 0 w 1801346"/>
              <a:gd name="connsiteY4" fmla="*/ 361387 h 722773"/>
              <a:gd name="connsiteX0" fmla="*/ 0 w 1801346"/>
              <a:gd name="connsiteY0" fmla="*/ 361387 h 722774"/>
              <a:gd name="connsiteX1" fmla="*/ 900673 w 1801346"/>
              <a:gd name="connsiteY1" fmla="*/ 0 h 722774"/>
              <a:gd name="connsiteX2" fmla="*/ 1801346 w 1801346"/>
              <a:gd name="connsiteY2" fmla="*/ 361387 h 722774"/>
              <a:gd name="connsiteX3" fmla="*/ 900673 w 1801346"/>
              <a:gd name="connsiteY3" fmla="*/ 722774 h 722774"/>
              <a:gd name="connsiteX4" fmla="*/ 0 w 1801346"/>
              <a:gd name="connsiteY4" fmla="*/ 361387 h 722774"/>
              <a:gd name="connsiteX0" fmla="*/ 0 w 1801346"/>
              <a:gd name="connsiteY0" fmla="*/ 361387 h 722774"/>
              <a:gd name="connsiteX1" fmla="*/ 900673 w 1801346"/>
              <a:gd name="connsiteY1" fmla="*/ 0 h 722774"/>
              <a:gd name="connsiteX2" fmla="*/ 1801346 w 1801346"/>
              <a:gd name="connsiteY2" fmla="*/ 361387 h 722774"/>
              <a:gd name="connsiteX3" fmla="*/ 900673 w 1801346"/>
              <a:gd name="connsiteY3" fmla="*/ 722774 h 722774"/>
              <a:gd name="connsiteX4" fmla="*/ 0 w 1801346"/>
              <a:gd name="connsiteY4" fmla="*/ 361387 h 722774"/>
              <a:gd name="connsiteX0" fmla="*/ 0 w 1801346"/>
              <a:gd name="connsiteY0" fmla="*/ 361387 h 722774"/>
              <a:gd name="connsiteX1" fmla="*/ 900673 w 1801346"/>
              <a:gd name="connsiteY1" fmla="*/ 0 h 722774"/>
              <a:gd name="connsiteX2" fmla="*/ 1801346 w 1801346"/>
              <a:gd name="connsiteY2" fmla="*/ 361387 h 722774"/>
              <a:gd name="connsiteX3" fmla="*/ 900673 w 1801346"/>
              <a:gd name="connsiteY3" fmla="*/ 722774 h 722774"/>
              <a:gd name="connsiteX4" fmla="*/ 0 w 1801346"/>
              <a:gd name="connsiteY4" fmla="*/ 361387 h 722774"/>
              <a:gd name="connsiteX0" fmla="*/ 0 w 1801346"/>
              <a:gd name="connsiteY0" fmla="*/ 361387 h 722774"/>
              <a:gd name="connsiteX1" fmla="*/ 900673 w 1801346"/>
              <a:gd name="connsiteY1" fmla="*/ 0 h 722774"/>
              <a:gd name="connsiteX2" fmla="*/ 1801346 w 1801346"/>
              <a:gd name="connsiteY2" fmla="*/ 361387 h 722774"/>
              <a:gd name="connsiteX3" fmla="*/ 900673 w 1801346"/>
              <a:gd name="connsiteY3" fmla="*/ 722774 h 722774"/>
              <a:gd name="connsiteX4" fmla="*/ 0 w 1801346"/>
              <a:gd name="connsiteY4" fmla="*/ 361387 h 722774"/>
              <a:gd name="connsiteX0" fmla="*/ 5 w 1801351"/>
              <a:gd name="connsiteY0" fmla="*/ 361387 h 722774"/>
              <a:gd name="connsiteX1" fmla="*/ 900678 w 1801351"/>
              <a:gd name="connsiteY1" fmla="*/ 0 h 722774"/>
              <a:gd name="connsiteX2" fmla="*/ 1801351 w 1801351"/>
              <a:gd name="connsiteY2" fmla="*/ 361387 h 722774"/>
              <a:gd name="connsiteX3" fmla="*/ 900678 w 1801351"/>
              <a:gd name="connsiteY3" fmla="*/ 722774 h 722774"/>
              <a:gd name="connsiteX4" fmla="*/ 5 w 1801351"/>
              <a:gd name="connsiteY4" fmla="*/ 361387 h 722774"/>
              <a:gd name="connsiteX0" fmla="*/ 86 w 1801432"/>
              <a:gd name="connsiteY0" fmla="*/ 361387 h 722774"/>
              <a:gd name="connsiteX1" fmla="*/ 900759 w 1801432"/>
              <a:gd name="connsiteY1" fmla="*/ 0 h 722774"/>
              <a:gd name="connsiteX2" fmla="*/ 1801432 w 1801432"/>
              <a:gd name="connsiteY2" fmla="*/ 361387 h 722774"/>
              <a:gd name="connsiteX3" fmla="*/ 900759 w 1801432"/>
              <a:gd name="connsiteY3" fmla="*/ 722774 h 722774"/>
              <a:gd name="connsiteX4" fmla="*/ 86 w 1801432"/>
              <a:gd name="connsiteY4" fmla="*/ 361387 h 722774"/>
              <a:gd name="connsiteX0" fmla="*/ 6 w 1801352"/>
              <a:gd name="connsiteY0" fmla="*/ 361387 h 722774"/>
              <a:gd name="connsiteX1" fmla="*/ 900679 w 1801352"/>
              <a:gd name="connsiteY1" fmla="*/ 0 h 722774"/>
              <a:gd name="connsiteX2" fmla="*/ 1801352 w 1801352"/>
              <a:gd name="connsiteY2" fmla="*/ 361387 h 722774"/>
              <a:gd name="connsiteX3" fmla="*/ 900679 w 1801352"/>
              <a:gd name="connsiteY3" fmla="*/ 722774 h 722774"/>
              <a:gd name="connsiteX4" fmla="*/ 6 w 1801352"/>
              <a:gd name="connsiteY4" fmla="*/ 361387 h 722774"/>
              <a:gd name="connsiteX0" fmla="*/ 6 w 1801352"/>
              <a:gd name="connsiteY0" fmla="*/ 361387 h 722774"/>
              <a:gd name="connsiteX1" fmla="*/ 900679 w 1801352"/>
              <a:gd name="connsiteY1" fmla="*/ 0 h 722774"/>
              <a:gd name="connsiteX2" fmla="*/ 1801352 w 1801352"/>
              <a:gd name="connsiteY2" fmla="*/ 361387 h 722774"/>
              <a:gd name="connsiteX3" fmla="*/ 900679 w 1801352"/>
              <a:gd name="connsiteY3" fmla="*/ 722774 h 722774"/>
              <a:gd name="connsiteX4" fmla="*/ 6 w 1801352"/>
              <a:gd name="connsiteY4" fmla="*/ 361387 h 722774"/>
              <a:gd name="connsiteX0" fmla="*/ 125 w 1801471"/>
              <a:gd name="connsiteY0" fmla="*/ 361387 h 722774"/>
              <a:gd name="connsiteX1" fmla="*/ 900798 w 1801471"/>
              <a:gd name="connsiteY1" fmla="*/ 0 h 722774"/>
              <a:gd name="connsiteX2" fmla="*/ 1801471 w 1801471"/>
              <a:gd name="connsiteY2" fmla="*/ 361387 h 722774"/>
              <a:gd name="connsiteX3" fmla="*/ 900798 w 1801471"/>
              <a:gd name="connsiteY3" fmla="*/ 722774 h 722774"/>
              <a:gd name="connsiteX4" fmla="*/ 125 w 1801471"/>
              <a:gd name="connsiteY4" fmla="*/ 361387 h 722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1471" h="722774">
                <a:moveTo>
                  <a:pt x="125" y="361387"/>
                </a:moveTo>
                <a:cubicBezTo>
                  <a:pt x="-1547" y="3056"/>
                  <a:pt x="467" y="0"/>
                  <a:pt x="900798" y="0"/>
                </a:cubicBezTo>
                <a:cubicBezTo>
                  <a:pt x="1801129" y="0"/>
                  <a:pt x="1801471" y="-127"/>
                  <a:pt x="1801471" y="361387"/>
                </a:cubicBezTo>
                <a:cubicBezTo>
                  <a:pt x="1801471" y="722901"/>
                  <a:pt x="1798276" y="722774"/>
                  <a:pt x="900798" y="722774"/>
                </a:cubicBezTo>
                <a:cubicBezTo>
                  <a:pt x="3320" y="722774"/>
                  <a:pt x="1812" y="722911"/>
                  <a:pt x="125" y="361387"/>
                </a:cubicBezTo>
                <a:close/>
              </a:path>
            </a:pathLst>
          </a:custGeom>
          <a:gradFill flip="none" rotWithShape="1">
            <a:gsLst>
              <a:gs pos="0">
                <a:schemeClr val="accent2">
                  <a:tint val="100000"/>
                  <a:shade val="100000"/>
                  <a:satMod val="130000"/>
                  <a:alpha val="53000"/>
                </a:schemeClr>
              </a:gs>
              <a:gs pos="100000">
                <a:schemeClr val="accent2">
                  <a:tint val="50000"/>
                  <a:shade val="100000"/>
                  <a:satMod val="350000"/>
                  <a:alpha val="53000"/>
                </a:schemeClr>
              </a:gs>
            </a:gsLst>
            <a:lin ang="16200000" scaled="0"/>
            <a:tileRect/>
          </a:gradFill>
          <a:ln w="25400"/>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35" name="Rounded Rectangle 34"/>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RIXS – what </a:t>
            </a:r>
            <a:r>
              <a:rPr lang="en-US" sz="2400" dirty="0" smtClean="0"/>
              <a:t>does one measure</a:t>
            </a:r>
            <a:endParaRPr lang="en-US" sz="2400" dirty="0"/>
          </a:p>
        </p:txBody>
      </p:sp>
      <p:sp>
        <p:nvSpPr>
          <p:cNvPr id="36" name="TextBox 35"/>
          <p:cNvSpPr txBox="1"/>
          <p:nvPr/>
        </p:nvSpPr>
        <p:spPr>
          <a:xfrm>
            <a:off x="5607469" y="6544711"/>
            <a:ext cx="3123697" cy="307777"/>
          </a:xfrm>
          <a:prstGeom prst="rect">
            <a:avLst/>
          </a:prstGeom>
          <a:noFill/>
        </p:spPr>
        <p:txBody>
          <a:bodyPr wrap="none" rtlCol="0">
            <a:spAutoFit/>
          </a:bodyPr>
          <a:lstStyle/>
          <a:p>
            <a:r>
              <a:rPr lang="en-US" sz="1400" dirty="0" smtClean="0"/>
              <a:t>M.W. Haverkort PRL </a:t>
            </a:r>
            <a:r>
              <a:rPr lang="en-US" sz="1400" b="1" dirty="0" smtClean="0"/>
              <a:t>105</a:t>
            </a:r>
            <a:r>
              <a:rPr lang="en-US" sz="1400" dirty="0" smtClean="0"/>
              <a:t>, 167404 (2010)</a:t>
            </a:r>
            <a:endParaRPr lang="en-US" sz="1400" dirty="0"/>
          </a:p>
        </p:txBody>
      </p:sp>
    </p:spTree>
    <p:extLst>
      <p:ext uri="{BB962C8B-B14F-4D97-AF65-F5344CB8AC3E}">
        <p14:creationId xmlns:p14="http://schemas.microsoft.com/office/powerpoint/2010/main" val="2196849249"/>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0" name="Straight Connector 69"/>
          <p:cNvCxnSpPr/>
          <p:nvPr/>
        </p:nvCxnSpPr>
        <p:spPr>
          <a:xfrm>
            <a:off x="2883174" y="5702902"/>
            <a:ext cx="115373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a:off x="2883174" y="6055377"/>
            <a:ext cx="1153738" cy="0"/>
          </a:xfrm>
          <a:prstGeom prst="line">
            <a:avLst/>
          </a:prstGeom>
        </p:spPr>
        <p:style>
          <a:lnRef idx="2">
            <a:schemeClr val="accent1"/>
          </a:lnRef>
          <a:fillRef idx="0">
            <a:schemeClr val="accent1"/>
          </a:fillRef>
          <a:effectRef idx="1">
            <a:schemeClr val="accent1"/>
          </a:effectRef>
          <a:fontRef idx="minor">
            <a:schemeClr val="tx1"/>
          </a:fontRef>
        </p:style>
      </p:cxnSp>
      <p:sp>
        <p:nvSpPr>
          <p:cNvPr id="72" name="Arc 71"/>
          <p:cNvSpPr/>
          <p:nvPr/>
        </p:nvSpPr>
        <p:spPr>
          <a:xfrm>
            <a:off x="2260495" y="3498581"/>
            <a:ext cx="1244600" cy="1230043"/>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74" name="Straight Arrow Connector 73"/>
          <p:cNvCxnSpPr/>
          <p:nvPr/>
        </p:nvCxnSpPr>
        <p:spPr>
          <a:xfrm flipV="1">
            <a:off x="3731674" y="5788677"/>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75" name="Straight Arrow Connector 74"/>
          <p:cNvCxnSpPr/>
          <p:nvPr/>
        </p:nvCxnSpPr>
        <p:spPr>
          <a:xfrm flipV="1">
            <a:off x="3911495" y="5417025"/>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76" name="Straight Arrow Connector 75"/>
          <p:cNvCxnSpPr/>
          <p:nvPr/>
        </p:nvCxnSpPr>
        <p:spPr>
          <a:xfrm>
            <a:off x="3049049" y="5410802"/>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77" name="Straight Arrow Connector 76"/>
          <p:cNvCxnSpPr/>
          <p:nvPr/>
        </p:nvCxnSpPr>
        <p:spPr>
          <a:xfrm>
            <a:off x="3390795" y="5410802"/>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78" name="Straight Arrow Connector 77"/>
          <p:cNvCxnSpPr/>
          <p:nvPr/>
        </p:nvCxnSpPr>
        <p:spPr>
          <a:xfrm>
            <a:off x="3209820" y="5782454"/>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79" name="Delay 46"/>
          <p:cNvSpPr/>
          <p:nvPr/>
        </p:nvSpPr>
        <p:spPr>
          <a:xfrm>
            <a:off x="2883175" y="4424188"/>
            <a:ext cx="1190592" cy="745490"/>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069" h="977890">
                <a:moveTo>
                  <a:pt x="349046" y="13327"/>
                </a:moveTo>
                <a:cubicBezTo>
                  <a:pt x="181208" y="504218"/>
                  <a:pt x="483973" y="713334"/>
                  <a:pt x="570624" y="757116"/>
                </a:cubicBezTo>
                <a:cubicBezTo>
                  <a:pt x="657275" y="800898"/>
                  <a:pt x="1025512" y="964201"/>
                  <a:pt x="519025" y="975705"/>
                </a:cubicBezTo>
                <a:lnTo>
                  <a:pt x="0" y="977890"/>
                </a:lnTo>
                <a:cubicBezTo>
                  <a:pt x="0" y="703570"/>
                  <a:pt x="1663" y="0"/>
                  <a:pt x="1663" y="0"/>
                </a:cubicBezTo>
              </a:path>
            </a:pathLst>
          </a:custGeom>
          <a:ln w="25400" cmpd="sng"/>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80" name="Straight Connector 79"/>
          <p:cNvCxnSpPr/>
          <p:nvPr/>
        </p:nvCxnSpPr>
        <p:spPr>
          <a:xfrm flipV="1">
            <a:off x="2883174" y="3328100"/>
            <a:ext cx="0" cy="2853242"/>
          </a:xfrm>
          <a:prstGeom prst="line">
            <a:avLst/>
          </a:prstGeom>
        </p:spPr>
        <p:style>
          <a:lnRef idx="2">
            <a:schemeClr val="accent1"/>
          </a:lnRef>
          <a:fillRef idx="0">
            <a:schemeClr val="accent1"/>
          </a:fillRef>
          <a:effectRef idx="1">
            <a:schemeClr val="accent1"/>
          </a:effectRef>
          <a:fontRef idx="minor">
            <a:schemeClr val="tx1"/>
          </a:fontRef>
        </p:style>
      </p:cxnSp>
      <p:cxnSp>
        <p:nvCxnSpPr>
          <p:cNvPr id="95" name="Straight Arrow Connector 94"/>
          <p:cNvCxnSpPr/>
          <p:nvPr/>
        </p:nvCxnSpPr>
        <p:spPr>
          <a:xfrm>
            <a:off x="3128804" y="3678699"/>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nvGrpSpPr>
          <p:cNvPr id="94" name="Group 93"/>
          <p:cNvGrpSpPr/>
          <p:nvPr/>
        </p:nvGrpSpPr>
        <p:grpSpPr>
          <a:xfrm>
            <a:off x="136828" y="3334323"/>
            <a:ext cx="1776417" cy="2993977"/>
            <a:chOff x="369150" y="2983724"/>
            <a:chExt cx="1776417" cy="2993977"/>
          </a:xfrm>
        </p:grpSpPr>
        <p:sp>
          <p:nvSpPr>
            <p:cNvPr id="18" name="Pie 17"/>
            <p:cNvSpPr/>
            <p:nvPr/>
          </p:nvSpPr>
          <p:spPr>
            <a:xfrm>
              <a:off x="379829" y="3131606"/>
              <a:ext cx="1233921" cy="1252642"/>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8" name="Straight Connector 7"/>
            <p:cNvCxnSpPr/>
            <p:nvPr/>
          </p:nvCxnSpPr>
          <p:spPr>
            <a:xfrm>
              <a:off x="991829" y="5358526"/>
              <a:ext cx="115373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991829" y="5711001"/>
              <a:ext cx="1153738" cy="0"/>
            </a:xfrm>
            <a:prstGeom prst="line">
              <a:avLst/>
            </a:prstGeom>
          </p:spPr>
          <p:style>
            <a:lnRef idx="2">
              <a:schemeClr val="accent1"/>
            </a:lnRef>
            <a:fillRef idx="0">
              <a:schemeClr val="accent1"/>
            </a:fillRef>
            <a:effectRef idx="1">
              <a:schemeClr val="accent1"/>
            </a:effectRef>
            <a:fontRef idx="minor">
              <a:schemeClr val="tx1"/>
            </a:fontRef>
          </p:style>
        </p:cxnSp>
        <p:sp>
          <p:nvSpPr>
            <p:cNvPr id="21" name="Arc 20"/>
            <p:cNvSpPr/>
            <p:nvPr/>
          </p:nvSpPr>
          <p:spPr>
            <a:xfrm>
              <a:off x="369150" y="3154205"/>
              <a:ext cx="1244600" cy="1230043"/>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 name="Straight Connector 2"/>
            <p:cNvCxnSpPr/>
            <p:nvPr/>
          </p:nvCxnSpPr>
          <p:spPr>
            <a:xfrm flipV="1">
              <a:off x="991829" y="2983724"/>
              <a:ext cx="0" cy="2853242"/>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flipV="1">
              <a:off x="1678404" y="5066426"/>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flipV="1">
              <a:off x="1840329" y="5444301"/>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flipV="1">
              <a:off x="2020150" y="5072649"/>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1157704"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a:off x="1499450"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a:off x="1318475" y="5438078"/>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grpSp>
        <p:nvGrpSpPr>
          <p:cNvPr id="28" name="Group 27"/>
          <p:cNvGrpSpPr/>
          <p:nvPr/>
        </p:nvGrpSpPr>
        <p:grpSpPr>
          <a:xfrm>
            <a:off x="4382355" y="3334323"/>
            <a:ext cx="1813272" cy="2993977"/>
            <a:chOff x="3913192" y="2983724"/>
            <a:chExt cx="1813272" cy="2993977"/>
          </a:xfrm>
        </p:grpSpPr>
        <p:cxnSp>
          <p:nvCxnSpPr>
            <p:cNvPr id="29" name="Straight Connector 28"/>
            <p:cNvCxnSpPr/>
            <p:nvPr/>
          </p:nvCxnSpPr>
          <p:spPr>
            <a:xfrm>
              <a:off x="4535871" y="5358526"/>
              <a:ext cx="115373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4535871" y="5711001"/>
              <a:ext cx="1153738" cy="0"/>
            </a:xfrm>
            <a:prstGeom prst="line">
              <a:avLst/>
            </a:prstGeom>
          </p:spPr>
          <p:style>
            <a:lnRef idx="2">
              <a:schemeClr val="accent1"/>
            </a:lnRef>
            <a:fillRef idx="0">
              <a:schemeClr val="accent1"/>
            </a:fillRef>
            <a:effectRef idx="1">
              <a:schemeClr val="accent1"/>
            </a:effectRef>
            <a:fontRef idx="minor">
              <a:schemeClr val="tx1"/>
            </a:fontRef>
          </p:style>
        </p:cxnSp>
        <p:sp>
          <p:nvSpPr>
            <p:cNvPr id="33" name="Arc 32"/>
            <p:cNvSpPr/>
            <p:nvPr/>
          </p:nvSpPr>
          <p:spPr>
            <a:xfrm>
              <a:off x="3913192" y="3154205"/>
              <a:ext cx="1244600" cy="1230043"/>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4" name="Straight Arrow Connector 33"/>
            <p:cNvCxnSpPr/>
            <p:nvPr/>
          </p:nvCxnSpPr>
          <p:spPr>
            <a:xfrm flipV="1">
              <a:off x="5222446" y="5066426"/>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flipV="1">
              <a:off x="5384371" y="5444301"/>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flipV="1">
              <a:off x="5564192" y="5072649"/>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a:off x="4701746"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p:nvPr/>
          </p:nvCxnSpPr>
          <p:spPr>
            <a:xfrm>
              <a:off x="5043492"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p:nvPr/>
          </p:nvCxnSpPr>
          <p:spPr>
            <a:xfrm>
              <a:off x="4862517" y="5438078"/>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40" name="Delay 46"/>
            <p:cNvSpPr/>
            <p:nvPr/>
          </p:nvSpPr>
          <p:spPr>
            <a:xfrm>
              <a:off x="4535872" y="4079812"/>
              <a:ext cx="1190592" cy="745490"/>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069" h="977890">
                  <a:moveTo>
                    <a:pt x="349046" y="13327"/>
                  </a:moveTo>
                  <a:cubicBezTo>
                    <a:pt x="181208" y="504218"/>
                    <a:pt x="483973" y="713334"/>
                    <a:pt x="570624" y="757116"/>
                  </a:cubicBezTo>
                  <a:cubicBezTo>
                    <a:pt x="657275" y="800898"/>
                    <a:pt x="1025512" y="964201"/>
                    <a:pt x="519025" y="975705"/>
                  </a:cubicBezTo>
                  <a:lnTo>
                    <a:pt x="0" y="977890"/>
                  </a:lnTo>
                  <a:cubicBezTo>
                    <a:pt x="0" y="703570"/>
                    <a:pt x="1663" y="0"/>
                    <a:pt x="1663" y="0"/>
                  </a:cubicBezTo>
                </a:path>
              </a:pathLst>
            </a:custGeom>
            <a:ln w="25400" cmpd="sng"/>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41" name="Straight Connector 40"/>
            <p:cNvCxnSpPr/>
            <p:nvPr/>
          </p:nvCxnSpPr>
          <p:spPr>
            <a:xfrm flipV="1">
              <a:off x="4535871" y="2983724"/>
              <a:ext cx="0" cy="2853242"/>
            </a:xfrm>
            <a:prstGeom prst="line">
              <a:avLst/>
            </a:prstGeom>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p:nvPr/>
          </p:nvCxnSpPr>
          <p:spPr>
            <a:xfrm>
              <a:off x="4781501" y="3334323"/>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cxnSp>
        <p:nvCxnSpPr>
          <p:cNvPr id="43" name="Straight Arrow Connector 42"/>
          <p:cNvCxnSpPr/>
          <p:nvPr/>
        </p:nvCxnSpPr>
        <p:spPr>
          <a:xfrm flipV="1">
            <a:off x="5170909" y="4547378"/>
            <a:ext cx="0" cy="533400"/>
          </a:xfrm>
          <a:prstGeom prst="straightConnector1">
            <a:avLst/>
          </a:prstGeom>
          <a:ln w="38100" cmpd="sng">
            <a:solidFill>
              <a:srgbClr val="FFFFFF"/>
            </a:solidFill>
            <a:tailEnd type="arrow"/>
          </a:ln>
        </p:spPr>
        <p:style>
          <a:lnRef idx="2">
            <a:schemeClr val="accent1"/>
          </a:lnRef>
          <a:fillRef idx="0">
            <a:schemeClr val="accent1"/>
          </a:fillRef>
          <a:effectRef idx="1">
            <a:schemeClr val="accent1"/>
          </a:effectRef>
          <a:fontRef idx="minor">
            <a:schemeClr val="tx1"/>
          </a:fontRef>
        </p:style>
      </p:cxnSp>
      <p:sp>
        <p:nvSpPr>
          <p:cNvPr id="44" name="Delay 46"/>
          <p:cNvSpPr/>
          <p:nvPr/>
        </p:nvSpPr>
        <p:spPr>
          <a:xfrm rot="8110201">
            <a:off x="1014902" y="4494518"/>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45" name="Rounded Rectangle 44"/>
          <p:cNvSpPr/>
          <p:nvPr/>
        </p:nvSpPr>
        <p:spPr>
          <a:xfrm>
            <a:off x="925382" y="1193801"/>
            <a:ext cx="7325500" cy="1143000"/>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Interaction of Neutrons with matter is easy (magnetic dipole),</a:t>
            </a:r>
          </a:p>
          <a:p>
            <a:r>
              <a:rPr lang="en-US" sz="2000" dirty="0" smtClean="0">
                <a:solidFill>
                  <a:schemeClr val="tx1"/>
                </a:solidFill>
              </a:rPr>
              <a:t>but for resonant inelastic x-ray scattering nothing is obvious.</a:t>
            </a:r>
          </a:p>
          <a:p>
            <a:r>
              <a:rPr lang="en-US" sz="2000" dirty="0" smtClean="0">
                <a:solidFill>
                  <a:schemeClr val="tx1"/>
                </a:solidFill>
              </a:rPr>
              <a:t>A lot is known though…</a:t>
            </a:r>
            <a:endParaRPr lang="en-US" sz="2000" dirty="0">
              <a:solidFill>
                <a:schemeClr val="tx1"/>
              </a:solidFill>
            </a:endParaRPr>
          </a:p>
        </p:txBody>
      </p:sp>
      <p:pic>
        <p:nvPicPr>
          <p:cNvPr id="46" name="Picture 45"/>
          <p:cNvPicPr>
            <a:picLocks noChangeAspect="1"/>
          </p:cNvPicPr>
          <p:nvPr/>
        </p:nvPicPr>
        <p:blipFill>
          <a:blip r:embed="rId2"/>
          <a:stretch>
            <a:fillRect/>
          </a:stretch>
        </p:blipFill>
        <p:spPr>
          <a:xfrm>
            <a:off x="612000" y="2476501"/>
            <a:ext cx="7920000" cy="857279"/>
          </a:xfrm>
          <a:prstGeom prst="rect">
            <a:avLst/>
          </a:prstGeom>
        </p:spPr>
      </p:pic>
      <p:sp>
        <p:nvSpPr>
          <p:cNvPr id="49" name="Oval 48"/>
          <p:cNvSpPr/>
          <p:nvPr/>
        </p:nvSpPr>
        <p:spPr>
          <a:xfrm>
            <a:off x="3335750" y="2530475"/>
            <a:ext cx="431800" cy="722773"/>
          </a:xfrm>
          <a:prstGeom prst="ellipse">
            <a:avLst/>
          </a:prstGeom>
          <a:gradFill flip="none" rotWithShape="1">
            <a:gsLst>
              <a:gs pos="0">
                <a:schemeClr val="accent2">
                  <a:tint val="100000"/>
                  <a:shade val="100000"/>
                  <a:satMod val="130000"/>
                  <a:alpha val="53000"/>
                </a:schemeClr>
              </a:gs>
              <a:gs pos="100000">
                <a:schemeClr val="accent2">
                  <a:tint val="50000"/>
                  <a:shade val="100000"/>
                  <a:satMod val="350000"/>
                  <a:alpha val="53000"/>
                </a:schemeClr>
              </a:gs>
            </a:gsLst>
            <a:lin ang="16200000" scaled="0"/>
            <a:tileRect/>
          </a:gradFill>
          <a:ln w="25400"/>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51" name="Delay 46"/>
          <p:cNvSpPr/>
          <p:nvPr/>
        </p:nvSpPr>
        <p:spPr>
          <a:xfrm flipH="1">
            <a:off x="3535572" y="3253248"/>
            <a:ext cx="1061827" cy="1689340"/>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1605 w 2281605"/>
              <a:gd name="connsiteY0" fmla="*/ 0 h 2157668"/>
              <a:gd name="connsiteX1" fmla="*/ 2088933 w 2281605"/>
              <a:gd name="connsiteY1" fmla="*/ 880246 h 2157668"/>
              <a:gd name="connsiteX2" fmla="*/ 0 w 2281605"/>
              <a:gd name="connsiteY2" fmla="*/ 2157668 h 2157668"/>
              <a:gd name="connsiteX0" fmla="*/ 2281605 w 2281605"/>
              <a:gd name="connsiteY0" fmla="*/ 0 h 2157668"/>
              <a:gd name="connsiteX1" fmla="*/ 1694504 w 2281605"/>
              <a:gd name="connsiteY1" fmla="*/ 647018 h 2157668"/>
              <a:gd name="connsiteX2" fmla="*/ 0 w 2281605"/>
              <a:gd name="connsiteY2" fmla="*/ 2157668 h 2157668"/>
              <a:gd name="connsiteX0" fmla="*/ 2281605 w 2281605"/>
              <a:gd name="connsiteY0" fmla="*/ 0 h 2157668"/>
              <a:gd name="connsiteX1" fmla="*/ 1694504 w 2281605"/>
              <a:gd name="connsiteY1" fmla="*/ 647018 h 2157668"/>
              <a:gd name="connsiteX2" fmla="*/ 0 w 2281605"/>
              <a:gd name="connsiteY2" fmla="*/ 2157668 h 2157668"/>
              <a:gd name="connsiteX0" fmla="*/ 999712 w 999712"/>
              <a:gd name="connsiteY0" fmla="*/ 0 h 2215975"/>
              <a:gd name="connsiteX1" fmla="*/ 412611 w 999712"/>
              <a:gd name="connsiteY1" fmla="*/ 647018 h 2215975"/>
              <a:gd name="connsiteX2" fmla="*/ 0 w 999712"/>
              <a:gd name="connsiteY2" fmla="*/ 2215975 h 2215975"/>
              <a:gd name="connsiteX0" fmla="*/ 1098693 w 1098693"/>
              <a:gd name="connsiteY0" fmla="*/ 0 h 2215975"/>
              <a:gd name="connsiteX1" fmla="*/ 511592 w 1098693"/>
              <a:gd name="connsiteY1" fmla="*/ 647018 h 2215975"/>
              <a:gd name="connsiteX2" fmla="*/ 98981 w 1098693"/>
              <a:gd name="connsiteY2" fmla="*/ 2215975 h 2215975"/>
              <a:gd name="connsiteX0" fmla="*/ 1088262 w 1088262"/>
              <a:gd name="connsiteY0" fmla="*/ 0 h 2215975"/>
              <a:gd name="connsiteX1" fmla="*/ 599768 w 1088262"/>
              <a:gd name="connsiteY1" fmla="*/ 846928 h 2215975"/>
              <a:gd name="connsiteX2" fmla="*/ 88550 w 1088262"/>
              <a:gd name="connsiteY2" fmla="*/ 2215975 h 2215975"/>
              <a:gd name="connsiteX0" fmla="*/ 1088262 w 1088262"/>
              <a:gd name="connsiteY0" fmla="*/ 0 h 2215975"/>
              <a:gd name="connsiteX1" fmla="*/ 599768 w 1088262"/>
              <a:gd name="connsiteY1" fmla="*/ 846928 h 2215975"/>
              <a:gd name="connsiteX2" fmla="*/ 88550 w 1088262"/>
              <a:gd name="connsiteY2" fmla="*/ 2215975 h 2215975"/>
              <a:gd name="connsiteX0" fmla="*/ 1106946 w 1106946"/>
              <a:gd name="connsiteY0" fmla="*/ 0 h 2215975"/>
              <a:gd name="connsiteX1" fmla="*/ 618452 w 1106946"/>
              <a:gd name="connsiteY1" fmla="*/ 846928 h 2215975"/>
              <a:gd name="connsiteX2" fmla="*/ 107234 w 1106946"/>
              <a:gd name="connsiteY2" fmla="*/ 2215975 h 2215975"/>
              <a:gd name="connsiteX0" fmla="*/ 1106946 w 1106946"/>
              <a:gd name="connsiteY0" fmla="*/ 0 h 2215975"/>
              <a:gd name="connsiteX1" fmla="*/ 618452 w 1106946"/>
              <a:gd name="connsiteY1" fmla="*/ 846928 h 2215975"/>
              <a:gd name="connsiteX2" fmla="*/ 107234 w 1106946"/>
              <a:gd name="connsiteY2" fmla="*/ 2215975 h 2215975"/>
              <a:gd name="connsiteX0" fmla="*/ 1106946 w 1106946"/>
              <a:gd name="connsiteY0" fmla="*/ 0 h 2215975"/>
              <a:gd name="connsiteX1" fmla="*/ 618452 w 1106946"/>
              <a:gd name="connsiteY1" fmla="*/ 846928 h 2215975"/>
              <a:gd name="connsiteX2" fmla="*/ 107234 w 1106946"/>
              <a:gd name="connsiteY2" fmla="*/ 2215975 h 2215975"/>
              <a:gd name="connsiteX0" fmla="*/ 999712 w 999712"/>
              <a:gd name="connsiteY0" fmla="*/ 0 h 2215975"/>
              <a:gd name="connsiteX1" fmla="*/ 0 w 999712"/>
              <a:gd name="connsiteY1" fmla="*/ 2215975 h 2215975"/>
              <a:gd name="connsiteX0" fmla="*/ 1085510 w 1085510"/>
              <a:gd name="connsiteY0" fmla="*/ 0 h 2215975"/>
              <a:gd name="connsiteX1" fmla="*/ 85798 w 1085510"/>
              <a:gd name="connsiteY1" fmla="*/ 2215975 h 2215975"/>
              <a:gd name="connsiteX0" fmla="*/ 1069365 w 1069365"/>
              <a:gd name="connsiteY0" fmla="*/ 0 h 2215975"/>
              <a:gd name="connsiteX1" fmla="*/ 69653 w 1069365"/>
              <a:gd name="connsiteY1" fmla="*/ 2215975 h 2215975"/>
              <a:gd name="connsiteX0" fmla="*/ 1164643 w 1164643"/>
              <a:gd name="connsiteY0" fmla="*/ 0 h 2215975"/>
              <a:gd name="connsiteX1" fmla="*/ 164931 w 1164643"/>
              <a:gd name="connsiteY1" fmla="*/ 2215975 h 2215975"/>
            </a:gdLst>
            <a:ahLst/>
            <a:cxnLst>
              <a:cxn ang="0">
                <a:pos x="connsiteX0" y="connsiteY0"/>
              </a:cxn>
              <a:cxn ang="0">
                <a:pos x="connsiteX1" y="connsiteY1"/>
              </a:cxn>
            </a:cxnLst>
            <a:rect l="l" t="t" r="r" b="b"/>
            <a:pathLst>
              <a:path w="1164643" h="2215975">
                <a:moveTo>
                  <a:pt x="1164643" y="0"/>
                </a:moveTo>
                <a:cubicBezTo>
                  <a:pt x="1162031" y="1738204"/>
                  <a:pt x="-522707" y="-146945"/>
                  <a:pt x="164931" y="2215975"/>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52" name="Delay 46"/>
          <p:cNvSpPr/>
          <p:nvPr/>
        </p:nvSpPr>
        <p:spPr>
          <a:xfrm rot="11803010">
            <a:off x="3219997" y="4968968"/>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47" name="Rounded Rectangle 46"/>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RIXS – what </a:t>
            </a:r>
            <a:r>
              <a:rPr lang="en-US" sz="2400" dirty="0" smtClean="0"/>
              <a:t>does one measure</a:t>
            </a:r>
            <a:endParaRPr lang="en-US" sz="2400" dirty="0"/>
          </a:p>
        </p:txBody>
      </p:sp>
      <p:sp>
        <p:nvSpPr>
          <p:cNvPr id="48" name="TextBox 47"/>
          <p:cNvSpPr txBox="1"/>
          <p:nvPr/>
        </p:nvSpPr>
        <p:spPr>
          <a:xfrm>
            <a:off x="5607469" y="6544711"/>
            <a:ext cx="3123697" cy="307777"/>
          </a:xfrm>
          <a:prstGeom prst="rect">
            <a:avLst/>
          </a:prstGeom>
          <a:noFill/>
        </p:spPr>
        <p:txBody>
          <a:bodyPr wrap="none" rtlCol="0">
            <a:spAutoFit/>
          </a:bodyPr>
          <a:lstStyle/>
          <a:p>
            <a:r>
              <a:rPr lang="en-US" sz="1400" dirty="0" smtClean="0"/>
              <a:t>M.W. Haverkort PRL </a:t>
            </a:r>
            <a:r>
              <a:rPr lang="en-US" sz="1400" b="1" dirty="0" smtClean="0"/>
              <a:t>105</a:t>
            </a:r>
            <a:r>
              <a:rPr lang="en-US" sz="1400" dirty="0" smtClean="0"/>
              <a:t>, 167404 (2010)</a:t>
            </a:r>
            <a:endParaRPr lang="en-US" sz="1400" dirty="0"/>
          </a:p>
        </p:txBody>
      </p:sp>
    </p:spTree>
    <p:extLst>
      <p:ext uri="{BB962C8B-B14F-4D97-AF65-F5344CB8AC3E}">
        <p14:creationId xmlns:p14="http://schemas.microsoft.com/office/powerpoint/2010/main" val="4282688445"/>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0" name="Straight Connector 69"/>
          <p:cNvCxnSpPr/>
          <p:nvPr/>
        </p:nvCxnSpPr>
        <p:spPr>
          <a:xfrm>
            <a:off x="2883174" y="5702902"/>
            <a:ext cx="115373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1" name="Straight Connector 70"/>
          <p:cNvCxnSpPr/>
          <p:nvPr/>
        </p:nvCxnSpPr>
        <p:spPr>
          <a:xfrm>
            <a:off x="2883174" y="6055377"/>
            <a:ext cx="1153738" cy="0"/>
          </a:xfrm>
          <a:prstGeom prst="line">
            <a:avLst/>
          </a:prstGeom>
        </p:spPr>
        <p:style>
          <a:lnRef idx="2">
            <a:schemeClr val="accent1"/>
          </a:lnRef>
          <a:fillRef idx="0">
            <a:schemeClr val="accent1"/>
          </a:fillRef>
          <a:effectRef idx="1">
            <a:schemeClr val="accent1"/>
          </a:effectRef>
          <a:fontRef idx="minor">
            <a:schemeClr val="tx1"/>
          </a:fontRef>
        </p:style>
      </p:cxnSp>
      <p:sp>
        <p:nvSpPr>
          <p:cNvPr id="72" name="Arc 71"/>
          <p:cNvSpPr/>
          <p:nvPr/>
        </p:nvSpPr>
        <p:spPr>
          <a:xfrm>
            <a:off x="2260495" y="3498581"/>
            <a:ext cx="1244600" cy="1230043"/>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74" name="Straight Arrow Connector 73"/>
          <p:cNvCxnSpPr/>
          <p:nvPr/>
        </p:nvCxnSpPr>
        <p:spPr>
          <a:xfrm flipV="1">
            <a:off x="3731674" y="5788677"/>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75" name="Straight Arrow Connector 74"/>
          <p:cNvCxnSpPr/>
          <p:nvPr/>
        </p:nvCxnSpPr>
        <p:spPr>
          <a:xfrm flipV="1">
            <a:off x="3911495" y="5417025"/>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76" name="Straight Arrow Connector 75"/>
          <p:cNvCxnSpPr/>
          <p:nvPr/>
        </p:nvCxnSpPr>
        <p:spPr>
          <a:xfrm>
            <a:off x="3049049" y="5410802"/>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77" name="Straight Arrow Connector 76"/>
          <p:cNvCxnSpPr/>
          <p:nvPr/>
        </p:nvCxnSpPr>
        <p:spPr>
          <a:xfrm>
            <a:off x="3390795" y="5410802"/>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78" name="Straight Arrow Connector 77"/>
          <p:cNvCxnSpPr/>
          <p:nvPr/>
        </p:nvCxnSpPr>
        <p:spPr>
          <a:xfrm>
            <a:off x="3209820" y="5782454"/>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79" name="Delay 46"/>
          <p:cNvSpPr/>
          <p:nvPr/>
        </p:nvSpPr>
        <p:spPr>
          <a:xfrm>
            <a:off x="2883175" y="4424188"/>
            <a:ext cx="1190592" cy="745490"/>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069" h="977890">
                <a:moveTo>
                  <a:pt x="349046" y="13327"/>
                </a:moveTo>
                <a:cubicBezTo>
                  <a:pt x="181208" y="504218"/>
                  <a:pt x="483973" y="713334"/>
                  <a:pt x="570624" y="757116"/>
                </a:cubicBezTo>
                <a:cubicBezTo>
                  <a:pt x="657275" y="800898"/>
                  <a:pt x="1025512" y="964201"/>
                  <a:pt x="519025" y="975705"/>
                </a:cubicBezTo>
                <a:lnTo>
                  <a:pt x="0" y="977890"/>
                </a:lnTo>
                <a:cubicBezTo>
                  <a:pt x="0" y="703570"/>
                  <a:pt x="1663" y="0"/>
                  <a:pt x="1663" y="0"/>
                </a:cubicBezTo>
              </a:path>
            </a:pathLst>
          </a:custGeom>
          <a:ln w="25400" cmpd="sng"/>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80" name="Straight Connector 79"/>
          <p:cNvCxnSpPr/>
          <p:nvPr/>
        </p:nvCxnSpPr>
        <p:spPr>
          <a:xfrm flipV="1">
            <a:off x="2883174" y="3328100"/>
            <a:ext cx="0" cy="2853242"/>
          </a:xfrm>
          <a:prstGeom prst="line">
            <a:avLst/>
          </a:prstGeom>
        </p:spPr>
        <p:style>
          <a:lnRef idx="2">
            <a:schemeClr val="accent1"/>
          </a:lnRef>
          <a:fillRef idx="0">
            <a:schemeClr val="accent1"/>
          </a:fillRef>
          <a:effectRef idx="1">
            <a:schemeClr val="accent1"/>
          </a:effectRef>
          <a:fontRef idx="minor">
            <a:schemeClr val="tx1"/>
          </a:fontRef>
        </p:style>
      </p:cxnSp>
      <p:cxnSp>
        <p:nvCxnSpPr>
          <p:cNvPr id="95" name="Straight Arrow Connector 94"/>
          <p:cNvCxnSpPr/>
          <p:nvPr/>
        </p:nvCxnSpPr>
        <p:spPr>
          <a:xfrm>
            <a:off x="3128804" y="3678699"/>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nvGrpSpPr>
          <p:cNvPr id="94" name="Group 93"/>
          <p:cNvGrpSpPr/>
          <p:nvPr/>
        </p:nvGrpSpPr>
        <p:grpSpPr>
          <a:xfrm>
            <a:off x="136828" y="3334323"/>
            <a:ext cx="1776417" cy="2993977"/>
            <a:chOff x="369150" y="2983724"/>
            <a:chExt cx="1776417" cy="2993977"/>
          </a:xfrm>
        </p:grpSpPr>
        <p:sp>
          <p:nvSpPr>
            <p:cNvPr id="18" name="Pie 17"/>
            <p:cNvSpPr/>
            <p:nvPr/>
          </p:nvSpPr>
          <p:spPr>
            <a:xfrm>
              <a:off x="379829" y="3131606"/>
              <a:ext cx="1233921" cy="1252642"/>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8" name="Straight Connector 7"/>
            <p:cNvCxnSpPr/>
            <p:nvPr/>
          </p:nvCxnSpPr>
          <p:spPr>
            <a:xfrm>
              <a:off x="991829" y="5358526"/>
              <a:ext cx="115373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991829" y="5711001"/>
              <a:ext cx="1153738" cy="0"/>
            </a:xfrm>
            <a:prstGeom prst="line">
              <a:avLst/>
            </a:prstGeom>
          </p:spPr>
          <p:style>
            <a:lnRef idx="2">
              <a:schemeClr val="accent1"/>
            </a:lnRef>
            <a:fillRef idx="0">
              <a:schemeClr val="accent1"/>
            </a:fillRef>
            <a:effectRef idx="1">
              <a:schemeClr val="accent1"/>
            </a:effectRef>
            <a:fontRef idx="minor">
              <a:schemeClr val="tx1"/>
            </a:fontRef>
          </p:style>
        </p:cxnSp>
        <p:sp>
          <p:nvSpPr>
            <p:cNvPr id="21" name="Arc 20"/>
            <p:cNvSpPr/>
            <p:nvPr/>
          </p:nvSpPr>
          <p:spPr>
            <a:xfrm>
              <a:off x="369150" y="3154205"/>
              <a:ext cx="1244600" cy="1230043"/>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 name="Straight Connector 2"/>
            <p:cNvCxnSpPr/>
            <p:nvPr/>
          </p:nvCxnSpPr>
          <p:spPr>
            <a:xfrm flipV="1">
              <a:off x="991829" y="2983724"/>
              <a:ext cx="0" cy="2853242"/>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flipV="1">
              <a:off x="1678404" y="5066426"/>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flipV="1">
              <a:off x="1840329" y="5444301"/>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flipV="1">
              <a:off x="2020150" y="5072649"/>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1157704"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a:off x="1499450"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a:off x="1318475" y="5438078"/>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grpSp>
        <p:nvGrpSpPr>
          <p:cNvPr id="28" name="Group 27"/>
          <p:cNvGrpSpPr/>
          <p:nvPr/>
        </p:nvGrpSpPr>
        <p:grpSpPr>
          <a:xfrm>
            <a:off x="4382355" y="3334323"/>
            <a:ext cx="1813272" cy="2993977"/>
            <a:chOff x="3913192" y="2983724"/>
            <a:chExt cx="1813272" cy="2993977"/>
          </a:xfrm>
        </p:grpSpPr>
        <p:cxnSp>
          <p:nvCxnSpPr>
            <p:cNvPr id="29" name="Straight Connector 28"/>
            <p:cNvCxnSpPr/>
            <p:nvPr/>
          </p:nvCxnSpPr>
          <p:spPr>
            <a:xfrm>
              <a:off x="4535871" y="5358526"/>
              <a:ext cx="115373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4535871" y="5711001"/>
              <a:ext cx="1153738" cy="0"/>
            </a:xfrm>
            <a:prstGeom prst="line">
              <a:avLst/>
            </a:prstGeom>
          </p:spPr>
          <p:style>
            <a:lnRef idx="2">
              <a:schemeClr val="accent1"/>
            </a:lnRef>
            <a:fillRef idx="0">
              <a:schemeClr val="accent1"/>
            </a:fillRef>
            <a:effectRef idx="1">
              <a:schemeClr val="accent1"/>
            </a:effectRef>
            <a:fontRef idx="minor">
              <a:schemeClr val="tx1"/>
            </a:fontRef>
          </p:style>
        </p:cxnSp>
        <p:sp>
          <p:nvSpPr>
            <p:cNvPr id="33" name="Arc 32"/>
            <p:cNvSpPr/>
            <p:nvPr/>
          </p:nvSpPr>
          <p:spPr>
            <a:xfrm>
              <a:off x="3913192" y="3154205"/>
              <a:ext cx="1244600" cy="1230043"/>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4" name="Straight Arrow Connector 33"/>
            <p:cNvCxnSpPr/>
            <p:nvPr/>
          </p:nvCxnSpPr>
          <p:spPr>
            <a:xfrm flipV="1">
              <a:off x="5222446" y="5066426"/>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flipV="1">
              <a:off x="5384371" y="5444301"/>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flipV="1">
              <a:off x="5564192" y="5072649"/>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a:off x="4701746"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p:nvPr/>
          </p:nvCxnSpPr>
          <p:spPr>
            <a:xfrm>
              <a:off x="5043492"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p:nvPr/>
          </p:nvCxnSpPr>
          <p:spPr>
            <a:xfrm>
              <a:off x="4862517" y="5438078"/>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40" name="Delay 46"/>
            <p:cNvSpPr/>
            <p:nvPr/>
          </p:nvSpPr>
          <p:spPr>
            <a:xfrm>
              <a:off x="4535872" y="4079812"/>
              <a:ext cx="1190592" cy="745490"/>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069" h="977890">
                  <a:moveTo>
                    <a:pt x="349046" y="13327"/>
                  </a:moveTo>
                  <a:cubicBezTo>
                    <a:pt x="181208" y="504218"/>
                    <a:pt x="483973" y="713334"/>
                    <a:pt x="570624" y="757116"/>
                  </a:cubicBezTo>
                  <a:cubicBezTo>
                    <a:pt x="657275" y="800898"/>
                    <a:pt x="1025512" y="964201"/>
                    <a:pt x="519025" y="975705"/>
                  </a:cubicBezTo>
                  <a:lnTo>
                    <a:pt x="0" y="977890"/>
                  </a:lnTo>
                  <a:cubicBezTo>
                    <a:pt x="0" y="703570"/>
                    <a:pt x="1663" y="0"/>
                    <a:pt x="1663" y="0"/>
                  </a:cubicBezTo>
                </a:path>
              </a:pathLst>
            </a:custGeom>
            <a:ln w="25400" cmpd="sng"/>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41" name="Straight Connector 40"/>
            <p:cNvCxnSpPr/>
            <p:nvPr/>
          </p:nvCxnSpPr>
          <p:spPr>
            <a:xfrm flipV="1">
              <a:off x="4535871" y="2983724"/>
              <a:ext cx="0" cy="2853242"/>
            </a:xfrm>
            <a:prstGeom prst="line">
              <a:avLst/>
            </a:prstGeom>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p:nvPr/>
          </p:nvCxnSpPr>
          <p:spPr>
            <a:xfrm>
              <a:off x="4781501" y="3334323"/>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cxnSp>
        <p:nvCxnSpPr>
          <p:cNvPr id="43" name="Straight Arrow Connector 42"/>
          <p:cNvCxnSpPr/>
          <p:nvPr/>
        </p:nvCxnSpPr>
        <p:spPr>
          <a:xfrm flipV="1">
            <a:off x="5170909" y="4547378"/>
            <a:ext cx="0" cy="533400"/>
          </a:xfrm>
          <a:prstGeom prst="straightConnector1">
            <a:avLst/>
          </a:prstGeom>
          <a:ln w="38100" cmpd="sng">
            <a:solidFill>
              <a:srgbClr val="FFFFFF"/>
            </a:solidFill>
            <a:tailEnd type="arrow"/>
          </a:ln>
        </p:spPr>
        <p:style>
          <a:lnRef idx="2">
            <a:schemeClr val="accent1"/>
          </a:lnRef>
          <a:fillRef idx="0">
            <a:schemeClr val="accent1"/>
          </a:fillRef>
          <a:effectRef idx="1">
            <a:schemeClr val="accent1"/>
          </a:effectRef>
          <a:fontRef idx="minor">
            <a:schemeClr val="tx1"/>
          </a:fontRef>
        </p:style>
      </p:cxnSp>
      <p:grpSp>
        <p:nvGrpSpPr>
          <p:cNvPr id="44" name="Group 43"/>
          <p:cNvGrpSpPr/>
          <p:nvPr/>
        </p:nvGrpSpPr>
        <p:grpSpPr>
          <a:xfrm>
            <a:off x="6499670" y="3334323"/>
            <a:ext cx="1776417" cy="2993977"/>
            <a:chOff x="5665455" y="2983724"/>
            <a:chExt cx="1776417" cy="2993977"/>
          </a:xfrm>
        </p:grpSpPr>
        <p:sp>
          <p:nvSpPr>
            <p:cNvPr id="45" name="Pie 44"/>
            <p:cNvSpPr/>
            <p:nvPr/>
          </p:nvSpPr>
          <p:spPr>
            <a:xfrm>
              <a:off x="5676134" y="3131606"/>
              <a:ext cx="1233921" cy="1252642"/>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46" name="Straight Connector 45"/>
            <p:cNvCxnSpPr/>
            <p:nvPr/>
          </p:nvCxnSpPr>
          <p:spPr>
            <a:xfrm>
              <a:off x="6288134" y="5358526"/>
              <a:ext cx="115373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a:off x="6288134" y="5711001"/>
              <a:ext cx="1153738" cy="0"/>
            </a:xfrm>
            <a:prstGeom prst="line">
              <a:avLst/>
            </a:prstGeom>
          </p:spPr>
          <p:style>
            <a:lnRef idx="2">
              <a:schemeClr val="accent1"/>
            </a:lnRef>
            <a:fillRef idx="0">
              <a:schemeClr val="accent1"/>
            </a:fillRef>
            <a:effectRef idx="1">
              <a:schemeClr val="accent1"/>
            </a:effectRef>
            <a:fontRef idx="minor">
              <a:schemeClr val="tx1"/>
            </a:fontRef>
          </p:style>
        </p:cxnSp>
        <p:sp>
          <p:nvSpPr>
            <p:cNvPr id="48" name="Arc 47"/>
            <p:cNvSpPr/>
            <p:nvPr/>
          </p:nvSpPr>
          <p:spPr>
            <a:xfrm>
              <a:off x="5665455" y="3154205"/>
              <a:ext cx="1244600" cy="1230043"/>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9" name="Straight Connector 48"/>
            <p:cNvCxnSpPr/>
            <p:nvPr/>
          </p:nvCxnSpPr>
          <p:spPr>
            <a:xfrm flipV="1">
              <a:off x="6288134" y="2983724"/>
              <a:ext cx="0" cy="2853242"/>
            </a:xfrm>
            <a:prstGeom prst="line">
              <a:avLst/>
            </a:prstGeom>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p:nvPr/>
          </p:nvCxnSpPr>
          <p:spPr>
            <a:xfrm flipV="1">
              <a:off x="6974709" y="5066426"/>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51" name="Straight Arrow Connector 50"/>
            <p:cNvCxnSpPr/>
            <p:nvPr/>
          </p:nvCxnSpPr>
          <p:spPr>
            <a:xfrm flipV="1">
              <a:off x="7136634" y="5444301"/>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52" name="Straight Arrow Connector 51"/>
            <p:cNvCxnSpPr/>
            <p:nvPr/>
          </p:nvCxnSpPr>
          <p:spPr>
            <a:xfrm flipV="1">
              <a:off x="7316455" y="5072649"/>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53" name="Straight Arrow Connector 52"/>
            <p:cNvCxnSpPr/>
            <p:nvPr/>
          </p:nvCxnSpPr>
          <p:spPr>
            <a:xfrm>
              <a:off x="6454009"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4" name="Straight Arrow Connector 53"/>
            <p:cNvCxnSpPr/>
            <p:nvPr/>
          </p:nvCxnSpPr>
          <p:spPr>
            <a:xfrm>
              <a:off x="6795755"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5" name="Straight Arrow Connector 54"/>
            <p:cNvCxnSpPr/>
            <p:nvPr/>
          </p:nvCxnSpPr>
          <p:spPr>
            <a:xfrm>
              <a:off x="6614780" y="5438078"/>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6" name="Straight Arrow Connector 55"/>
            <p:cNvCxnSpPr/>
            <p:nvPr/>
          </p:nvCxnSpPr>
          <p:spPr>
            <a:xfrm>
              <a:off x="6533763" y="3334323"/>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7" name="Straight Arrow Connector 56"/>
            <p:cNvCxnSpPr/>
            <p:nvPr/>
          </p:nvCxnSpPr>
          <p:spPr>
            <a:xfrm flipV="1">
              <a:off x="6415909" y="3787712"/>
              <a:ext cx="0" cy="533400"/>
            </a:xfrm>
            <a:prstGeom prst="straightConnector1">
              <a:avLst/>
            </a:prstGeom>
            <a:ln w="38100" cmpd="sng">
              <a:solidFill>
                <a:schemeClr val="bg1"/>
              </a:solidFill>
              <a:tailEnd type="arrow"/>
            </a:ln>
          </p:spPr>
          <p:style>
            <a:lnRef idx="2">
              <a:schemeClr val="accent1"/>
            </a:lnRef>
            <a:fillRef idx="0">
              <a:schemeClr val="accent1"/>
            </a:fillRef>
            <a:effectRef idx="1">
              <a:schemeClr val="accent1"/>
            </a:effectRef>
            <a:fontRef idx="minor">
              <a:schemeClr val="tx1"/>
            </a:fontRef>
          </p:style>
        </p:cxnSp>
      </p:grpSp>
      <p:sp>
        <p:nvSpPr>
          <p:cNvPr id="58" name="Delay 46"/>
          <p:cNvSpPr/>
          <p:nvPr/>
        </p:nvSpPr>
        <p:spPr>
          <a:xfrm rot="8110201">
            <a:off x="1014902" y="4494518"/>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59" name="Delay 46"/>
          <p:cNvSpPr/>
          <p:nvPr/>
        </p:nvSpPr>
        <p:spPr>
          <a:xfrm rot="11803010">
            <a:off x="3219997" y="4968968"/>
            <a:ext cx="2324134" cy="122612"/>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60" name="Rounded Rectangle 59"/>
          <p:cNvSpPr/>
          <p:nvPr/>
        </p:nvSpPr>
        <p:spPr>
          <a:xfrm>
            <a:off x="925382" y="1193801"/>
            <a:ext cx="7325500" cy="1143000"/>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Interaction of Neutrons with matter is easy (magnetic dipole),</a:t>
            </a:r>
          </a:p>
          <a:p>
            <a:r>
              <a:rPr lang="en-US" sz="2000" dirty="0" smtClean="0">
                <a:solidFill>
                  <a:schemeClr val="tx1"/>
                </a:solidFill>
              </a:rPr>
              <a:t>but for resonant inelastic x-ray scattering nothing is obvious.</a:t>
            </a:r>
          </a:p>
          <a:p>
            <a:r>
              <a:rPr lang="en-US" sz="2000" dirty="0" smtClean="0">
                <a:solidFill>
                  <a:schemeClr val="tx1"/>
                </a:solidFill>
              </a:rPr>
              <a:t>A lot is known though…</a:t>
            </a:r>
            <a:endParaRPr lang="en-US" sz="2000" dirty="0">
              <a:solidFill>
                <a:schemeClr val="tx1"/>
              </a:solidFill>
            </a:endParaRPr>
          </a:p>
        </p:txBody>
      </p:sp>
      <p:pic>
        <p:nvPicPr>
          <p:cNvPr id="61" name="Picture 60"/>
          <p:cNvPicPr>
            <a:picLocks noChangeAspect="1"/>
          </p:cNvPicPr>
          <p:nvPr/>
        </p:nvPicPr>
        <p:blipFill>
          <a:blip r:embed="rId2"/>
          <a:stretch>
            <a:fillRect/>
          </a:stretch>
        </p:blipFill>
        <p:spPr>
          <a:xfrm>
            <a:off x="612000" y="2476501"/>
            <a:ext cx="7920000" cy="857279"/>
          </a:xfrm>
          <a:prstGeom prst="rect">
            <a:avLst/>
          </a:prstGeom>
        </p:spPr>
      </p:pic>
      <p:sp>
        <p:nvSpPr>
          <p:cNvPr id="62" name="Oval 61"/>
          <p:cNvSpPr/>
          <p:nvPr/>
        </p:nvSpPr>
        <p:spPr>
          <a:xfrm>
            <a:off x="2968520" y="2530475"/>
            <a:ext cx="431800" cy="722773"/>
          </a:xfrm>
          <a:prstGeom prst="ellipse">
            <a:avLst/>
          </a:prstGeom>
          <a:gradFill flip="none" rotWithShape="1">
            <a:gsLst>
              <a:gs pos="0">
                <a:schemeClr val="accent2">
                  <a:tint val="100000"/>
                  <a:shade val="100000"/>
                  <a:satMod val="130000"/>
                  <a:alpha val="53000"/>
                </a:schemeClr>
              </a:gs>
              <a:gs pos="100000">
                <a:schemeClr val="accent2">
                  <a:tint val="50000"/>
                  <a:shade val="100000"/>
                  <a:satMod val="350000"/>
                  <a:alpha val="53000"/>
                </a:schemeClr>
              </a:gs>
            </a:gsLst>
            <a:lin ang="16200000" scaled="0"/>
            <a:tileRect/>
          </a:gradFill>
          <a:ln w="25400"/>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64" name="Oval 63"/>
          <p:cNvSpPr/>
          <p:nvPr/>
        </p:nvSpPr>
        <p:spPr>
          <a:xfrm>
            <a:off x="6510348" y="2530475"/>
            <a:ext cx="2138351" cy="722773"/>
          </a:xfrm>
          <a:prstGeom prst="ellipse">
            <a:avLst/>
          </a:prstGeom>
          <a:gradFill flip="none" rotWithShape="1">
            <a:gsLst>
              <a:gs pos="0">
                <a:schemeClr val="accent2">
                  <a:tint val="100000"/>
                  <a:shade val="100000"/>
                  <a:satMod val="130000"/>
                  <a:alpha val="53000"/>
                </a:schemeClr>
              </a:gs>
              <a:gs pos="100000">
                <a:schemeClr val="accent2">
                  <a:tint val="50000"/>
                  <a:shade val="100000"/>
                  <a:satMod val="350000"/>
                  <a:alpha val="53000"/>
                </a:schemeClr>
              </a:gs>
            </a:gsLst>
            <a:lin ang="16200000" scaled="0"/>
            <a:tileRect/>
          </a:gradFill>
          <a:ln w="25400"/>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63" name="Rounded Rectangle 6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RIXS – what </a:t>
            </a:r>
            <a:r>
              <a:rPr lang="en-US" sz="2400" dirty="0" smtClean="0"/>
              <a:t>does one measure</a:t>
            </a:r>
            <a:endParaRPr lang="en-US" sz="2400" dirty="0"/>
          </a:p>
        </p:txBody>
      </p:sp>
      <p:sp>
        <p:nvSpPr>
          <p:cNvPr id="65" name="TextBox 64"/>
          <p:cNvSpPr txBox="1"/>
          <p:nvPr/>
        </p:nvSpPr>
        <p:spPr>
          <a:xfrm>
            <a:off x="5607469" y="6544711"/>
            <a:ext cx="3123697" cy="307777"/>
          </a:xfrm>
          <a:prstGeom prst="rect">
            <a:avLst/>
          </a:prstGeom>
          <a:noFill/>
        </p:spPr>
        <p:txBody>
          <a:bodyPr wrap="none" rtlCol="0">
            <a:spAutoFit/>
          </a:bodyPr>
          <a:lstStyle/>
          <a:p>
            <a:r>
              <a:rPr lang="en-US" sz="1400" dirty="0" smtClean="0"/>
              <a:t>M.W. Haverkort PRL </a:t>
            </a:r>
            <a:r>
              <a:rPr lang="en-US" sz="1400" b="1" dirty="0" smtClean="0"/>
              <a:t>105</a:t>
            </a:r>
            <a:r>
              <a:rPr lang="en-US" sz="1400" dirty="0" smtClean="0"/>
              <a:t>, 167404 (2010)</a:t>
            </a:r>
            <a:endParaRPr lang="en-US" sz="1400" dirty="0"/>
          </a:p>
        </p:txBody>
      </p:sp>
    </p:spTree>
    <p:extLst>
      <p:ext uri="{BB962C8B-B14F-4D97-AF65-F5344CB8AC3E}">
        <p14:creationId xmlns:p14="http://schemas.microsoft.com/office/powerpoint/2010/main" val="2959395204"/>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nvGrpSpPr>
          <p:cNvPr id="94" name="Group 93"/>
          <p:cNvGrpSpPr/>
          <p:nvPr/>
        </p:nvGrpSpPr>
        <p:grpSpPr>
          <a:xfrm>
            <a:off x="136828" y="3334323"/>
            <a:ext cx="1776417" cy="2993977"/>
            <a:chOff x="369150" y="2983724"/>
            <a:chExt cx="1776417" cy="2993977"/>
          </a:xfrm>
        </p:grpSpPr>
        <p:sp>
          <p:nvSpPr>
            <p:cNvPr id="18" name="Pie 17"/>
            <p:cNvSpPr/>
            <p:nvPr/>
          </p:nvSpPr>
          <p:spPr>
            <a:xfrm>
              <a:off x="379829" y="3131606"/>
              <a:ext cx="1233921" cy="1252642"/>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8" name="Straight Connector 7"/>
            <p:cNvCxnSpPr/>
            <p:nvPr/>
          </p:nvCxnSpPr>
          <p:spPr>
            <a:xfrm>
              <a:off x="991829" y="5358526"/>
              <a:ext cx="115373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991829" y="5711001"/>
              <a:ext cx="1153738" cy="0"/>
            </a:xfrm>
            <a:prstGeom prst="line">
              <a:avLst/>
            </a:prstGeom>
          </p:spPr>
          <p:style>
            <a:lnRef idx="2">
              <a:schemeClr val="accent1"/>
            </a:lnRef>
            <a:fillRef idx="0">
              <a:schemeClr val="accent1"/>
            </a:fillRef>
            <a:effectRef idx="1">
              <a:schemeClr val="accent1"/>
            </a:effectRef>
            <a:fontRef idx="minor">
              <a:schemeClr val="tx1"/>
            </a:fontRef>
          </p:style>
        </p:cxnSp>
        <p:sp>
          <p:nvSpPr>
            <p:cNvPr id="21" name="Arc 20"/>
            <p:cNvSpPr/>
            <p:nvPr/>
          </p:nvSpPr>
          <p:spPr>
            <a:xfrm>
              <a:off x="369150" y="3154205"/>
              <a:ext cx="1244600" cy="1230043"/>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 name="Straight Connector 2"/>
            <p:cNvCxnSpPr/>
            <p:nvPr/>
          </p:nvCxnSpPr>
          <p:spPr>
            <a:xfrm flipV="1">
              <a:off x="991829" y="2983724"/>
              <a:ext cx="0" cy="2853242"/>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flipV="1">
              <a:off x="1678404" y="5066426"/>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flipV="1">
              <a:off x="1840329" y="5444301"/>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flipV="1">
              <a:off x="2020150" y="5072649"/>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1157704"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a:off x="1499450"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a:off x="1318475" y="5438078"/>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grpSp>
        <p:nvGrpSpPr>
          <p:cNvPr id="44" name="Group 43"/>
          <p:cNvGrpSpPr/>
          <p:nvPr/>
        </p:nvGrpSpPr>
        <p:grpSpPr>
          <a:xfrm>
            <a:off x="6499670" y="3334323"/>
            <a:ext cx="1776417" cy="2993977"/>
            <a:chOff x="5665455" y="2983724"/>
            <a:chExt cx="1776417" cy="2993977"/>
          </a:xfrm>
        </p:grpSpPr>
        <p:sp>
          <p:nvSpPr>
            <p:cNvPr id="45" name="Pie 44"/>
            <p:cNvSpPr/>
            <p:nvPr/>
          </p:nvSpPr>
          <p:spPr>
            <a:xfrm>
              <a:off x="5676134" y="3131606"/>
              <a:ext cx="1233921" cy="1252642"/>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46" name="Straight Connector 45"/>
            <p:cNvCxnSpPr/>
            <p:nvPr/>
          </p:nvCxnSpPr>
          <p:spPr>
            <a:xfrm>
              <a:off x="6288134" y="5358526"/>
              <a:ext cx="115373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a:off x="6288134" y="5711001"/>
              <a:ext cx="1153738" cy="0"/>
            </a:xfrm>
            <a:prstGeom prst="line">
              <a:avLst/>
            </a:prstGeom>
          </p:spPr>
          <p:style>
            <a:lnRef idx="2">
              <a:schemeClr val="accent1"/>
            </a:lnRef>
            <a:fillRef idx="0">
              <a:schemeClr val="accent1"/>
            </a:fillRef>
            <a:effectRef idx="1">
              <a:schemeClr val="accent1"/>
            </a:effectRef>
            <a:fontRef idx="minor">
              <a:schemeClr val="tx1"/>
            </a:fontRef>
          </p:style>
        </p:cxnSp>
        <p:sp>
          <p:nvSpPr>
            <p:cNvPr id="48" name="Arc 47"/>
            <p:cNvSpPr/>
            <p:nvPr/>
          </p:nvSpPr>
          <p:spPr>
            <a:xfrm>
              <a:off x="5665455" y="3154205"/>
              <a:ext cx="1244600" cy="1230043"/>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9" name="Straight Connector 48"/>
            <p:cNvCxnSpPr/>
            <p:nvPr/>
          </p:nvCxnSpPr>
          <p:spPr>
            <a:xfrm flipV="1">
              <a:off x="6288134" y="2983724"/>
              <a:ext cx="0" cy="2853242"/>
            </a:xfrm>
            <a:prstGeom prst="line">
              <a:avLst/>
            </a:prstGeom>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p:nvPr/>
          </p:nvCxnSpPr>
          <p:spPr>
            <a:xfrm flipV="1">
              <a:off x="6974709" y="5066426"/>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51" name="Straight Arrow Connector 50"/>
            <p:cNvCxnSpPr/>
            <p:nvPr/>
          </p:nvCxnSpPr>
          <p:spPr>
            <a:xfrm flipV="1">
              <a:off x="7136634" y="5444301"/>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52" name="Straight Arrow Connector 51"/>
            <p:cNvCxnSpPr/>
            <p:nvPr/>
          </p:nvCxnSpPr>
          <p:spPr>
            <a:xfrm flipV="1">
              <a:off x="7316455" y="5072649"/>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53" name="Straight Arrow Connector 52"/>
            <p:cNvCxnSpPr/>
            <p:nvPr/>
          </p:nvCxnSpPr>
          <p:spPr>
            <a:xfrm>
              <a:off x="6454009"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4" name="Straight Arrow Connector 53"/>
            <p:cNvCxnSpPr/>
            <p:nvPr/>
          </p:nvCxnSpPr>
          <p:spPr>
            <a:xfrm>
              <a:off x="6795755"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5" name="Straight Arrow Connector 54"/>
            <p:cNvCxnSpPr/>
            <p:nvPr/>
          </p:nvCxnSpPr>
          <p:spPr>
            <a:xfrm>
              <a:off x="6614780" y="5438078"/>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6" name="Straight Arrow Connector 55"/>
            <p:cNvCxnSpPr/>
            <p:nvPr/>
          </p:nvCxnSpPr>
          <p:spPr>
            <a:xfrm>
              <a:off x="6533763" y="3334323"/>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7" name="Straight Arrow Connector 56"/>
            <p:cNvCxnSpPr/>
            <p:nvPr/>
          </p:nvCxnSpPr>
          <p:spPr>
            <a:xfrm flipV="1">
              <a:off x="6415909" y="3787712"/>
              <a:ext cx="0" cy="533400"/>
            </a:xfrm>
            <a:prstGeom prst="straightConnector1">
              <a:avLst/>
            </a:prstGeom>
            <a:ln w="38100" cmpd="sng">
              <a:solidFill>
                <a:schemeClr val="bg1"/>
              </a:solidFill>
              <a:tailEnd type="arrow"/>
            </a:ln>
          </p:spPr>
          <p:style>
            <a:lnRef idx="2">
              <a:schemeClr val="accent1"/>
            </a:lnRef>
            <a:fillRef idx="0">
              <a:schemeClr val="accent1"/>
            </a:fillRef>
            <a:effectRef idx="1">
              <a:schemeClr val="accent1"/>
            </a:effectRef>
            <a:fontRef idx="minor">
              <a:schemeClr val="tx1"/>
            </a:fontRef>
          </p:style>
        </p:cxnSp>
      </p:grpSp>
      <p:sp>
        <p:nvSpPr>
          <p:cNvPr id="58" name="Rounded Rectangle 57"/>
          <p:cNvSpPr/>
          <p:nvPr/>
        </p:nvSpPr>
        <p:spPr>
          <a:xfrm>
            <a:off x="925382" y="1193801"/>
            <a:ext cx="7325500" cy="1143000"/>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Interaction of Neutrons with matter is easy (magnetic dipole),</a:t>
            </a:r>
          </a:p>
          <a:p>
            <a:r>
              <a:rPr lang="en-US" sz="2000" dirty="0" smtClean="0">
                <a:solidFill>
                  <a:schemeClr val="tx1"/>
                </a:solidFill>
              </a:rPr>
              <a:t>but for resonant inelastic x-ray scattering nothing is obvious.</a:t>
            </a:r>
          </a:p>
          <a:p>
            <a:r>
              <a:rPr lang="en-US" sz="2000" dirty="0" smtClean="0">
                <a:solidFill>
                  <a:schemeClr val="tx1"/>
                </a:solidFill>
              </a:rPr>
              <a:t>A lot is known though…</a:t>
            </a:r>
            <a:endParaRPr lang="en-US" sz="2000" dirty="0">
              <a:solidFill>
                <a:schemeClr val="tx1"/>
              </a:solidFill>
            </a:endParaRPr>
          </a:p>
        </p:txBody>
      </p:sp>
      <p:pic>
        <p:nvPicPr>
          <p:cNvPr id="59" name="Picture 58"/>
          <p:cNvPicPr>
            <a:picLocks noChangeAspect="1"/>
          </p:cNvPicPr>
          <p:nvPr/>
        </p:nvPicPr>
        <p:blipFill>
          <a:blip r:embed="rId2"/>
          <a:stretch>
            <a:fillRect/>
          </a:stretch>
        </p:blipFill>
        <p:spPr>
          <a:xfrm>
            <a:off x="612000" y="2476501"/>
            <a:ext cx="7920000" cy="857279"/>
          </a:xfrm>
          <a:prstGeom prst="rect">
            <a:avLst/>
          </a:prstGeom>
        </p:spPr>
      </p:pic>
      <p:sp>
        <p:nvSpPr>
          <p:cNvPr id="2" name="Explosion 1 1"/>
          <p:cNvSpPr/>
          <p:nvPr/>
        </p:nvSpPr>
        <p:spPr>
          <a:xfrm>
            <a:off x="3429000" y="2374901"/>
            <a:ext cx="2565400" cy="1269604"/>
          </a:xfrm>
          <a:prstGeom prst="irregularSeal1">
            <a:avLst/>
          </a:prstGeom>
          <a:gradFill flip="none" rotWithShape="1">
            <a:gsLst>
              <a:gs pos="0">
                <a:srgbClr val="FF0000"/>
              </a:gs>
              <a:gs pos="100000">
                <a:srgbClr val="008000"/>
              </a:gs>
              <a:gs pos="50000">
                <a:srgbClr val="FFFF00"/>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p:cNvSpPr/>
          <p:nvPr/>
        </p:nvSpPr>
        <p:spPr>
          <a:xfrm>
            <a:off x="3728994" y="2466976"/>
            <a:ext cx="1971764" cy="861774"/>
          </a:xfrm>
          <a:prstGeom prst="rect">
            <a:avLst/>
          </a:prstGeom>
          <a:noFill/>
        </p:spPr>
        <p:txBody>
          <a:bodyPr wrap="none" lIns="91440" tIns="45720" rIns="91440" bIns="45720">
            <a:spAutoFit/>
          </a:bodyPr>
          <a:lstStyle/>
          <a:p>
            <a:pPr algn="ctr"/>
            <a:r>
              <a:rPr lang="en-US" sz="5000" b="1" cap="none" spc="0" dirty="0" smtClean="0">
                <a:ln w="12700">
                  <a:solidFill>
                    <a:srgbClr val="FF0000"/>
                  </a:solidFill>
                  <a:prstDash val="solid"/>
                </a:ln>
                <a:solidFill>
                  <a:schemeClr val="bg1"/>
                </a:solidFill>
                <a:effectLst>
                  <a:outerShdw blurRad="41275" dist="20320" dir="1800000" algn="tl" rotWithShape="0">
                    <a:srgbClr val="000000">
                      <a:alpha val="40000"/>
                    </a:srgbClr>
                  </a:outerShdw>
                </a:effectLst>
              </a:rPr>
              <a:t>BOOM</a:t>
            </a:r>
            <a:endParaRPr lang="en-US" sz="5000" b="1" cap="none" spc="0" dirty="0">
              <a:ln w="12700">
                <a:solidFill>
                  <a:srgbClr val="FF0000"/>
                </a:solidFill>
                <a:prstDash val="solid"/>
              </a:ln>
              <a:solidFill>
                <a:schemeClr val="bg1"/>
              </a:solidFill>
              <a:effectLst>
                <a:outerShdw blurRad="41275" dist="20320" dir="1800000" algn="tl" rotWithShape="0">
                  <a:srgbClr val="000000">
                    <a:alpha val="40000"/>
                  </a:srgbClr>
                </a:outerShdw>
              </a:effectLst>
            </a:endParaRPr>
          </a:p>
        </p:txBody>
      </p:sp>
      <p:sp>
        <p:nvSpPr>
          <p:cNvPr id="62" name="Delay 46"/>
          <p:cNvSpPr/>
          <p:nvPr/>
        </p:nvSpPr>
        <p:spPr>
          <a:xfrm flipH="1">
            <a:off x="2183251" y="5069737"/>
            <a:ext cx="4670943" cy="176755"/>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w="25400">
            <a:tailEnd type="arrow" w="lg" len="lg"/>
          </a:ln>
        </p:spPr>
        <p:style>
          <a:lnRef idx="1">
            <a:schemeClr val="accent2"/>
          </a:lnRef>
          <a:fillRef idx="0">
            <a:schemeClr val="accent2"/>
          </a:fillRef>
          <a:effectRef idx="0">
            <a:schemeClr val="accent2"/>
          </a:effectRef>
          <a:fontRef idx="minor">
            <a:schemeClr val="tx1"/>
          </a:fontRef>
        </p:style>
        <p:txBody>
          <a:bodyPr/>
          <a:lstStyle/>
          <a:p>
            <a:endParaRPr lang="en-US"/>
          </a:p>
        </p:txBody>
      </p:sp>
      <p:sp>
        <p:nvSpPr>
          <p:cNvPr id="35" name="Rounded Rectangle 34"/>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RIXS – what </a:t>
            </a:r>
            <a:r>
              <a:rPr lang="en-US" sz="2400" dirty="0" smtClean="0"/>
              <a:t>does one measure</a:t>
            </a:r>
            <a:endParaRPr lang="en-US" sz="2400" dirty="0"/>
          </a:p>
        </p:txBody>
      </p:sp>
      <p:sp>
        <p:nvSpPr>
          <p:cNvPr id="36" name="TextBox 35"/>
          <p:cNvSpPr txBox="1"/>
          <p:nvPr/>
        </p:nvSpPr>
        <p:spPr>
          <a:xfrm>
            <a:off x="5607469" y="6544711"/>
            <a:ext cx="3123697" cy="307777"/>
          </a:xfrm>
          <a:prstGeom prst="rect">
            <a:avLst/>
          </a:prstGeom>
          <a:noFill/>
        </p:spPr>
        <p:txBody>
          <a:bodyPr wrap="none" rtlCol="0">
            <a:spAutoFit/>
          </a:bodyPr>
          <a:lstStyle/>
          <a:p>
            <a:r>
              <a:rPr lang="en-US" sz="1400" dirty="0" smtClean="0"/>
              <a:t>M.W. Haverkort PRL </a:t>
            </a:r>
            <a:r>
              <a:rPr lang="en-US" sz="1400" b="1" dirty="0" smtClean="0"/>
              <a:t>105</a:t>
            </a:r>
            <a:r>
              <a:rPr lang="en-US" sz="1400" dirty="0" smtClean="0"/>
              <a:t>, 167404 (2010)</a:t>
            </a:r>
            <a:endParaRPr lang="en-US" sz="1400" dirty="0"/>
          </a:p>
        </p:txBody>
      </p:sp>
    </p:spTree>
    <p:extLst>
      <p:ext uri="{BB962C8B-B14F-4D97-AF65-F5344CB8AC3E}">
        <p14:creationId xmlns:p14="http://schemas.microsoft.com/office/powerpoint/2010/main" val="1741624747"/>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pSp>
        <p:nvGrpSpPr>
          <p:cNvPr id="94" name="Group 93"/>
          <p:cNvGrpSpPr/>
          <p:nvPr/>
        </p:nvGrpSpPr>
        <p:grpSpPr>
          <a:xfrm>
            <a:off x="136828" y="3334323"/>
            <a:ext cx="1776417" cy="2993977"/>
            <a:chOff x="369150" y="2983724"/>
            <a:chExt cx="1776417" cy="2993977"/>
          </a:xfrm>
        </p:grpSpPr>
        <p:sp>
          <p:nvSpPr>
            <p:cNvPr id="18" name="Pie 17"/>
            <p:cNvSpPr/>
            <p:nvPr/>
          </p:nvSpPr>
          <p:spPr>
            <a:xfrm>
              <a:off x="379829" y="3131606"/>
              <a:ext cx="1233921" cy="1252642"/>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8" name="Straight Connector 7"/>
            <p:cNvCxnSpPr/>
            <p:nvPr/>
          </p:nvCxnSpPr>
          <p:spPr>
            <a:xfrm>
              <a:off x="991829" y="5358526"/>
              <a:ext cx="115373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a:off x="991829" y="5711001"/>
              <a:ext cx="1153738" cy="0"/>
            </a:xfrm>
            <a:prstGeom prst="line">
              <a:avLst/>
            </a:prstGeom>
          </p:spPr>
          <p:style>
            <a:lnRef idx="2">
              <a:schemeClr val="accent1"/>
            </a:lnRef>
            <a:fillRef idx="0">
              <a:schemeClr val="accent1"/>
            </a:fillRef>
            <a:effectRef idx="1">
              <a:schemeClr val="accent1"/>
            </a:effectRef>
            <a:fontRef idx="minor">
              <a:schemeClr val="tx1"/>
            </a:fontRef>
          </p:style>
        </p:cxnSp>
        <p:sp>
          <p:nvSpPr>
            <p:cNvPr id="21" name="Arc 20"/>
            <p:cNvSpPr/>
            <p:nvPr/>
          </p:nvSpPr>
          <p:spPr>
            <a:xfrm>
              <a:off x="369150" y="3154205"/>
              <a:ext cx="1244600" cy="1230043"/>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3" name="Straight Connector 2"/>
            <p:cNvCxnSpPr/>
            <p:nvPr/>
          </p:nvCxnSpPr>
          <p:spPr>
            <a:xfrm flipV="1">
              <a:off x="991829" y="2983724"/>
              <a:ext cx="0" cy="2853242"/>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flipV="1">
              <a:off x="1678404" y="5066426"/>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flipV="1">
              <a:off x="1840329" y="5444301"/>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flipV="1">
              <a:off x="2020150" y="5072649"/>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p:nvPr/>
          </p:nvCxnSpPr>
          <p:spPr>
            <a:xfrm>
              <a:off x="1157704"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a:off x="1499450"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1" name="Straight Arrow Connector 30"/>
            <p:cNvCxnSpPr/>
            <p:nvPr/>
          </p:nvCxnSpPr>
          <p:spPr>
            <a:xfrm>
              <a:off x="1318475" y="5438078"/>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grpSp>
        <p:nvGrpSpPr>
          <p:cNvPr id="44" name="Group 43"/>
          <p:cNvGrpSpPr/>
          <p:nvPr/>
        </p:nvGrpSpPr>
        <p:grpSpPr>
          <a:xfrm>
            <a:off x="6499670" y="3334323"/>
            <a:ext cx="1776417" cy="2993977"/>
            <a:chOff x="5665455" y="2983724"/>
            <a:chExt cx="1776417" cy="2993977"/>
          </a:xfrm>
        </p:grpSpPr>
        <p:sp>
          <p:nvSpPr>
            <p:cNvPr id="45" name="Pie 44"/>
            <p:cNvSpPr/>
            <p:nvPr/>
          </p:nvSpPr>
          <p:spPr>
            <a:xfrm>
              <a:off x="5676134" y="3131606"/>
              <a:ext cx="1233921" cy="1252642"/>
            </a:xfrm>
            <a:prstGeom prst="pie">
              <a:avLst>
                <a:gd name="adj1" fmla="val 67035"/>
                <a:gd name="adj2" fmla="val 5400000"/>
              </a:avLst>
            </a:prstGeom>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46" name="Straight Connector 45"/>
            <p:cNvCxnSpPr/>
            <p:nvPr/>
          </p:nvCxnSpPr>
          <p:spPr>
            <a:xfrm>
              <a:off x="6288134" y="5358526"/>
              <a:ext cx="115373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a:off x="6288134" y="5711001"/>
              <a:ext cx="1153738" cy="0"/>
            </a:xfrm>
            <a:prstGeom prst="line">
              <a:avLst/>
            </a:prstGeom>
          </p:spPr>
          <p:style>
            <a:lnRef idx="2">
              <a:schemeClr val="accent1"/>
            </a:lnRef>
            <a:fillRef idx="0">
              <a:schemeClr val="accent1"/>
            </a:fillRef>
            <a:effectRef idx="1">
              <a:schemeClr val="accent1"/>
            </a:effectRef>
            <a:fontRef idx="minor">
              <a:schemeClr val="tx1"/>
            </a:fontRef>
          </p:style>
        </p:cxnSp>
        <p:sp>
          <p:nvSpPr>
            <p:cNvPr id="48" name="Arc 47"/>
            <p:cNvSpPr/>
            <p:nvPr/>
          </p:nvSpPr>
          <p:spPr>
            <a:xfrm>
              <a:off x="5665455" y="3154205"/>
              <a:ext cx="1244600" cy="1230043"/>
            </a:xfrm>
            <a:prstGeom prst="arc">
              <a:avLst>
                <a:gd name="adj1" fmla="val 16200000"/>
                <a:gd name="adj2" fmla="val 5384515"/>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49" name="Straight Connector 48"/>
            <p:cNvCxnSpPr/>
            <p:nvPr/>
          </p:nvCxnSpPr>
          <p:spPr>
            <a:xfrm flipV="1">
              <a:off x="6288134" y="2983724"/>
              <a:ext cx="0" cy="2853242"/>
            </a:xfrm>
            <a:prstGeom prst="line">
              <a:avLst/>
            </a:prstGeom>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p:nvPr/>
          </p:nvCxnSpPr>
          <p:spPr>
            <a:xfrm flipV="1">
              <a:off x="6974709" y="5066426"/>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51" name="Straight Arrow Connector 50"/>
            <p:cNvCxnSpPr/>
            <p:nvPr/>
          </p:nvCxnSpPr>
          <p:spPr>
            <a:xfrm flipV="1">
              <a:off x="7136634" y="5444301"/>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52" name="Straight Arrow Connector 51"/>
            <p:cNvCxnSpPr/>
            <p:nvPr/>
          </p:nvCxnSpPr>
          <p:spPr>
            <a:xfrm flipV="1">
              <a:off x="7316455" y="5072649"/>
              <a:ext cx="0" cy="533400"/>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53" name="Straight Arrow Connector 52"/>
            <p:cNvCxnSpPr/>
            <p:nvPr/>
          </p:nvCxnSpPr>
          <p:spPr>
            <a:xfrm>
              <a:off x="6454009"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4" name="Straight Arrow Connector 53"/>
            <p:cNvCxnSpPr/>
            <p:nvPr/>
          </p:nvCxnSpPr>
          <p:spPr>
            <a:xfrm>
              <a:off x="6795755" y="5066426"/>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5" name="Straight Arrow Connector 54"/>
            <p:cNvCxnSpPr/>
            <p:nvPr/>
          </p:nvCxnSpPr>
          <p:spPr>
            <a:xfrm>
              <a:off x="6614780" y="5438078"/>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6" name="Straight Arrow Connector 55"/>
            <p:cNvCxnSpPr/>
            <p:nvPr/>
          </p:nvCxnSpPr>
          <p:spPr>
            <a:xfrm>
              <a:off x="6533763" y="3334323"/>
              <a:ext cx="0" cy="533400"/>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7" name="Straight Arrow Connector 56"/>
            <p:cNvCxnSpPr/>
            <p:nvPr/>
          </p:nvCxnSpPr>
          <p:spPr>
            <a:xfrm flipV="1">
              <a:off x="6415909" y="3787712"/>
              <a:ext cx="0" cy="533400"/>
            </a:xfrm>
            <a:prstGeom prst="straightConnector1">
              <a:avLst/>
            </a:prstGeom>
            <a:ln w="38100" cmpd="sng">
              <a:solidFill>
                <a:schemeClr val="bg1"/>
              </a:solidFill>
              <a:tailEnd type="arrow"/>
            </a:ln>
          </p:spPr>
          <p:style>
            <a:lnRef idx="2">
              <a:schemeClr val="accent1"/>
            </a:lnRef>
            <a:fillRef idx="0">
              <a:schemeClr val="accent1"/>
            </a:fillRef>
            <a:effectRef idx="1">
              <a:schemeClr val="accent1"/>
            </a:effectRef>
            <a:fontRef idx="minor">
              <a:schemeClr val="tx1"/>
            </a:fontRef>
          </p:style>
        </p:cxnSp>
      </p:grpSp>
      <p:sp>
        <p:nvSpPr>
          <p:cNvPr id="58" name="Rounded Rectangle 57"/>
          <p:cNvSpPr/>
          <p:nvPr/>
        </p:nvSpPr>
        <p:spPr>
          <a:xfrm>
            <a:off x="925382" y="1193801"/>
            <a:ext cx="7325500" cy="1143000"/>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Interaction of Neutrons with matter is easy (magnetic dipole),</a:t>
            </a:r>
          </a:p>
          <a:p>
            <a:r>
              <a:rPr lang="en-US" sz="2000" dirty="0" smtClean="0">
                <a:solidFill>
                  <a:schemeClr val="tx1"/>
                </a:solidFill>
              </a:rPr>
              <a:t>but for resonant inelastic x-ray scattering nothing is obvious.</a:t>
            </a:r>
          </a:p>
          <a:p>
            <a:r>
              <a:rPr lang="en-US" sz="2000" dirty="0" smtClean="0">
                <a:solidFill>
                  <a:schemeClr val="tx1"/>
                </a:solidFill>
              </a:rPr>
              <a:t>A lot is known though…</a:t>
            </a:r>
            <a:endParaRPr lang="en-US" sz="2000" dirty="0">
              <a:solidFill>
                <a:schemeClr val="tx1"/>
              </a:solidFill>
            </a:endParaRPr>
          </a:p>
        </p:txBody>
      </p:sp>
      <p:pic>
        <p:nvPicPr>
          <p:cNvPr id="59" name="Picture 58"/>
          <p:cNvPicPr>
            <a:picLocks noChangeAspect="1"/>
          </p:cNvPicPr>
          <p:nvPr/>
        </p:nvPicPr>
        <p:blipFill>
          <a:blip r:embed="rId2"/>
          <a:stretch>
            <a:fillRect/>
          </a:stretch>
        </p:blipFill>
        <p:spPr>
          <a:xfrm>
            <a:off x="612000" y="2476501"/>
            <a:ext cx="7920000" cy="857279"/>
          </a:xfrm>
          <a:prstGeom prst="rect">
            <a:avLst/>
          </a:prstGeom>
        </p:spPr>
      </p:pic>
      <p:sp>
        <p:nvSpPr>
          <p:cNvPr id="62" name="Delay 46"/>
          <p:cNvSpPr/>
          <p:nvPr/>
        </p:nvSpPr>
        <p:spPr>
          <a:xfrm flipH="1">
            <a:off x="2183251" y="5069737"/>
            <a:ext cx="4670943" cy="176755"/>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w="25400">
            <a:tailEnd type="arrow" w="lg" len="lg"/>
          </a:ln>
        </p:spPr>
        <p:style>
          <a:lnRef idx="1">
            <a:schemeClr val="accent2"/>
          </a:lnRef>
          <a:fillRef idx="0">
            <a:schemeClr val="accent2"/>
          </a:fillRef>
          <a:effectRef idx="0">
            <a:schemeClr val="accent2"/>
          </a:effectRef>
          <a:fontRef idx="minor">
            <a:schemeClr val="tx1"/>
          </a:fontRef>
        </p:style>
        <p:txBody>
          <a:bodyPr/>
          <a:lstStyle/>
          <a:p>
            <a:endParaRPr lang="en-US"/>
          </a:p>
        </p:txBody>
      </p:sp>
      <p:sp>
        <p:nvSpPr>
          <p:cNvPr id="10" name="Rectangle 9"/>
          <p:cNvSpPr/>
          <p:nvPr/>
        </p:nvSpPr>
        <p:spPr>
          <a:xfrm>
            <a:off x="3357512" y="2540081"/>
            <a:ext cx="2600766" cy="722009"/>
          </a:xfrm>
          <a:prstGeom prst="rect">
            <a:avLst/>
          </a:prstGeom>
          <a:solidFill>
            <a:schemeClr val="bg1">
              <a:alpha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3"/>
          <a:stretch>
            <a:fillRect/>
          </a:stretch>
        </p:blipFill>
        <p:spPr>
          <a:xfrm>
            <a:off x="4076700" y="2646153"/>
            <a:ext cx="1228344" cy="629920"/>
          </a:xfrm>
          <a:prstGeom prst="rect">
            <a:avLst/>
          </a:prstGeom>
        </p:spPr>
      </p:pic>
      <p:pic>
        <p:nvPicPr>
          <p:cNvPr id="13" name="Picture 12"/>
          <p:cNvPicPr>
            <a:picLocks noChangeAspect="1"/>
          </p:cNvPicPr>
          <p:nvPr/>
        </p:nvPicPr>
        <p:blipFill>
          <a:blip r:embed="rId4"/>
          <a:stretch>
            <a:fillRect/>
          </a:stretch>
        </p:blipFill>
        <p:spPr>
          <a:xfrm>
            <a:off x="2649906" y="4344940"/>
            <a:ext cx="3559048" cy="653542"/>
          </a:xfrm>
          <a:prstGeom prst="rect">
            <a:avLst/>
          </a:prstGeom>
        </p:spPr>
      </p:pic>
      <p:sp>
        <p:nvSpPr>
          <p:cNvPr id="36" name="Rounded Rectangle 3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RIXS – what </a:t>
            </a:r>
            <a:r>
              <a:rPr lang="en-US" sz="2400" dirty="0" smtClean="0"/>
              <a:t>does one measure</a:t>
            </a:r>
            <a:endParaRPr lang="en-US" sz="2400" dirty="0"/>
          </a:p>
        </p:txBody>
      </p:sp>
      <p:sp>
        <p:nvSpPr>
          <p:cNvPr id="37" name="TextBox 36"/>
          <p:cNvSpPr txBox="1"/>
          <p:nvPr/>
        </p:nvSpPr>
        <p:spPr>
          <a:xfrm>
            <a:off x="5607469" y="6544711"/>
            <a:ext cx="3123697" cy="307777"/>
          </a:xfrm>
          <a:prstGeom prst="rect">
            <a:avLst/>
          </a:prstGeom>
          <a:noFill/>
        </p:spPr>
        <p:txBody>
          <a:bodyPr wrap="none" rtlCol="0">
            <a:spAutoFit/>
          </a:bodyPr>
          <a:lstStyle/>
          <a:p>
            <a:r>
              <a:rPr lang="en-US" sz="1400" dirty="0" smtClean="0"/>
              <a:t>M.W. Haverkort PRL </a:t>
            </a:r>
            <a:r>
              <a:rPr lang="en-US" sz="1400" b="1" dirty="0" smtClean="0"/>
              <a:t>105</a:t>
            </a:r>
            <a:r>
              <a:rPr lang="en-US" sz="1400" dirty="0" smtClean="0"/>
              <a:t>, 167404 (2010)</a:t>
            </a:r>
            <a:endParaRPr lang="en-US" sz="1400" dirty="0"/>
          </a:p>
        </p:txBody>
      </p:sp>
    </p:spTree>
    <p:extLst>
      <p:ext uri="{BB962C8B-B14F-4D97-AF65-F5344CB8AC3E}">
        <p14:creationId xmlns:p14="http://schemas.microsoft.com/office/powerpoint/2010/main" val="3550666173"/>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5883998" y="3164832"/>
            <a:ext cx="2923400" cy="2532792"/>
            <a:chOff x="5883998" y="3164832"/>
            <a:chExt cx="2923400" cy="2532792"/>
          </a:xfrm>
        </p:grpSpPr>
        <p:pic>
          <p:nvPicPr>
            <p:cNvPr id="26" name="Picture 25" descr="Haverkort_16.pdf"/>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883998" y="3164832"/>
              <a:ext cx="2923400" cy="2532792"/>
            </a:xfrm>
            <a:prstGeom prst="rect">
              <a:avLst/>
            </a:prstGeom>
          </p:spPr>
        </p:pic>
        <p:sp>
          <p:nvSpPr>
            <p:cNvPr id="2" name="Rectangle 1"/>
            <p:cNvSpPr/>
            <p:nvPr/>
          </p:nvSpPr>
          <p:spPr>
            <a:xfrm>
              <a:off x="5883998" y="3164832"/>
              <a:ext cx="335930" cy="2252092"/>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25" name="Picture 24" descr="Haverkort_16a.pd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990631" y="869654"/>
            <a:ext cx="2960370" cy="2468880"/>
          </a:xfrm>
          <a:prstGeom prst="rect">
            <a:avLst/>
          </a:prstGeom>
        </p:spPr>
      </p:pic>
      <p:pic>
        <p:nvPicPr>
          <p:cNvPr id="24" name="Picture 23" descr="Haverkort_16.pdf"/>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18422" y="3164832"/>
            <a:ext cx="2880360" cy="1737360"/>
          </a:xfrm>
          <a:prstGeom prst="rect">
            <a:avLst/>
          </a:prstGeom>
        </p:spPr>
      </p:pic>
      <p:sp>
        <p:nvSpPr>
          <p:cNvPr id="23" name="Rounded Rectangle 22"/>
          <p:cNvSpPr/>
          <p:nvPr/>
        </p:nvSpPr>
        <p:spPr>
          <a:xfrm>
            <a:off x="5026326" y="1054877"/>
            <a:ext cx="1849349" cy="785030"/>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Intermediate state</a:t>
            </a:r>
            <a:endParaRPr lang="en-US" sz="2000" dirty="0">
              <a:solidFill>
                <a:schemeClr val="tx1"/>
              </a:solidFill>
            </a:endParaRPr>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21" name="Rounded Rectangle 20"/>
          <p:cNvSpPr/>
          <p:nvPr/>
        </p:nvSpPr>
        <p:spPr>
          <a:xfrm>
            <a:off x="919220" y="5807414"/>
            <a:ext cx="1849349" cy="537281"/>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Initial state</a:t>
            </a:r>
            <a:endParaRPr lang="en-US" sz="2000" dirty="0">
              <a:solidFill>
                <a:schemeClr val="tx1"/>
              </a:solidFill>
            </a:endParaRPr>
          </a:p>
        </p:txBody>
      </p:sp>
      <p:sp>
        <p:nvSpPr>
          <p:cNvPr id="22" name="Rounded Rectangle 21"/>
          <p:cNvSpPr/>
          <p:nvPr/>
        </p:nvSpPr>
        <p:spPr>
          <a:xfrm>
            <a:off x="6421023" y="5807414"/>
            <a:ext cx="1849349" cy="537281"/>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Final state</a:t>
            </a:r>
            <a:endParaRPr lang="en-US" sz="2000" dirty="0">
              <a:solidFill>
                <a:schemeClr val="tx1"/>
              </a:solidFill>
            </a:endParaRPr>
          </a:p>
        </p:txBody>
      </p:sp>
      <p:sp>
        <p:nvSpPr>
          <p:cNvPr id="27" name="Delay 46"/>
          <p:cNvSpPr/>
          <p:nvPr/>
        </p:nvSpPr>
        <p:spPr>
          <a:xfrm rot="7483307">
            <a:off x="906165" y="4177430"/>
            <a:ext cx="3881558" cy="201695"/>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28" name="Delay 46"/>
          <p:cNvSpPr/>
          <p:nvPr/>
        </p:nvSpPr>
        <p:spPr>
          <a:xfrm rot="14116693" flipV="1">
            <a:off x="4216577" y="4177428"/>
            <a:ext cx="3881558" cy="201695"/>
          </a:xfrm>
          <a:custGeom>
            <a:avLst/>
            <a:gdLst>
              <a:gd name="connsiteX0" fmla="*/ 0 w 822960"/>
              <a:gd name="connsiteY0" fmla="*/ 0 h 822960"/>
              <a:gd name="connsiteX1" fmla="*/ 411480 w 822960"/>
              <a:gd name="connsiteY1" fmla="*/ 0 h 822960"/>
              <a:gd name="connsiteX2" fmla="*/ 822960 w 822960"/>
              <a:gd name="connsiteY2" fmla="*/ 411480 h 822960"/>
              <a:gd name="connsiteX3" fmla="*/ 411480 w 822960"/>
              <a:gd name="connsiteY3" fmla="*/ 822960 h 822960"/>
              <a:gd name="connsiteX4" fmla="*/ 0 w 822960"/>
              <a:gd name="connsiteY4" fmla="*/ 822960 h 822960"/>
              <a:gd name="connsiteX5" fmla="*/ 0 w 822960"/>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5151"/>
              <a:gd name="connsiteY0" fmla="*/ 0 h 822960"/>
              <a:gd name="connsiteX1" fmla="*/ 411480 w 935151"/>
              <a:gd name="connsiteY1" fmla="*/ 0 h 822960"/>
              <a:gd name="connsiteX2" fmla="*/ 822960 w 935151"/>
              <a:gd name="connsiteY2" fmla="*/ 411480 h 822960"/>
              <a:gd name="connsiteX3" fmla="*/ 814705 w 935151"/>
              <a:gd name="connsiteY3" fmla="*/ 816610 h 822960"/>
              <a:gd name="connsiteX4" fmla="*/ 0 w 935151"/>
              <a:gd name="connsiteY4" fmla="*/ 822960 h 822960"/>
              <a:gd name="connsiteX5" fmla="*/ 0 w 935151"/>
              <a:gd name="connsiteY5" fmla="*/ 0 h 822960"/>
              <a:gd name="connsiteX0" fmla="*/ 0 w 934064"/>
              <a:gd name="connsiteY0" fmla="*/ 0 h 822960"/>
              <a:gd name="connsiteX1" fmla="*/ 411480 w 934064"/>
              <a:gd name="connsiteY1" fmla="*/ 0 h 822960"/>
              <a:gd name="connsiteX2" fmla="*/ 819785 w 934064"/>
              <a:gd name="connsiteY2" fmla="*/ 478155 h 822960"/>
              <a:gd name="connsiteX3" fmla="*/ 814705 w 934064"/>
              <a:gd name="connsiteY3" fmla="*/ 816610 h 822960"/>
              <a:gd name="connsiteX4" fmla="*/ 0 w 934064"/>
              <a:gd name="connsiteY4" fmla="*/ 822960 h 822960"/>
              <a:gd name="connsiteX5" fmla="*/ 0 w 934064"/>
              <a:gd name="connsiteY5" fmla="*/ 0 h 822960"/>
              <a:gd name="connsiteX0" fmla="*/ 0 w 944312"/>
              <a:gd name="connsiteY0" fmla="*/ 0 h 822960"/>
              <a:gd name="connsiteX1" fmla="*/ 411480 w 944312"/>
              <a:gd name="connsiteY1" fmla="*/ 0 h 822960"/>
              <a:gd name="connsiteX2" fmla="*/ 819785 w 944312"/>
              <a:gd name="connsiteY2" fmla="*/ 478155 h 822960"/>
              <a:gd name="connsiteX3" fmla="*/ 814705 w 944312"/>
              <a:gd name="connsiteY3" fmla="*/ 816610 h 822960"/>
              <a:gd name="connsiteX4" fmla="*/ 0 w 944312"/>
              <a:gd name="connsiteY4" fmla="*/ 822960 h 822960"/>
              <a:gd name="connsiteX5" fmla="*/ 0 w 944312"/>
              <a:gd name="connsiteY5" fmla="*/ 0 h 822960"/>
              <a:gd name="connsiteX0" fmla="*/ 0 w 938492"/>
              <a:gd name="connsiteY0" fmla="*/ 0 h 822960"/>
              <a:gd name="connsiteX1" fmla="*/ 411480 w 938492"/>
              <a:gd name="connsiteY1" fmla="*/ 0 h 822960"/>
              <a:gd name="connsiteX2" fmla="*/ 803910 w 938492"/>
              <a:gd name="connsiteY2" fmla="*/ 614680 h 822960"/>
              <a:gd name="connsiteX3" fmla="*/ 814705 w 938492"/>
              <a:gd name="connsiteY3" fmla="*/ 816610 h 822960"/>
              <a:gd name="connsiteX4" fmla="*/ 0 w 938492"/>
              <a:gd name="connsiteY4" fmla="*/ 822960 h 822960"/>
              <a:gd name="connsiteX5" fmla="*/ 0 w 938492"/>
              <a:gd name="connsiteY5" fmla="*/ 0 h 822960"/>
              <a:gd name="connsiteX0" fmla="*/ 0 w 937579"/>
              <a:gd name="connsiteY0" fmla="*/ 0 h 822960"/>
              <a:gd name="connsiteX1" fmla="*/ 411480 w 937579"/>
              <a:gd name="connsiteY1" fmla="*/ 0 h 822960"/>
              <a:gd name="connsiteX2" fmla="*/ 803910 w 937579"/>
              <a:gd name="connsiteY2" fmla="*/ 614680 h 822960"/>
              <a:gd name="connsiteX3" fmla="*/ 814705 w 937579"/>
              <a:gd name="connsiteY3" fmla="*/ 816610 h 822960"/>
              <a:gd name="connsiteX4" fmla="*/ 0 w 937579"/>
              <a:gd name="connsiteY4" fmla="*/ 822960 h 822960"/>
              <a:gd name="connsiteX5" fmla="*/ 0 w 937579"/>
              <a:gd name="connsiteY5" fmla="*/ 0 h 822960"/>
              <a:gd name="connsiteX0" fmla="*/ 0 w 969381"/>
              <a:gd name="connsiteY0" fmla="*/ 0 h 822960"/>
              <a:gd name="connsiteX1" fmla="*/ 411480 w 969381"/>
              <a:gd name="connsiteY1" fmla="*/ 0 h 822960"/>
              <a:gd name="connsiteX2" fmla="*/ 803910 w 969381"/>
              <a:gd name="connsiteY2" fmla="*/ 614680 h 822960"/>
              <a:gd name="connsiteX3" fmla="*/ 814705 w 969381"/>
              <a:gd name="connsiteY3" fmla="*/ 816610 h 822960"/>
              <a:gd name="connsiteX4" fmla="*/ 0 w 969381"/>
              <a:gd name="connsiteY4" fmla="*/ 822960 h 822960"/>
              <a:gd name="connsiteX5" fmla="*/ 0 w 969381"/>
              <a:gd name="connsiteY5" fmla="*/ 0 h 822960"/>
              <a:gd name="connsiteX0" fmla="*/ 0 w 965809"/>
              <a:gd name="connsiteY0" fmla="*/ 0 h 822960"/>
              <a:gd name="connsiteX1" fmla="*/ 411480 w 965809"/>
              <a:gd name="connsiteY1" fmla="*/ 0 h 822960"/>
              <a:gd name="connsiteX2" fmla="*/ 803910 w 965809"/>
              <a:gd name="connsiteY2" fmla="*/ 614680 h 822960"/>
              <a:gd name="connsiteX3" fmla="*/ 821055 w 965809"/>
              <a:gd name="connsiteY3" fmla="*/ 816610 h 822960"/>
              <a:gd name="connsiteX4" fmla="*/ 0 w 965809"/>
              <a:gd name="connsiteY4" fmla="*/ 822960 h 822960"/>
              <a:gd name="connsiteX5" fmla="*/ 0 w 965809"/>
              <a:gd name="connsiteY5" fmla="*/ 0 h 822960"/>
              <a:gd name="connsiteX0" fmla="*/ 0 w 977388"/>
              <a:gd name="connsiteY0" fmla="*/ 0 h 822960"/>
              <a:gd name="connsiteX1" fmla="*/ 411480 w 977388"/>
              <a:gd name="connsiteY1" fmla="*/ 0 h 822960"/>
              <a:gd name="connsiteX2" fmla="*/ 803910 w 977388"/>
              <a:gd name="connsiteY2" fmla="*/ 614680 h 822960"/>
              <a:gd name="connsiteX3" fmla="*/ 821055 w 977388"/>
              <a:gd name="connsiteY3" fmla="*/ 816610 h 822960"/>
              <a:gd name="connsiteX4" fmla="*/ 0 w 977388"/>
              <a:gd name="connsiteY4" fmla="*/ 822960 h 822960"/>
              <a:gd name="connsiteX5" fmla="*/ 0 w 977388"/>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66844"/>
              <a:gd name="connsiteY0" fmla="*/ 0 h 822960"/>
              <a:gd name="connsiteX1" fmla="*/ 386538 w 966844"/>
              <a:gd name="connsiteY1" fmla="*/ 0 h 822960"/>
              <a:gd name="connsiteX2" fmla="*/ 803910 w 966844"/>
              <a:gd name="connsiteY2" fmla="*/ 614680 h 822960"/>
              <a:gd name="connsiteX3" fmla="*/ 821055 w 966844"/>
              <a:gd name="connsiteY3" fmla="*/ 816610 h 822960"/>
              <a:gd name="connsiteX4" fmla="*/ 0 w 966844"/>
              <a:gd name="connsiteY4" fmla="*/ 822960 h 822960"/>
              <a:gd name="connsiteX5" fmla="*/ 0 w 966844"/>
              <a:gd name="connsiteY5" fmla="*/ 0 h 822960"/>
              <a:gd name="connsiteX0" fmla="*/ 0 w 973811"/>
              <a:gd name="connsiteY0" fmla="*/ 0 h 822960"/>
              <a:gd name="connsiteX1" fmla="*/ 386538 w 973811"/>
              <a:gd name="connsiteY1" fmla="*/ 0 h 822960"/>
              <a:gd name="connsiteX2" fmla="*/ 803910 w 973811"/>
              <a:gd name="connsiteY2" fmla="*/ 614680 h 822960"/>
              <a:gd name="connsiteX3" fmla="*/ 821055 w 973811"/>
              <a:gd name="connsiteY3" fmla="*/ 816610 h 822960"/>
              <a:gd name="connsiteX4" fmla="*/ 0 w 973811"/>
              <a:gd name="connsiteY4" fmla="*/ 822960 h 822960"/>
              <a:gd name="connsiteX5" fmla="*/ 0 w 973811"/>
              <a:gd name="connsiteY5" fmla="*/ 0 h 822960"/>
              <a:gd name="connsiteX0" fmla="*/ 0 w 976603"/>
              <a:gd name="connsiteY0" fmla="*/ 0 h 822960"/>
              <a:gd name="connsiteX1" fmla="*/ 386538 w 976603"/>
              <a:gd name="connsiteY1" fmla="*/ 0 h 822960"/>
              <a:gd name="connsiteX2" fmla="*/ 803910 w 976603"/>
              <a:gd name="connsiteY2" fmla="*/ 614680 h 822960"/>
              <a:gd name="connsiteX3" fmla="*/ 821055 w 976603"/>
              <a:gd name="connsiteY3" fmla="*/ 816610 h 822960"/>
              <a:gd name="connsiteX4" fmla="*/ 0 w 976603"/>
              <a:gd name="connsiteY4" fmla="*/ 822960 h 822960"/>
              <a:gd name="connsiteX5" fmla="*/ 0 w 976603"/>
              <a:gd name="connsiteY5" fmla="*/ 0 h 822960"/>
              <a:gd name="connsiteX0" fmla="*/ 0 w 969946"/>
              <a:gd name="connsiteY0" fmla="*/ 0 h 822960"/>
              <a:gd name="connsiteX1" fmla="*/ 386538 w 969946"/>
              <a:gd name="connsiteY1" fmla="*/ 0 h 822960"/>
              <a:gd name="connsiteX2" fmla="*/ 803910 w 969946"/>
              <a:gd name="connsiteY2" fmla="*/ 614680 h 822960"/>
              <a:gd name="connsiteX3" fmla="*/ 825212 w 969946"/>
              <a:gd name="connsiteY3" fmla="*/ 816610 h 822960"/>
              <a:gd name="connsiteX4" fmla="*/ 0 w 969946"/>
              <a:gd name="connsiteY4" fmla="*/ 822960 h 822960"/>
              <a:gd name="connsiteX5" fmla="*/ 0 w 969946"/>
              <a:gd name="connsiteY5" fmla="*/ 0 h 822960"/>
              <a:gd name="connsiteX0" fmla="*/ 0 w 975746"/>
              <a:gd name="connsiteY0" fmla="*/ 0 h 822960"/>
              <a:gd name="connsiteX1" fmla="*/ 386538 w 975746"/>
              <a:gd name="connsiteY1" fmla="*/ 0 h 822960"/>
              <a:gd name="connsiteX2" fmla="*/ 803910 w 975746"/>
              <a:gd name="connsiteY2" fmla="*/ 614680 h 822960"/>
              <a:gd name="connsiteX3" fmla="*/ 825212 w 975746"/>
              <a:gd name="connsiteY3" fmla="*/ 816610 h 822960"/>
              <a:gd name="connsiteX4" fmla="*/ 0 w 975746"/>
              <a:gd name="connsiteY4" fmla="*/ 822960 h 822960"/>
              <a:gd name="connsiteX5" fmla="*/ 0 w 975746"/>
              <a:gd name="connsiteY5" fmla="*/ 0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59860 w 975746"/>
              <a:gd name="connsiteY4" fmla="*/ 119946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75746"/>
              <a:gd name="connsiteY0" fmla="*/ 0 h 822960"/>
              <a:gd name="connsiteX1" fmla="*/ 803910 w 975746"/>
              <a:gd name="connsiteY1" fmla="*/ 614680 h 822960"/>
              <a:gd name="connsiteX2" fmla="*/ 825212 w 975746"/>
              <a:gd name="connsiteY2" fmla="*/ 816610 h 822960"/>
              <a:gd name="connsiteX3" fmla="*/ 0 w 975746"/>
              <a:gd name="connsiteY3" fmla="*/ 822960 h 822960"/>
              <a:gd name="connsiteX4" fmla="*/ 1663 w 975746"/>
              <a:gd name="connsiteY4" fmla="*/ 7497 h 822960"/>
              <a:gd name="connsiteX0" fmla="*/ 386538 w 932530"/>
              <a:gd name="connsiteY0" fmla="*/ 0 h 822960"/>
              <a:gd name="connsiteX1" fmla="*/ 614365 w 932530"/>
              <a:gd name="connsiteY1" fmla="*/ 535550 h 822960"/>
              <a:gd name="connsiteX2" fmla="*/ 825212 w 932530"/>
              <a:gd name="connsiteY2" fmla="*/ 816610 h 822960"/>
              <a:gd name="connsiteX3" fmla="*/ 0 w 932530"/>
              <a:gd name="connsiteY3" fmla="*/ 822960 h 822960"/>
              <a:gd name="connsiteX4" fmla="*/ 1663 w 932530"/>
              <a:gd name="connsiteY4" fmla="*/ 7497 h 822960"/>
              <a:gd name="connsiteX0" fmla="*/ 386538 w 689638"/>
              <a:gd name="connsiteY0" fmla="*/ 0 h 822960"/>
              <a:gd name="connsiteX1" fmla="*/ 614365 w 689638"/>
              <a:gd name="connsiteY1" fmla="*/ 535550 h 822960"/>
              <a:gd name="connsiteX2" fmla="*/ 519025 w 689638"/>
              <a:gd name="connsiteY2" fmla="*/ 820775 h 822960"/>
              <a:gd name="connsiteX3" fmla="*/ 0 w 689638"/>
              <a:gd name="connsiteY3" fmla="*/ 822960 h 822960"/>
              <a:gd name="connsiteX4" fmla="*/ 1663 w 689638"/>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08160"/>
              <a:gd name="connsiteY0" fmla="*/ 0 h 822960"/>
              <a:gd name="connsiteX1" fmla="*/ 614365 w 708160"/>
              <a:gd name="connsiteY1" fmla="*/ 535550 h 822960"/>
              <a:gd name="connsiteX2" fmla="*/ 519025 w 708160"/>
              <a:gd name="connsiteY2" fmla="*/ 820775 h 822960"/>
              <a:gd name="connsiteX3" fmla="*/ 0 w 708160"/>
              <a:gd name="connsiteY3" fmla="*/ 822960 h 822960"/>
              <a:gd name="connsiteX4" fmla="*/ 1663 w 708160"/>
              <a:gd name="connsiteY4" fmla="*/ 7497 h 822960"/>
              <a:gd name="connsiteX0" fmla="*/ 386538 w 745430"/>
              <a:gd name="connsiteY0" fmla="*/ 0 h 822960"/>
              <a:gd name="connsiteX1" fmla="*/ 614365 w 745430"/>
              <a:gd name="connsiteY1" fmla="*/ 535550 h 822960"/>
              <a:gd name="connsiteX2" fmla="*/ 519025 w 745430"/>
              <a:gd name="connsiteY2" fmla="*/ 820775 h 822960"/>
              <a:gd name="connsiteX3" fmla="*/ 0 w 745430"/>
              <a:gd name="connsiteY3" fmla="*/ 822960 h 822960"/>
              <a:gd name="connsiteX4" fmla="*/ 1663 w 745430"/>
              <a:gd name="connsiteY4" fmla="*/ 7497 h 822960"/>
              <a:gd name="connsiteX0" fmla="*/ 346963 w 691795"/>
              <a:gd name="connsiteY0" fmla="*/ 0 h 968727"/>
              <a:gd name="connsiteX1" fmla="*/ 614365 w 691795"/>
              <a:gd name="connsiteY1" fmla="*/ 681317 h 968727"/>
              <a:gd name="connsiteX2" fmla="*/ 519025 w 691795"/>
              <a:gd name="connsiteY2" fmla="*/ 966542 h 968727"/>
              <a:gd name="connsiteX3" fmla="*/ 0 w 691795"/>
              <a:gd name="connsiteY3" fmla="*/ 968727 h 968727"/>
              <a:gd name="connsiteX4" fmla="*/ 1663 w 691795"/>
              <a:gd name="connsiteY4" fmla="*/ 153264 h 968727"/>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91795"/>
              <a:gd name="connsiteY0" fmla="*/ 9163 h 977890"/>
              <a:gd name="connsiteX1" fmla="*/ 614365 w 691795"/>
              <a:gd name="connsiteY1" fmla="*/ 690480 h 977890"/>
              <a:gd name="connsiteX2" fmla="*/ 519025 w 691795"/>
              <a:gd name="connsiteY2" fmla="*/ 975705 h 977890"/>
              <a:gd name="connsiteX3" fmla="*/ 0 w 691795"/>
              <a:gd name="connsiteY3" fmla="*/ 977890 h 977890"/>
              <a:gd name="connsiteX4" fmla="*/ 1663 w 691795"/>
              <a:gd name="connsiteY4" fmla="*/ 0 h 977890"/>
              <a:gd name="connsiteX0" fmla="*/ 346963 w 673753"/>
              <a:gd name="connsiteY0" fmla="*/ 9163 h 977890"/>
              <a:gd name="connsiteX1" fmla="*/ 566458 w 673753"/>
              <a:gd name="connsiteY1" fmla="*/ 732127 h 977890"/>
              <a:gd name="connsiteX2" fmla="*/ 519025 w 673753"/>
              <a:gd name="connsiteY2" fmla="*/ 975705 h 977890"/>
              <a:gd name="connsiteX3" fmla="*/ 0 w 673753"/>
              <a:gd name="connsiteY3" fmla="*/ 977890 h 977890"/>
              <a:gd name="connsiteX4" fmla="*/ 1663 w 673753"/>
              <a:gd name="connsiteY4" fmla="*/ 0 h 977890"/>
              <a:gd name="connsiteX0" fmla="*/ 346963 w 680947"/>
              <a:gd name="connsiteY0" fmla="*/ 9163 h 977890"/>
              <a:gd name="connsiteX1" fmla="*/ 566458 w 680947"/>
              <a:gd name="connsiteY1" fmla="*/ 732127 h 977890"/>
              <a:gd name="connsiteX2" fmla="*/ 519025 w 680947"/>
              <a:gd name="connsiteY2" fmla="*/ 975705 h 977890"/>
              <a:gd name="connsiteX3" fmla="*/ 0 w 680947"/>
              <a:gd name="connsiteY3" fmla="*/ 977890 h 977890"/>
              <a:gd name="connsiteX4" fmla="*/ 1663 w 680947"/>
              <a:gd name="connsiteY4" fmla="*/ 0 h 977890"/>
              <a:gd name="connsiteX0" fmla="*/ 346963 w 730933"/>
              <a:gd name="connsiteY0" fmla="*/ 9163 h 977890"/>
              <a:gd name="connsiteX1" fmla="*/ 566458 w 730933"/>
              <a:gd name="connsiteY1" fmla="*/ 732127 h 977890"/>
              <a:gd name="connsiteX2" fmla="*/ 519025 w 730933"/>
              <a:gd name="connsiteY2" fmla="*/ 975705 h 977890"/>
              <a:gd name="connsiteX3" fmla="*/ 0 w 730933"/>
              <a:gd name="connsiteY3" fmla="*/ 977890 h 977890"/>
              <a:gd name="connsiteX4" fmla="*/ 1663 w 730933"/>
              <a:gd name="connsiteY4" fmla="*/ 0 h 977890"/>
              <a:gd name="connsiteX0" fmla="*/ 346963 w 813803"/>
              <a:gd name="connsiteY0" fmla="*/ 9163 h 977890"/>
              <a:gd name="connsiteX1" fmla="*/ 566458 w 813803"/>
              <a:gd name="connsiteY1" fmla="*/ 732127 h 977890"/>
              <a:gd name="connsiteX2" fmla="*/ 519025 w 813803"/>
              <a:gd name="connsiteY2" fmla="*/ 975705 h 977890"/>
              <a:gd name="connsiteX3" fmla="*/ 0 w 813803"/>
              <a:gd name="connsiteY3" fmla="*/ 977890 h 977890"/>
              <a:gd name="connsiteX4" fmla="*/ 1663 w 813803"/>
              <a:gd name="connsiteY4" fmla="*/ 0 h 977890"/>
              <a:gd name="connsiteX0" fmla="*/ 346963 w 815467"/>
              <a:gd name="connsiteY0" fmla="*/ 9163 h 977890"/>
              <a:gd name="connsiteX1" fmla="*/ 570624 w 815467"/>
              <a:gd name="connsiteY1" fmla="*/ 757116 h 977890"/>
              <a:gd name="connsiteX2" fmla="*/ 519025 w 815467"/>
              <a:gd name="connsiteY2" fmla="*/ 975705 h 977890"/>
              <a:gd name="connsiteX3" fmla="*/ 0 w 815467"/>
              <a:gd name="connsiteY3" fmla="*/ 977890 h 977890"/>
              <a:gd name="connsiteX4" fmla="*/ 1663 w 815467"/>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6963 w 846834"/>
              <a:gd name="connsiteY0" fmla="*/ 9163 h 977890"/>
              <a:gd name="connsiteX1" fmla="*/ 570624 w 846834"/>
              <a:gd name="connsiteY1" fmla="*/ 757116 h 977890"/>
              <a:gd name="connsiteX2" fmla="*/ 519025 w 846834"/>
              <a:gd name="connsiteY2" fmla="*/ 975705 h 977890"/>
              <a:gd name="connsiteX3" fmla="*/ 0 w 846834"/>
              <a:gd name="connsiteY3" fmla="*/ 977890 h 977890"/>
              <a:gd name="connsiteX4" fmla="*/ 1663 w 846834"/>
              <a:gd name="connsiteY4" fmla="*/ 0 h 977890"/>
              <a:gd name="connsiteX0" fmla="*/ 349046 w 765461"/>
              <a:gd name="connsiteY0" fmla="*/ 13327 h 977890"/>
              <a:gd name="connsiteX1" fmla="*/ 570624 w 765461"/>
              <a:gd name="connsiteY1" fmla="*/ 757116 h 977890"/>
              <a:gd name="connsiteX2" fmla="*/ 519025 w 765461"/>
              <a:gd name="connsiteY2" fmla="*/ 975705 h 977890"/>
              <a:gd name="connsiteX3" fmla="*/ 0 w 765461"/>
              <a:gd name="connsiteY3" fmla="*/ 977890 h 977890"/>
              <a:gd name="connsiteX4" fmla="*/ 1663 w 765461"/>
              <a:gd name="connsiteY4" fmla="*/ 0 h 977890"/>
              <a:gd name="connsiteX0" fmla="*/ 349046 w 781069"/>
              <a:gd name="connsiteY0" fmla="*/ 13327 h 977890"/>
              <a:gd name="connsiteX1" fmla="*/ 570624 w 781069"/>
              <a:gd name="connsiteY1" fmla="*/ 757116 h 977890"/>
              <a:gd name="connsiteX2" fmla="*/ 519025 w 781069"/>
              <a:gd name="connsiteY2" fmla="*/ 975705 h 977890"/>
              <a:gd name="connsiteX3" fmla="*/ 0 w 781069"/>
              <a:gd name="connsiteY3" fmla="*/ 977890 h 977890"/>
              <a:gd name="connsiteX4" fmla="*/ 1663 w 781069"/>
              <a:gd name="connsiteY4" fmla="*/ 0 h 977890"/>
              <a:gd name="connsiteX0" fmla="*/ 2107021 w 2107021"/>
              <a:gd name="connsiteY0" fmla="*/ 0 h 2555057"/>
              <a:gd name="connsiteX1" fmla="*/ 570624 w 2107021"/>
              <a:gd name="connsiteY1" fmla="*/ 2293086 h 2555057"/>
              <a:gd name="connsiteX2" fmla="*/ 519025 w 2107021"/>
              <a:gd name="connsiteY2" fmla="*/ 2511675 h 2555057"/>
              <a:gd name="connsiteX3" fmla="*/ 0 w 2107021"/>
              <a:gd name="connsiteY3" fmla="*/ 2513860 h 2555057"/>
              <a:gd name="connsiteX4" fmla="*/ 1663 w 2107021"/>
              <a:gd name="connsiteY4" fmla="*/ 1535970 h 2555057"/>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570624 w 2107021"/>
              <a:gd name="connsiteY1" fmla="*/ 2293086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4" fmla="*/ 1663 w 2107021"/>
              <a:gd name="connsiteY4" fmla="*/ 1535970 h 2513860"/>
              <a:gd name="connsiteX0" fmla="*/ 2107021 w 2107021"/>
              <a:gd name="connsiteY0" fmla="*/ 0 h 2513860"/>
              <a:gd name="connsiteX1" fmla="*/ 1403787 w 2107021"/>
              <a:gd name="connsiteY1" fmla="*/ 960357 h 2513860"/>
              <a:gd name="connsiteX2" fmla="*/ 952270 w 2107021"/>
              <a:gd name="connsiteY2" fmla="*/ 1395514 h 2513860"/>
              <a:gd name="connsiteX3" fmla="*/ 0 w 2107021"/>
              <a:gd name="connsiteY3" fmla="*/ 2513860 h 2513860"/>
              <a:gd name="connsiteX0" fmla="*/ 1154751 w 1154751"/>
              <a:gd name="connsiteY0" fmla="*/ 0 h 1395514"/>
              <a:gd name="connsiteX1" fmla="*/ 451517 w 1154751"/>
              <a:gd name="connsiteY1" fmla="*/ 960357 h 1395514"/>
              <a:gd name="connsiteX2" fmla="*/ 0 w 1154751"/>
              <a:gd name="connsiteY2" fmla="*/ 1395514 h 1395514"/>
              <a:gd name="connsiteX0" fmla="*/ 2187874 w 2187874"/>
              <a:gd name="connsiteY0" fmla="*/ 0 h 2295106"/>
              <a:gd name="connsiteX1" fmla="*/ 1484640 w 2187874"/>
              <a:gd name="connsiteY1" fmla="*/ 960357 h 2295106"/>
              <a:gd name="connsiteX2" fmla="*/ 0 w 2187874"/>
              <a:gd name="connsiteY2" fmla="*/ 2295106 h 2295106"/>
              <a:gd name="connsiteX0" fmla="*/ 2187874 w 2187874"/>
              <a:gd name="connsiteY0" fmla="*/ 0 h 2295465"/>
              <a:gd name="connsiteX1" fmla="*/ 1484640 w 2187874"/>
              <a:gd name="connsiteY1" fmla="*/ 960357 h 2295465"/>
              <a:gd name="connsiteX2" fmla="*/ 0 w 2187874"/>
              <a:gd name="connsiteY2" fmla="*/ 2295106 h 2295465"/>
              <a:gd name="connsiteX0" fmla="*/ 2187874 w 2187982"/>
              <a:gd name="connsiteY0" fmla="*/ 0 h 2295466"/>
              <a:gd name="connsiteX1" fmla="*/ 1484640 w 2187982"/>
              <a:gd name="connsiteY1" fmla="*/ 960357 h 2295466"/>
              <a:gd name="connsiteX2" fmla="*/ 0 w 2187982"/>
              <a:gd name="connsiteY2" fmla="*/ 2295106 h 2295466"/>
              <a:gd name="connsiteX0" fmla="*/ 2187874 w 2187952"/>
              <a:gd name="connsiteY0" fmla="*/ 0 h 2295943"/>
              <a:gd name="connsiteX1" fmla="*/ 1351334 w 2187952"/>
              <a:gd name="connsiteY1" fmla="*/ 1526766 h 2295943"/>
              <a:gd name="connsiteX2" fmla="*/ 0 w 2187952"/>
              <a:gd name="connsiteY2" fmla="*/ 2295106 h 2295943"/>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187874 w 2187874"/>
              <a:gd name="connsiteY0" fmla="*/ 0 h 2295106"/>
              <a:gd name="connsiteX1" fmla="*/ 0 w 2187874"/>
              <a:gd name="connsiteY1" fmla="*/ 2295106 h 2295106"/>
              <a:gd name="connsiteX0" fmla="*/ 2281605 w 2281605"/>
              <a:gd name="connsiteY0" fmla="*/ 0 h 2157668"/>
              <a:gd name="connsiteX1" fmla="*/ 0 w 2281605"/>
              <a:gd name="connsiteY1" fmla="*/ 2157668 h 2157668"/>
              <a:gd name="connsiteX0" fmla="*/ 2286225 w 2286225"/>
              <a:gd name="connsiteY0" fmla="*/ 0 h 369997"/>
              <a:gd name="connsiteX1" fmla="*/ 0 w 2286225"/>
              <a:gd name="connsiteY1" fmla="*/ 315 h 369997"/>
              <a:gd name="connsiteX0" fmla="*/ 2286225 w 2286225"/>
              <a:gd name="connsiteY0" fmla="*/ 0 h 3535"/>
              <a:gd name="connsiteX1" fmla="*/ 0 w 2286225"/>
              <a:gd name="connsiteY1" fmla="*/ 315 h 3535"/>
              <a:gd name="connsiteX0" fmla="*/ 10000 w 10000"/>
              <a:gd name="connsiteY0" fmla="*/ 4965 h 10824"/>
              <a:gd name="connsiteX1" fmla="*/ 0 w 10000"/>
              <a:gd name="connsiteY1" fmla="*/ 5856 h 10824"/>
              <a:gd name="connsiteX0" fmla="*/ 10439 w 10439"/>
              <a:gd name="connsiteY0" fmla="*/ 45652 h 51511"/>
              <a:gd name="connsiteX1" fmla="*/ 439 w 10439"/>
              <a:gd name="connsiteY1" fmla="*/ 46543 h 51511"/>
              <a:gd name="connsiteX2" fmla="*/ 1810 w 10439"/>
              <a:gd name="connsiteY2" fmla="*/ 0 h 51511"/>
              <a:gd name="connsiteX0" fmla="*/ 10506 w 10506"/>
              <a:gd name="connsiteY0" fmla="*/ 45652 h 852596"/>
              <a:gd name="connsiteX1" fmla="*/ 506 w 10506"/>
              <a:gd name="connsiteY1" fmla="*/ 46543 h 852596"/>
              <a:gd name="connsiteX2" fmla="*/ 1877 w 10506"/>
              <a:gd name="connsiteY2" fmla="*/ 0 h 852596"/>
              <a:gd name="connsiteX0" fmla="*/ 10657 w 10657"/>
              <a:gd name="connsiteY0" fmla="*/ 4969 h 1599840"/>
              <a:gd name="connsiteX1" fmla="*/ 657 w 10657"/>
              <a:gd name="connsiteY1" fmla="*/ 5860 h 1599840"/>
              <a:gd name="connsiteX2" fmla="*/ 1280 w 10657"/>
              <a:gd name="connsiteY2" fmla="*/ 948943 h 1599840"/>
              <a:gd name="connsiteX0" fmla="*/ 10657 w 10657"/>
              <a:gd name="connsiteY0" fmla="*/ 77119 h 1671990"/>
              <a:gd name="connsiteX1" fmla="*/ 2210 w 10657"/>
              <a:gd name="connsiteY1" fmla="*/ 55025 h 1671990"/>
              <a:gd name="connsiteX2" fmla="*/ 657 w 10657"/>
              <a:gd name="connsiteY2" fmla="*/ 78010 h 1671990"/>
              <a:gd name="connsiteX3" fmla="*/ 1280 w 10657"/>
              <a:gd name="connsiteY3" fmla="*/ 1021093 h 1671990"/>
              <a:gd name="connsiteX0" fmla="*/ 10657 w 10657"/>
              <a:gd name="connsiteY0" fmla="*/ 776095 h 2370966"/>
              <a:gd name="connsiteX1" fmla="*/ 2493 w 10657"/>
              <a:gd name="connsiteY1" fmla="*/ 0 h 2370966"/>
              <a:gd name="connsiteX2" fmla="*/ 657 w 10657"/>
              <a:gd name="connsiteY2" fmla="*/ 776986 h 2370966"/>
              <a:gd name="connsiteX3" fmla="*/ 1280 w 10657"/>
              <a:gd name="connsiteY3" fmla="*/ 1720069 h 2370966"/>
              <a:gd name="connsiteX0" fmla="*/ 10657 w 10657"/>
              <a:gd name="connsiteY0" fmla="*/ 806771 h 2401642"/>
              <a:gd name="connsiteX1" fmla="*/ 4837 w 10657"/>
              <a:gd name="connsiteY1" fmla="*/ 219180 h 2401642"/>
              <a:gd name="connsiteX2" fmla="*/ 2493 w 10657"/>
              <a:gd name="connsiteY2" fmla="*/ 30676 h 2401642"/>
              <a:gd name="connsiteX3" fmla="*/ 657 w 10657"/>
              <a:gd name="connsiteY3" fmla="*/ 807662 h 2401642"/>
              <a:gd name="connsiteX4" fmla="*/ 1280 w 10657"/>
              <a:gd name="connsiteY4" fmla="*/ 1750745 h 2401642"/>
              <a:gd name="connsiteX0" fmla="*/ 10657 w 10657"/>
              <a:gd name="connsiteY0" fmla="*/ 784949 h 2379820"/>
              <a:gd name="connsiteX1" fmla="*/ 4413 w 10657"/>
              <a:gd name="connsiteY1" fmla="*/ 786421 h 2379820"/>
              <a:gd name="connsiteX2" fmla="*/ 2493 w 10657"/>
              <a:gd name="connsiteY2" fmla="*/ 8854 h 2379820"/>
              <a:gd name="connsiteX3" fmla="*/ 657 w 10657"/>
              <a:gd name="connsiteY3" fmla="*/ 785840 h 2379820"/>
              <a:gd name="connsiteX4" fmla="*/ 1280 w 10657"/>
              <a:gd name="connsiteY4" fmla="*/ 1728923 h 2379820"/>
              <a:gd name="connsiteX0" fmla="*/ 10657 w 10657"/>
              <a:gd name="connsiteY0" fmla="*/ 785034 h 2379905"/>
              <a:gd name="connsiteX1" fmla="*/ 6252 w 10657"/>
              <a:gd name="connsiteY1" fmla="*/ 833631 h 2379905"/>
              <a:gd name="connsiteX2" fmla="*/ 4413 w 10657"/>
              <a:gd name="connsiteY2" fmla="*/ 786506 h 2379905"/>
              <a:gd name="connsiteX3" fmla="*/ 2493 w 10657"/>
              <a:gd name="connsiteY3" fmla="*/ 8939 h 2379905"/>
              <a:gd name="connsiteX4" fmla="*/ 657 w 10657"/>
              <a:gd name="connsiteY4" fmla="*/ 785925 h 2379905"/>
              <a:gd name="connsiteX5" fmla="*/ 1280 w 10657"/>
              <a:gd name="connsiteY5" fmla="*/ 1729008 h 2379905"/>
              <a:gd name="connsiteX0" fmla="*/ 10657 w 10657"/>
              <a:gd name="connsiteY0" fmla="*/ 785038 h 2379909"/>
              <a:gd name="connsiteX1" fmla="*/ 7788 w 10657"/>
              <a:gd name="connsiteY1" fmla="*/ 810073 h 2379909"/>
              <a:gd name="connsiteX2" fmla="*/ 6252 w 10657"/>
              <a:gd name="connsiteY2" fmla="*/ 833635 h 2379909"/>
              <a:gd name="connsiteX3" fmla="*/ 4413 w 10657"/>
              <a:gd name="connsiteY3" fmla="*/ 786510 h 2379909"/>
              <a:gd name="connsiteX4" fmla="*/ 2493 w 10657"/>
              <a:gd name="connsiteY4" fmla="*/ 8943 h 2379909"/>
              <a:gd name="connsiteX5" fmla="*/ 657 w 10657"/>
              <a:gd name="connsiteY5" fmla="*/ 785929 h 2379909"/>
              <a:gd name="connsiteX6" fmla="*/ 1280 w 10657"/>
              <a:gd name="connsiteY6" fmla="*/ 1729012 h 2379909"/>
              <a:gd name="connsiteX0" fmla="*/ 10657 w 10657"/>
              <a:gd name="connsiteY0" fmla="*/ 785038 h 2379909"/>
              <a:gd name="connsiteX1" fmla="*/ 8980 w 10657"/>
              <a:gd name="connsiteY1" fmla="*/ 786514 h 2379909"/>
              <a:gd name="connsiteX2" fmla="*/ 7788 w 10657"/>
              <a:gd name="connsiteY2" fmla="*/ 810073 h 2379909"/>
              <a:gd name="connsiteX3" fmla="*/ 6252 w 10657"/>
              <a:gd name="connsiteY3" fmla="*/ 833635 h 2379909"/>
              <a:gd name="connsiteX4" fmla="*/ 4413 w 10657"/>
              <a:gd name="connsiteY4" fmla="*/ 786510 h 2379909"/>
              <a:gd name="connsiteX5" fmla="*/ 2493 w 10657"/>
              <a:gd name="connsiteY5" fmla="*/ 8943 h 2379909"/>
              <a:gd name="connsiteX6" fmla="*/ 657 w 10657"/>
              <a:gd name="connsiteY6" fmla="*/ 785929 h 2379909"/>
              <a:gd name="connsiteX7" fmla="*/ 1280 w 10657"/>
              <a:gd name="connsiteY7" fmla="*/ 1729012 h 2379909"/>
              <a:gd name="connsiteX0" fmla="*/ 15988 w 15988"/>
              <a:gd name="connsiteY0" fmla="*/ 8975855 h 9052345"/>
              <a:gd name="connsiteX1" fmla="*/ 14311 w 15988"/>
              <a:gd name="connsiteY1" fmla="*/ 8977331 h 9052345"/>
              <a:gd name="connsiteX2" fmla="*/ 13119 w 15988"/>
              <a:gd name="connsiteY2" fmla="*/ 9000890 h 9052345"/>
              <a:gd name="connsiteX3" fmla="*/ 11583 w 15988"/>
              <a:gd name="connsiteY3" fmla="*/ 9024452 h 9052345"/>
              <a:gd name="connsiteX4" fmla="*/ 9744 w 15988"/>
              <a:gd name="connsiteY4" fmla="*/ 8977327 h 9052345"/>
              <a:gd name="connsiteX5" fmla="*/ 7824 w 15988"/>
              <a:gd name="connsiteY5" fmla="*/ 8199760 h 9052345"/>
              <a:gd name="connsiteX6" fmla="*/ 5988 w 15988"/>
              <a:gd name="connsiteY6" fmla="*/ 8976746 h 9052345"/>
              <a:gd name="connsiteX7" fmla="*/ 84 w 15988"/>
              <a:gd name="connsiteY7" fmla="*/ 0 h 9052345"/>
              <a:gd name="connsiteX0" fmla="*/ 16315 w 16315"/>
              <a:gd name="connsiteY0" fmla="*/ 8975855 h 9052345"/>
              <a:gd name="connsiteX1" fmla="*/ 14638 w 16315"/>
              <a:gd name="connsiteY1" fmla="*/ 8977331 h 9052345"/>
              <a:gd name="connsiteX2" fmla="*/ 13446 w 16315"/>
              <a:gd name="connsiteY2" fmla="*/ 9000890 h 9052345"/>
              <a:gd name="connsiteX3" fmla="*/ 11910 w 16315"/>
              <a:gd name="connsiteY3" fmla="*/ 9024452 h 9052345"/>
              <a:gd name="connsiteX4" fmla="*/ 10071 w 16315"/>
              <a:gd name="connsiteY4" fmla="*/ 8977327 h 9052345"/>
              <a:gd name="connsiteX5" fmla="*/ 8151 w 16315"/>
              <a:gd name="connsiteY5" fmla="*/ 8199760 h 9052345"/>
              <a:gd name="connsiteX6" fmla="*/ 1445 w 16315"/>
              <a:gd name="connsiteY6" fmla="*/ 22980 h 9052345"/>
              <a:gd name="connsiteX7" fmla="*/ 411 w 16315"/>
              <a:gd name="connsiteY7" fmla="*/ 0 h 9052345"/>
              <a:gd name="connsiteX0" fmla="*/ 16315 w 16315"/>
              <a:gd name="connsiteY0" fmla="*/ 9542113 h 9618603"/>
              <a:gd name="connsiteX1" fmla="*/ 14638 w 16315"/>
              <a:gd name="connsiteY1" fmla="*/ 9543589 h 9618603"/>
              <a:gd name="connsiteX2" fmla="*/ 13446 w 16315"/>
              <a:gd name="connsiteY2" fmla="*/ 9567148 h 9618603"/>
              <a:gd name="connsiteX3" fmla="*/ 11910 w 16315"/>
              <a:gd name="connsiteY3" fmla="*/ 9590710 h 9618603"/>
              <a:gd name="connsiteX4" fmla="*/ 10071 w 16315"/>
              <a:gd name="connsiteY4" fmla="*/ 9543585 h 9618603"/>
              <a:gd name="connsiteX5" fmla="*/ 2533 w 16315"/>
              <a:gd name="connsiteY5" fmla="*/ 753 h 9618603"/>
              <a:gd name="connsiteX6" fmla="*/ 1445 w 16315"/>
              <a:gd name="connsiteY6" fmla="*/ 589238 h 9618603"/>
              <a:gd name="connsiteX7" fmla="*/ 411 w 16315"/>
              <a:gd name="connsiteY7" fmla="*/ 566258 h 9618603"/>
              <a:gd name="connsiteX0" fmla="*/ 16315 w 16315"/>
              <a:gd name="connsiteY0" fmla="*/ 9547011 h 9596120"/>
              <a:gd name="connsiteX1" fmla="*/ 14638 w 16315"/>
              <a:gd name="connsiteY1" fmla="*/ 9548487 h 9596120"/>
              <a:gd name="connsiteX2" fmla="*/ 13446 w 16315"/>
              <a:gd name="connsiteY2" fmla="*/ 9572046 h 9596120"/>
              <a:gd name="connsiteX3" fmla="*/ 11910 w 16315"/>
              <a:gd name="connsiteY3" fmla="*/ 9595608 h 9596120"/>
              <a:gd name="connsiteX4" fmla="*/ 3645 w 16315"/>
              <a:gd name="connsiteY4" fmla="*/ 1254470 h 9596120"/>
              <a:gd name="connsiteX5" fmla="*/ 2533 w 16315"/>
              <a:gd name="connsiteY5" fmla="*/ 5651 h 9596120"/>
              <a:gd name="connsiteX6" fmla="*/ 1445 w 16315"/>
              <a:gd name="connsiteY6" fmla="*/ 594136 h 9596120"/>
              <a:gd name="connsiteX7" fmla="*/ 411 w 16315"/>
              <a:gd name="connsiteY7" fmla="*/ 571156 h 9596120"/>
              <a:gd name="connsiteX0" fmla="*/ 16315 w 16315"/>
              <a:gd name="connsiteY0" fmla="*/ 9564926 h 9589964"/>
              <a:gd name="connsiteX1" fmla="*/ 14638 w 16315"/>
              <a:gd name="connsiteY1" fmla="*/ 9566402 h 9589964"/>
              <a:gd name="connsiteX2" fmla="*/ 13446 w 16315"/>
              <a:gd name="connsiteY2" fmla="*/ 9589961 h 9589964"/>
              <a:gd name="connsiteX3" fmla="*/ 4757 w 16315"/>
              <a:gd name="connsiteY3" fmla="*/ 7 h 9589964"/>
              <a:gd name="connsiteX4" fmla="*/ 3645 w 16315"/>
              <a:gd name="connsiteY4" fmla="*/ 1272385 h 9589964"/>
              <a:gd name="connsiteX5" fmla="*/ 2533 w 16315"/>
              <a:gd name="connsiteY5" fmla="*/ 23566 h 9589964"/>
              <a:gd name="connsiteX6" fmla="*/ 1445 w 16315"/>
              <a:gd name="connsiteY6" fmla="*/ 612051 h 9589964"/>
              <a:gd name="connsiteX7" fmla="*/ 411 w 16315"/>
              <a:gd name="connsiteY7" fmla="*/ 589071 h 9589964"/>
              <a:gd name="connsiteX0" fmla="*/ 16315 w 16315"/>
              <a:gd name="connsiteY0" fmla="*/ 9564926 h 9566401"/>
              <a:gd name="connsiteX1" fmla="*/ 14638 w 16315"/>
              <a:gd name="connsiteY1" fmla="*/ 9566402 h 9566401"/>
              <a:gd name="connsiteX2" fmla="*/ 5767 w 16315"/>
              <a:gd name="connsiteY2" fmla="*/ 1225259 h 9566401"/>
              <a:gd name="connsiteX3" fmla="*/ 4757 w 16315"/>
              <a:gd name="connsiteY3" fmla="*/ 7 h 9566401"/>
              <a:gd name="connsiteX4" fmla="*/ 3645 w 16315"/>
              <a:gd name="connsiteY4" fmla="*/ 1272385 h 9566401"/>
              <a:gd name="connsiteX5" fmla="*/ 2533 w 16315"/>
              <a:gd name="connsiteY5" fmla="*/ 23566 h 9566401"/>
              <a:gd name="connsiteX6" fmla="*/ 1445 w 16315"/>
              <a:gd name="connsiteY6" fmla="*/ 612051 h 9566401"/>
              <a:gd name="connsiteX7" fmla="*/ 411 w 16315"/>
              <a:gd name="connsiteY7" fmla="*/ 589071 h 9566401"/>
              <a:gd name="connsiteX0" fmla="*/ 16315 w 16315"/>
              <a:gd name="connsiteY0" fmla="*/ 9564926 h 9564924"/>
              <a:gd name="connsiteX1" fmla="*/ 6858 w 16315"/>
              <a:gd name="connsiteY1" fmla="*/ 11 h 9564924"/>
              <a:gd name="connsiteX2" fmla="*/ 5767 w 16315"/>
              <a:gd name="connsiteY2" fmla="*/ 1225259 h 9564924"/>
              <a:gd name="connsiteX3" fmla="*/ 4757 w 16315"/>
              <a:gd name="connsiteY3" fmla="*/ 7 h 9564924"/>
              <a:gd name="connsiteX4" fmla="*/ 3645 w 16315"/>
              <a:gd name="connsiteY4" fmla="*/ 1272385 h 9564924"/>
              <a:gd name="connsiteX5" fmla="*/ 2533 w 16315"/>
              <a:gd name="connsiteY5" fmla="*/ 23566 h 9564924"/>
              <a:gd name="connsiteX6" fmla="*/ 1445 w 16315"/>
              <a:gd name="connsiteY6" fmla="*/ 612051 h 9564924"/>
              <a:gd name="connsiteX7" fmla="*/ 411 w 16315"/>
              <a:gd name="connsiteY7" fmla="*/ 589071 h 9564924"/>
              <a:gd name="connsiteX0" fmla="*/ 7909 w 7909"/>
              <a:gd name="connsiteY0" fmla="*/ 1247352 h 1435448"/>
              <a:gd name="connsiteX1" fmla="*/ 6858 w 7909"/>
              <a:gd name="connsiteY1" fmla="*/ 11 h 1435448"/>
              <a:gd name="connsiteX2" fmla="*/ 5767 w 7909"/>
              <a:gd name="connsiteY2" fmla="*/ 1225259 h 1435448"/>
              <a:gd name="connsiteX3" fmla="*/ 4757 w 7909"/>
              <a:gd name="connsiteY3" fmla="*/ 7 h 1435448"/>
              <a:gd name="connsiteX4" fmla="*/ 3645 w 7909"/>
              <a:gd name="connsiteY4" fmla="*/ 1272385 h 1435448"/>
              <a:gd name="connsiteX5" fmla="*/ 2533 w 7909"/>
              <a:gd name="connsiteY5" fmla="*/ 23566 h 1435448"/>
              <a:gd name="connsiteX6" fmla="*/ 1445 w 7909"/>
              <a:gd name="connsiteY6" fmla="*/ 612051 h 1435448"/>
              <a:gd name="connsiteX7" fmla="*/ 411 w 7909"/>
              <a:gd name="connsiteY7" fmla="*/ 589071 h 1435448"/>
              <a:gd name="connsiteX0" fmla="*/ 9480 w 9480"/>
              <a:gd name="connsiteY0" fmla="*/ 8690 h 8929"/>
              <a:gd name="connsiteX1" fmla="*/ 8151 w 9480"/>
              <a:gd name="connsiteY1" fmla="*/ 0 h 8929"/>
              <a:gd name="connsiteX2" fmla="*/ 6772 w 9480"/>
              <a:gd name="connsiteY2" fmla="*/ 8536 h 8929"/>
              <a:gd name="connsiteX3" fmla="*/ 5495 w 9480"/>
              <a:gd name="connsiteY3" fmla="*/ 0 h 8929"/>
              <a:gd name="connsiteX4" fmla="*/ 4089 w 9480"/>
              <a:gd name="connsiteY4" fmla="*/ 8864 h 8929"/>
              <a:gd name="connsiteX5" fmla="*/ 2683 w 9480"/>
              <a:gd name="connsiteY5" fmla="*/ 164 h 8929"/>
              <a:gd name="connsiteX6" fmla="*/ 1307 w 9480"/>
              <a:gd name="connsiteY6" fmla="*/ 4264 h 8929"/>
              <a:gd name="connsiteX7" fmla="*/ 0 w 9480"/>
              <a:gd name="connsiteY7" fmla="*/ 4104 h 8929"/>
              <a:gd name="connsiteX0" fmla="*/ 9973 w 9973"/>
              <a:gd name="connsiteY0" fmla="*/ 9732 h 10000"/>
              <a:gd name="connsiteX1" fmla="*/ 8571 w 9973"/>
              <a:gd name="connsiteY1" fmla="*/ 0 h 10000"/>
              <a:gd name="connsiteX2" fmla="*/ 7116 w 9973"/>
              <a:gd name="connsiteY2" fmla="*/ 9560 h 10000"/>
              <a:gd name="connsiteX3" fmla="*/ 5769 w 9973"/>
              <a:gd name="connsiteY3" fmla="*/ 0 h 10000"/>
              <a:gd name="connsiteX4" fmla="*/ 4286 w 9973"/>
              <a:gd name="connsiteY4" fmla="*/ 9927 h 10000"/>
              <a:gd name="connsiteX5" fmla="*/ 2803 w 9973"/>
              <a:gd name="connsiteY5" fmla="*/ 184 h 10000"/>
              <a:gd name="connsiteX6" fmla="*/ 1352 w 9973"/>
              <a:gd name="connsiteY6" fmla="*/ 4775 h 10000"/>
              <a:gd name="connsiteX7" fmla="*/ 0 w 9973"/>
              <a:gd name="connsiteY7" fmla="*/ 5148 h 10000"/>
              <a:gd name="connsiteX0" fmla="*/ 10000 w 10000"/>
              <a:gd name="connsiteY0" fmla="*/ 9732 h 10000"/>
              <a:gd name="connsiteX1" fmla="*/ 8594 w 10000"/>
              <a:gd name="connsiteY1" fmla="*/ 0 h 10000"/>
              <a:gd name="connsiteX2" fmla="*/ 7135 w 10000"/>
              <a:gd name="connsiteY2" fmla="*/ 9560 h 10000"/>
              <a:gd name="connsiteX3" fmla="*/ 5785 w 10000"/>
              <a:gd name="connsiteY3" fmla="*/ 0 h 10000"/>
              <a:gd name="connsiteX4" fmla="*/ 4298 w 10000"/>
              <a:gd name="connsiteY4" fmla="*/ 9927 h 10000"/>
              <a:gd name="connsiteX5" fmla="*/ 2811 w 10000"/>
              <a:gd name="connsiteY5" fmla="*/ 184 h 10000"/>
              <a:gd name="connsiteX6" fmla="*/ 1356 w 10000"/>
              <a:gd name="connsiteY6" fmla="*/ 4775 h 10000"/>
              <a:gd name="connsiteX7" fmla="*/ 0 w 10000"/>
              <a:gd name="connsiteY7" fmla="*/ 5148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0878 w 10878"/>
              <a:gd name="connsiteY0" fmla="*/ 9732 h 10000"/>
              <a:gd name="connsiteX1" fmla="*/ 9472 w 10878"/>
              <a:gd name="connsiteY1" fmla="*/ 0 h 10000"/>
              <a:gd name="connsiteX2" fmla="*/ 8013 w 10878"/>
              <a:gd name="connsiteY2" fmla="*/ 9560 h 10000"/>
              <a:gd name="connsiteX3" fmla="*/ 6663 w 10878"/>
              <a:gd name="connsiteY3" fmla="*/ 0 h 10000"/>
              <a:gd name="connsiteX4" fmla="*/ 5176 w 10878"/>
              <a:gd name="connsiteY4" fmla="*/ 9927 h 10000"/>
              <a:gd name="connsiteX5" fmla="*/ 3689 w 10878"/>
              <a:gd name="connsiteY5" fmla="*/ 184 h 10000"/>
              <a:gd name="connsiteX6" fmla="*/ 2234 w 10878"/>
              <a:gd name="connsiteY6" fmla="*/ 4775 h 10000"/>
              <a:gd name="connsiteX7" fmla="*/ 0 w 1087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2234 w 15188"/>
              <a:gd name="connsiteY6" fmla="*/ 4775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3689 w 15188"/>
              <a:gd name="connsiteY5" fmla="*/ 184 h 10000"/>
              <a:gd name="connsiteX6" fmla="*/ 3788 w 15188"/>
              <a:gd name="connsiteY6" fmla="*/ 5143 h 10000"/>
              <a:gd name="connsiteX7" fmla="*/ 0 w 15188"/>
              <a:gd name="connsiteY7" fmla="*/ 5883 h 10000"/>
              <a:gd name="connsiteX0" fmla="*/ 15188 w 15188"/>
              <a:gd name="connsiteY0" fmla="*/ 9916 h 10000"/>
              <a:gd name="connsiteX1" fmla="*/ 9472 w 15188"/>
              <a:gd name="connsiteY1" fmla="*/ 0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8013 w 15188"/>
              <a:gd name="connsiteY2" fmla="*/ 9560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000"/>
              <a:gd name="connsiteX1" fmla="*/ 12350 w 15188"/>
              <a:gd name="connsiteY1" fmla="*/ 184 h 10000"/>
              <a:gd name="connsiteX2" fmla="*/ 9445 w 15188"/>
              <a:gd name="connsiteY2" fmla="*/ 9836 h 10000"/>
              <a:gd name="connsiteX3" fmla="*/ 6663 w 15188"/>
              <a:gd name="connsiteY3" fmla="*/ 0 h 10000"/>
              <a:gd name="connsiteX4" fmla="*/ 5176 w 15188"/>
              <a:gd name="connsiteY4" fmla="*/ 9927 h 10000"/>
              <a:gd name="connsiteX5" fmla="*/ 5756 w 15188"/>
              <a:gd name="connsiteY5" fmla="*/ 92 h 10000"/>
              <a:gd name="connsiteX6" fmla="*/ 3788 w 15188"/>
              <a:gd name="connsiteY6" fmla="*/ 5143 h 10000"/>
              <a:gd name="connsiteX7" fmla="*/ 0 w 15188"/>
              <a:gd name="connsiteY7" fmla="*/ 5883 h 10000"/>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5756 w 15188"/>
              <a:gd name="connsiteY5" fmla="*/ 92 h 10112"/>
              <a:gd name="connsiteX6" fmla="*/ 3788 w 15188"/>
              <a:gd name="connsiteY6" fmla="*/ 5143 h 10112"/>
              <a:gd name="connsiteX7" fmla="*/ 0 w 15188"/>
              <a:gd name="connsiteY7" fmla="*/ 5883 h 10112"/>
              <a:gd name="connsiteX0" fmla="*/ 15188 w 15188"/>
              <a:gd name="connsiteY0" fmla="*/ 9916 h 10112"/>
              <a:gd name="connsiteX1" fmla="*/ 12350 w 15188"/>
              <a:gd name="connsiteY1" fmla="*/ 184 h 10112"/>
              <a:gd name="connsiteX2" fmla="*/ 9472 w 15188"/>
              <a:gd name="connsiteY2" fmla="*/ 10112 h 10112"/>
              <a:gd name="connsiteX3" fmla="*/ 6663 w 15188"/>
              <a:gd name="connsiteY3" fmla="*/ 0 h 10112"/>
              <a:gd name="connsiteX4" fmla="*/ 5176 w 15188"/>
              <a:gd name="connsiteY4" fmla="*/ 9927 h 10112"/>
              <a:gd name="connsiteX5" fmla="*/ 3783 w 15188"/>
              <a:gd name="connsiteY5" fmla="*/ 92 h 10112"/>
              <a:gd name="connsiteX6" fmla="*/ 3788 w 15188"/>
              <a:gd name="connsiteY6" fmla="*/ 5143 h 10112"/>
              <a:gd name="connsiteX7" fmla="*/ 0 w 15188"/>
              <a:gd name="connsiteY7" fmla="*/ 5883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5869 w 17269"/>
              <a:gd name="connsiteY6" fmla="*/ 5143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4369 w 17269"/>
              <a:gd name="connsiteY6" fmla="*/ 5419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5864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7257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6 h 10112"/>
              <a:gd name="connsiteX1" fmla="*/ 14431 w 17269"/>
              <a:gd name="connsiteY1" fmla="*/ 184 h 10112"/>
              <a:gd name="connsiteX2" fmla="*/ 11553 w 17269"/>
              <a:gd name="connsiteY2" fmla="*/ 10112 h 10112"/>
              <a:gd name="connsiteX3" fmla="*/ 8744 w 17269"/>
              <a:gd name="connsiteY3" fmla="*/ 0 h 10112"/>
              <a:gd name="connsiteX4" fmla="*/ 5798 w 17269"/>
              <a:gd name="connsiteY4" fmla="*/ 9927 h 10112"/>
              <a:gd name="connsiteX5" fmla="*/ 4418 w 17269"/>
              <a:gd name="connsiteY5" fmla="*/ 92 h 10112"/>
              <a:gd name="connsiteX6" fmla="*/ 3031 w 17269"/>
              <a:gd name="connsiteY6" fmla="*/ 5511 h 10112"/>
              <a:gd name="connsiteX7" fmla="*/ 0 w 17269"/>
              <a:gd name="connsiteY7" fmla="*/ 5607 h 10112"/>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3031 w 17269"/>
              <a:gd name="connsiteY6" fmla="*/ 5514 h 10115"/>
              <a:gd name="connsiteX7" fmla="*/ 0 w 17269"/>
              <a:gd name="connsiteY7" fmla="*/ 5610 h 10115"/>
              <a:gd name="connsiteX0" fmla="*/ 17269 w 17269"/>
              <a:gd name="connsiteY0" fmla="*/ 9919 h 10115"/>
              <a:gd name="connsiteX1" fmla="*/ 14431 w 17269"/>
              <a:gd name="connsiteY1" fmla="*/ 187 h 10115"/>
              <a:gd name="connsiteX2" fmla="*/ 11553 w 17269"/>
              <a:gd name="connsiteY2" fmla="*/ 10115 h 10115"/>
              <a:gd name="connsiteX3" fmla="*/ 8744 w 17269"/>
              <a:gd name="connsiteY3" fmla="*/ 3 h 10115"/>
              <a:gd name="connsiteX4" fmla="*/ 5798 w 17269"/>
              <a:gd name="connsiteY4" fmla="*/ 9930 h 10115"/>
              <a:gd name="connsiteX5" fmla="*/ 2999 w 17269"/>
              <a:gd name="connsiteY5" fmla="*/ 3 h 10115"/>
              <a:gd name="connsiteX6" fmla="*/ 1585 w 17269"/>
              <a:gd name="connsiteY6" fmla="*/ 5698 h 10115"/>
              <a:gd name="connsiteX7" fmla="*/ 0 w 17269"/>
              <a:gd name="connsiteY7" fmla="*/ 5610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25 w 20025"/>
              <a:gd name="connsiteY0" fmla="*/ 9919 h 10115"/>
              <a:gd name="connsiteX1" fmla="*/ 17187 w 20025"/>
              <a:gd name="connsiteY1" fmla="*/ 187 h 10115"/>
              <a:gd name="connsiteX2" fmla="*/ 14309 w 20025"/>
              <a:gd name="connsiteY2" fmla="*/ 10115 h 10115"/>
              <a:gd name="connsiteX3" fmla="*/ 11500 w 20025"/>
              <a:gd name="connsiteY3" fmla="*/ 3 h 10115"/>
              <a:gd name="connsiteX4" fmla="*/ 8554 w 20025"/>
              <a:gd name="connsiteY4" fmla="*/ 9930 h 10115"/>
              <a:gd name="connsiteX5" fmla="*/ 5755 w 20025"/>
              <a:gd name="connsiteY5" fmla="*/ 3 h 10115"/>
              <a:gd name="connsiteX6" fmla="*/ 4341 w 20025"/>
              <a:gd name="connsiteY6" fmla="*/ 5698 h 10115"/>
              <a:gd name="connsiteX7" fmla="*/ 0 w 20025"/>
              <a:gd name="connsiteY7" fmla="*/ 5702 h 10115"/>
              <a:gd name="connsiteX0" fmla="*/ 20011 w 20011"/>
              <a:gd name="connsiteY0" fmla="*/ 9919 h 10115"/>
              <a:gd name="connsiteX1" fmla="*/ 17173 w 20011"/>
              <a:gd name="connsiteY1" fmla="*/ 187 h 10115"/>
              <a:gd name="connsiteX2" fmla="*/ 14295 w 20011"/>
              <a:gd name="connsiteY2" fmla="*/ 10115 h 10115"/>
              <a:gd name="connsiteX3" fmla="*/ 11486 w 20011"/>
              <a:gd name="connsiteY3" fmla="*/ 3 h 10115"/>
              <a:gd name="connsiteX4" fmla="*/ 8540 w 20011"/>
              <a:gd name="connsiteY4" fmla="*/ 9930 h 10115"/>
              <a:gd name="connsiteX5" fmla="*/ 5741 w 20011"/>
              <a:gd name="connsiteY5" fmla="*/ 3 h 10115"/>
              <a:gd name="connsiteX6" fmla="*/ 4327 w 20011"/>
              <a:gd name="connsiteY6" fmla="*/ 5698 h 10115"/>
              <a:gd name="connsiteX7" fmla="*/ 0 w 20011"/>
              <a:gd name="connsiteY7" fmla="*/ 5059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5"/>
              <a:gd name="connsiteX1" fmla="*/ 17173 w 20011"/>
              <a:gd name="connsiteY1" fmla="*/ 186 h 10115"/>
              <a:gd name="connsiteX2" fmla="*/ 14295 w 20011"/>
              <a:gd name="connsiteY2" fmla="*/ 10114 h 10115"/>
              <a:gd name="connsiteX3" fmla="*/ 11486 w 20011"/>
              <a:gd name="connsiteY3" fmla="*/ 2 h 10115"/>
              <a:gd name="connsiteX4" fmla="*/ 8540 w 20011"/>
              <a:gd name="connsiteY4" fmla="*/ 9929 h 10115"/>
              <a:gd name="connsiteX5" fmla="*/ 5741 w 20011"/>
              <a:gd name="connsiteY5" fmla="*/ 2 h 10115"/>
              <a:gd name="connsiteX6" fmla="*/ 2881 w 20011"/>
              <a:gd name="connsiteY6" fmla="*/ 10109 h 10115"/>
              <a:gd name="connsiteX7" fmla="*/ 0 w 20011"/>
              <a:gd name="connsiteY7" fmla="*/ 5058 h 10115"/>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011"/>
              <a:gd name="connsiteY0" fmla="*/ 9918 h 10114"/>
              <a:gd name="connsiteX1" fmla="*/ 17173 w 20011"/>
              <a:gd name="connsiteY1" fmla="*/ 186 h 10114"/>
              <a:gd name="connsiteX2" fmla="*/ 14295 w 20011"/>
              <a:gd name="connsiteY2" fmla="*/ 10114 h 10114"/>
              <a:gd name="connsiteX3" fmla="*/ 11486 w 20011"/>
              <a:gd name="connsiteY3" fmla="*/ 2 h 10114"/>
              <a:gd name="connsiteX4" fmla="*/ 8540 w 20011"/>
              <a:gd name="connsiteY4" fmla="*/ 9929 h 10114"/>
              <a:gd name="connsiteX5" fmla="*/ 5741 w 20011"/>
              <a:gd name="connsiteY5" fmla="*/ 2 h 10114"/>
              <a:gd name="connsiteX6" fmla="*/ 2881 w 20011"/>
              <a:gd name="connsiteY6" fmla="*/ 10109 h 10114"/>
              <a:gd name="connsiteX7" fmla="*/ 0 w 20011"/>
              <a:gd name="connsiteY7" fmla="*/ 5058 h 10114"/>
              <a:gd name="connsiteX0" fmla="*/ 20011 w 20231"/>
              <a:gd name="connsiteY0" fmla="*/ 9918 h 10576"/>
              <a:gd name="connsiteX1" fmla="*/ 20024 w 20231"/>
              <a:gd name="connsiteY1" fmla="*/ 9837 h 10576"/>
              <a:gd name="connsiteX2" fmla="*/ 17173 w 20231"/>
              <a:gd name="connsiteY2" fmla="*/ 186 h 10576"/>
              <a:gd name="connsiteX3" fmla="*/ 14295 w 20231"/>
              <a:gd name="connsiteY3" fmla="*/ 10114 h 10576"/>
              <a:gd name="connsiteX4" fmla="*/ 11486 w 20231"/>
              <a:gd name="connsiteY4" fmla="*/ 2 h 10576"/>
              <a:gd name="connsiteX5" fmla="*/ 8540 w 20231"/>
              <a:gd name="connsiteY5" fmla="*/ 9929 h 10576"/>
              <a:gd name="connsiteX6" fmla="*/ 5741 w 20231"/>
              <a:gd name="connsiteY6" fmla="*/ 2 h 10576"/>
              <a:gd name="connsiteX7" fmla="*/ 2881 w 20231"/>
              <a:gd name="connsiteY7" fmla="*/ 10109 h 10576"/>
              <a:gd name="connsiteX8" fmla="*/ 0 w 20231"/>
              <a:gd name="connsiteY8" fmla="*/ 5058 h 10576"/>
              <a:gd name="connsiteX0" fmla="*/ 20011 w 20688"/>
              <a:gd name="connsiteY0" fmla="*/ 9918 h 10114"/>
              <a:gd name="connsiteX1" fmla="*/ 20564 w 20688"/>
              <a:gd name="connsiteY1" fmla="*/ 7539 h 10114"/>
              <a:gd name="connsiteX2" fmla="*/ 17173 w 20688"/>
              <a:gd name="connsiteY2" fmla="*/ 186 h 10114"/>
              <a:gd name="connsiteX3" fmla="*/ 14295 w 20688"/>
              <a:gd name="connsiteY3" fmla="*/ 10114 h 10114"/>
              <a:gd name="connsiteX4" fmla="*/ 11486 w 20688"/>
              <a:gd name="connsiteY4" fmla="*/ 2 h 10114"/>
              <a:gd name="connsiteX5" fmla="*/ 8540 w 20688"/>
              <a:gd name="connsiteY5" fmla="*/ 9929 h 10114"/>
              <a:gd name="connsiteX6" fmla="*/ 5741 w 20688"/>
              <a:gd name="connsiteY6" fmla="*/ 2 h 10114"/>
              <a:gd name="connsiteX7" fmla="*/ 2881 w 20688"/>
              <a:gd name="connsiteY7" fmla="*/ 10109 h 10114"/>
              <a:gd name="connsiteX8" fmla="*/ 0 w 20688"/>
              <a:gd name="connsiteY8" fmla="*/ 5058 h 10114"/>
              <a:gd name="connsiteX0" fmla="*/ 29091 w 29091"/>
              <a:gd name="connsiteY0" fmla="*/ 7252 h 10114"/>
              <a:gd name="connsiteX1" fmla="*/ 20564 w 29091"/>
              <a:gd name="connsiteY1" fmla="*/ 7539 h 10114"/>
              <a:gd name="connsiteX2" fmla="*/ 17173 w 29091"/>
              <a:gd name="connsiteY2" fmla="*/ 186 h 10114"/>
              <a:gd name="connsiteX3" fmla="*/ 14295 w 29091"/>
              <a:gd name="connsiteY3" fmla="*/ 10114 h 10114"/>
              <a:gd name="connsiteX4" fmla="*/ 11486 w 29091"/>
              <a:gd name="connsiteY4" fmla="*/ 2 h 10114"/>
              <a:gd name="connsiteX5" fmla="*/ 8540 w 29091"/>
              <a:gd name="connsiteY5" fmla="*/ 9929 h 10114"/>
              <a:gd name="connsiteX6" fmla="*/ 5741 w 29091"/>
              <a:gd name="connsiteY6" fmla="*/ 2 h 10114"/>
              <a:gd name="connsiteX7" fmla="*/ 2881 w 29091"/>
              <a:gd name="connsiteY7" fmla="*/ 10109 h 10114"/>
              <a:gd name="connsiteX8" fmla="*/ 0 w 29091"/>
              <a:gd name="connsiteY8" fmla="*/ 5058 h 10114"/>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0465"/>
              <a:gd name="connsiteX1" fmla="*/ 20024 w 29091"/>
              <a:gd name="connsiteY1" fmla="*/ 10113 h 10465"/>
              <a:gd name="connsiteX2" fmla="*/ 17173 w 29091"/>
              <a:gd name="connsiteY2" fmla="*/ 186 h 10465"/>
              <a:gd name="connsiteX3" fmla="*/ 14295 w 29091"/>
              <a:gd name="connsiteY3" fmla="*/ 10114 h 10465"/>
              <a:gd name="connsiteX4" fmla="*/ 11486 w 29091"/>
              <a:gd name="connsiteY4" fmla="*/ 2 h 10465"/>
              <a:gd name="connsiteX5" fmla="*/ 8540 w 29091"/>
              <a:gd name="connsiteY5" fmla="*/ 9929 h 10465"/>
              <a:gd name="connsiteX6" fmla="*/ 5741 w 29091"/>
              <a:gd name="connsiteY6" fmla="*/ 2 h 10465"/>
              <a:gd name="connsiteX7" fmla="*/ 2881 w 29091"/>
              <a:gd name="connsiteY7" fmla="*/ 10109 h 10465"/>
              <a:gd name="connsiteX8" fmla="*/ 0 w 29091"/>
              <a:gd name="connsiteY8" fmla="*/ 5058 h 10465"/>
              <a:gd name="connsiteX0" fmla="*/ 29091 w 29091"/>
              <a:gd name="connsiteY0" fmla="*/ 7252 h 11004"/>
              <a:gd name="connsiteX1" fmla="*/ 22322 w 29091"/>
              <a:gd name="connsiteY1" fmla="*/ 10205 h 11004"/>
              <a:gd name="connsiteX2" fmla="*/ 20024 w 29091"/>
              <a:gd name="connsiteY2" fmla="*/ 10113 h 11004"/>
              <a:gd name="connsiteX3" fmla="*/ 17173 w 29091"/>
              <a:gd name="connsiteY3" fmla="*/ 186 h 11004"/>
              <a:gd name="connsiteX4" fmla="*/ 14295 w 29091"/>
              <a:gd name="connsiteY4" fmla="*/ 10114 h 11004"/>
              <a:gd name="connsiteX5" fmla="*/ 11486 w 29091"/>
              <a:gd name="connsiteY5" fmla="*/ 2 h 11004"/>
              <a:gd name="connsiteX6" fmla="*/ 8540 w 29091"/>
              <a:gd name="connsiteY6" fmla="*/ 9929 h 11004"/>
              <a:gd name="connsiteX7" fmla="*/ 5741 w 29091"/>
              <a:gd name="connsiteY7" fmla="*/ 2 h 11004"/>
              <a:gd name="connsiteX8" fmla="*/ 2881 w 29091"/>
              <a:gd name="connsiteY8" fmla="*/ 10109 h 11004"/>
              <a:gd name="connsiteX9" fmla="*/ 0 w 29091"/>
              <a:gd name="connsiteY9" fmla="*/ 5058 h 11004"/>
              <a:gd name="connsiteX0" fmla="*/ 29091 w 29091"/>
              <a:gd name="connsiteY0" fmla="*/ 7252 h 10920"/>
              <a:gd name="connsiteX1" fmla="*/ 24659 w 29091"/>
              <a:gd name="connsiteY1" fmla="*/ 9102 h 10920"/>
              <a:gd name="connsiteX2" fmla="*/ 22322 w 29091"/>
              <a:gd name="connsiteY2" fmla="*/ 10205 h 10920"/>
              <a:gd name="connsiteX3" fmla="*/ 20024 w 29091"/>
              <a:gd name="connsiteY3" fmla="*/ 10113 h 10920"/>
              <a:gd name="connsiteX4" fmla="*/ 17173 w 29091"/>
              <a:gd name="connsiteY4" fmla="*/ 186 h 10920"/>
              <a:gd name="connsiteX5" fmla="*/ 14295 w 29091"/>
              <a:gd name="connsiteY5" fmla="*/ 10114 h 10920"/>
              <a:gd name="connsiteX6" fmla="*/ 11486 w 29091"/>
              <a:gd name="connsiteY6" fmla="*/ 2 h 10920"/>
              <a:gd name="connsiteX7" fmla="*/ 8540 w 29091"/>
              <a:gd name="connsiteY7" fmla="*/ 9929 h 10920"/>
              <a:gd name="connsiteX8" fmla="*/ 5741 w 29091"/>
              <a:gd name="connsiteY8" fmla="*/ 2 h 10920"/>
              <a:gd name="connsiteX9" fmla="*/ 2881 w 29091"/>
              <a:gd name="connsiteY9" fmla="*/ 10109 h 10920"/>
              <a:gd name="connsiteX10" fmla="*/ 0 w 29091"/>
              <a:gd name="connsiteY10" fmla="*/ 5058 h 10920"/>
              <a:gd name="connsiteX0" fmla="*/ 29091 w 29091"/>
              <a:gd name="connsiteY0" fmla="*/ 7252 h 10920"/>
              <a:gd name="connsiteX1" fmla="*/ 26659 w 29091"/>
              <a:gd name="connsiteY1" fmla="*/ 8275 h 10920"/>
              <a:gd name="connsiteX2" fmla="*/ 24659 w 29091"/>
              <a:gd name="connsiteY2" fmla="*/ 9102 h 10920"/>
              <a:gd name="connsiteX3" fmla="*/ 22322 w 29091"/>
              <a:gd name="connsiteY3" fmla="*/ 10205 h 10920"/>
              <a:gd name="connsiteX4" fmla="*/ 20024 w 29091"/>
              <a:gd name="connsiteY4" fmla="*/ 10113 h 10920"/>
              <a:gd name="connsiteX5" fmla="*/ 17173 w 29091"/>
              <a:gd name="connsiteY5" fmla="*/ 186 h 10920"/>
              <a:gd name="connsiteX6" fmla="*/ 14295 w 29091"/>
              <a:gd name="connsiteY6" fmla="*/ 10114 h 10920"/>
              <a:gd name="connsiteX7" fmla="*/ 11486 w 29091"/>
              <a:gd name="connsiteY7" fmla="*/ 2 h 10920"/>
              <a:gd name="connsiteX8" fmla="*/ 8540 w 29091"/>
              <a:gd name="connsiteY8" fmla="*/ 9929 h 10920"/>
              <a:gd name="connsiteX9" fmla="*/ 5741 w 29091"/>
              <a:gd name="connsiteY9" fmla="*/ 2 h 10920"/>
              <a:gd name="connsiteX10" fmla="*/ 2881 w 29091"/>
              <a:gd name="connsiteY10" fmla="*/ 10109 h 10920"/>
              <a:gd name="connsiteX11" fmla="*/ 0 w 29091"/>
              <a:gd name="connsiteY11"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920"/>
              <a:gd name="connsiteX1" fmla="*/ 28010 w 29091"/>
              <a:gd name="connsiteY1" fmla="*/ 7631 h 10920"/>
              <a:gd name="connsiteX2" fmla="*/ 26659 w 29091"/>
              <a:gd name="connsiteY2" fmla="*/ 8275 h 10920"/>
              <a:gd name="connsiteX3" fmla="*/ 24659 w 29091"/>
              <a:gd name="connsiteY3" fmla="*/ 9102 h 10920"/>
              <a:gd name="connsiteX4" fmla="*/ 22322 w 29091"/>
              <a:gd name="connsiteY4" fmla="*/ 10205 h 10920"/>
              <a:gd name="connsiteX5" fmla="*/ 20024 w 29091"/>
              <a:gd name="connsiteY5" fmla="*/ 10113 h 10920"/>
              <a:gd name="connsiteX6" fmla="*/ 17173 w 29091"/>
              <a:gd name="connsiteY6" fmla="*/ 186 h 10920"/>
              <a:gd name="connsiteX7" fmla="*/ 14295 w 29091"/>
              <a:gd name="connsiteY7" fmla="*/ 10114 h 10920"/>
              <a:gd name="connsiteX8" fmla="*/ 11486 w 29091"/>
              <a:gd name="connsiteY8" fmla="*/ 2 h 10920"/>
              <a:gd name="connsiteX9" fmla="*/ 8540 w 29091"/>
              <a:gd name="connsiteY9" fmla="*/ 9929 h 10920"/>
              <a:gd name="connsiteX10" fmla="*/ 5741 w 29091"/>
              <a:gd name="connsiteY10" fmla="*/ 2 h 10920"/>
              <a:gd name="connsiteX11" fmla="*/ 2881 w 29091"/>
              <a:gd name="connsiteY11" fmla="*/ 10109 h 10920"/>
              <a:gd name="connsiteX12" fmla="*/ 0 w 29091"/>
              <a:gd name="connsiteY12" fmla="*/ 5058 h 10920"/>
              <a:gd name="connsiteX0" fmla="*/ 29091 w 29091"/>
              <a:gd name="connsiteY0" fmla="*/ 7252 h 10282"/>
              <a:gd name="connsiteX1" fmla="*/ 28010 w 29091"/>
              <a:gd name="connsiteY1" fmla="*/ 7631 h 10282"/>
              <a:gd name="connsiteX2" fmla="*/ 26659 w 29091"/>
              <a:gd name="connsiteY2" fmla="*/ 8275 h 10282"/>
              <a:gd name="connsiteX3" fmla="*/ 24659 w 29091"/>
              <a:gd name="connsiteY3" fmla="*/ 9102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6659 w 29091"/>
              <a:gd name="connsiteY2" fmla="*/ 8275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29091 w 29091"/>
              <a:gd name="connsiteY0" fmla="*/ 7252 h 10282"/>
              <a:gd name="connsiteX1" fmla="*/ 28010 w 29091"/>
              <a:gd name="connsiteY1" fmla="*/ 7631 h 10282"/>
              <a:gd name="connsiteX2" fmla="*/ 28591 w 29091"/>
              <a:gd name="connsiteY2" fmla="*/ 646 h 10282"/>
              <a:gd name="connsiteX3" fmla="*/ 25686 w 29091"/>
              <a:gd name="connsiteY3" fmla="*/ 10113 h 10282"/>
              <a:gd name="connsiteX4" fmla="*/ 22903 w 29091"/>
              <a:gd name="connsiteY4" fmla="*/ 370 h 10282"/>
              <a:gd name="connsiteX5" fmla="*/ 20024 w 29091"/>
              <a:gd name="connsiteY5" fmla="*/ 10113 h 10282"/>
              <a:gd name="connsiteX6" fmla="*/ 17173 w 29091"/>
              <a:gd name="connsiteY6" fmla="*/ 186 h 10282"/>
              <a:gd name="connsiteX7" fmla="*/ 14295 w 29091"/>
              <a:gd name="connsiteY7" fmla="*/ 10114 h 10282"/>
              <a:gd name="connsiteX8" fmla="*/ 11486 w 29091"/>
              <a:gd name="connsiteY8" fmla="*/ 2 h 10282"/>
              <a:gd name="connsiteX9" fmla="*/ 8540 w 29091"/>
              <a:gd name="connsiteY9" fmla="*/ 9929 h 10282"/>
              <a:gd name="connsiteX10" fmla="*/ 5741 w 29091"/>
              <a:gd name="connsiteY10" fmla="*/ 2 h 10282"/>
              <a:gd name="connsiteX11" fmla="*/ 2881 w 29091"/>
              <a:gd name="connsiteY11" fmla="*/ 10109 h 10282"/>
              <a:gd name="connsiteX12" fmla="*/ 0 w 29091"/>
              <a:gd name="connsiteY12" fmla="*/ 5058 h 10282"/>
              <a:gd name="connsiteX0" fmla="*/ 34307 w 34307"/>
              <a:gd name="connsiteY0" fmla="*/ 450 h 10282"/>
              <a:gd name="connsiteX1" fmla="*/ 28010 w 34307"/>
              <a:gd name="connsiteY1" fmla="*/ 7631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591 w 34307"/>
              <a:gd name="connsiteY2" fmla="*/ 646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282"/>
              <a:gd name="connsiteX1" fmla="*/ 31402 w 34307"/>
              <a:gd name="connsiteY1" fmla="*/ 10205 h 10282"/>
              <a:gd name="connsiteX2" fmla="*/ 28605 w 34307"/>
              <a:gd name="connsiteY2" fmla="*/ 370 h 10282"/>
              <a:gd name="connsiteX3" fmla="*/ 25686 w 34307"/>
              <a:gd name="connsiteY3" fmla="*/ 10113 h 10282"/>
              <a:gd name="connsiteX4" fmla="*/ 22903 w 34307"/>
              <a:gd name="connsiteY4" fmla="*/ 370 h 10282"/>
              <a:gd name="connsiteX5" fmla="*/ 20024 w 34307"/>
              <a:gd name="connsiteY5" fmla="*/ 10113 h 10282"/>
              <a:gd name="connsiteX6" fmla="*/ 17173 w 34307"/>
              <a:gd name="connsiteY6" fmla="*/ 186 h 10282"/>
              <a:gd name="connsiteX7" fmla="*/ 14295 w 34307"/>
              <a:gd name="connsiteY7" fmla="*/ 10114 h 10282"/>
              <a:gd name="connsiteX8" fmla="*/ 11486 w 34307"/>
              <a:gd name="connsiteY8" fmla="*/ 2 h 10282"/>
              <a:gd name="connsiteX9" fmla="*/ 8540 w 34307"/>
              <a:gd name="connsiteY9" fmla="*/ 9929 h 10282"/>
              <a:gd name="connsiteX10" fmla="*/ 5741 w 34307"/>
              <a:gd name="connsiteY10" fmla="*/ 2 h 10282"/>
              <a:gd name="connsiteX11" fmla="*/ 2881 w 34307"/>
              <a:gd name="connsiteY11" fmla="*/ 10109 h 10282"/>
              <a:gd name="connsiteX12" fmla="*/ 0 w 34307"/>
              <a:gd name="connsiteY12" fmla="*/ 5058 h 10282"/>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405"/>
              <a:gd name="connsiteX1" fmla="*/ 31402 w 34307"/>
              <a:gd name="connsiteY1" fmla="*/ 10205 h 10405"/>
              <a:gd name="connsiteX2" fmla="*/ 28605 w 34307"/>
              <a:gd name="connsiteY2" fmla="*/ 370 h 10405"/>
              <a:gd name="connsiteX3" fmla="*/ 25686 w 34307"/>
              <a:gd name="connsiteY3" fmla="*/ 10389 h 10405"/>
              <a:gd name="connsiteX4" fmla="*/ 22903 w 34307"/>
              <a:gd name="connsiteY4" fmla="*/ 370 h 10405"/>
              <a:gd name="connsiteX5" fmla="*/ 20024 w 34307"/>
              <a:gd name="connsiteY5" fmla="*/ 10113 h 10405"/>
              <a:gd name="connsiteX6" fmla="*/ 17173 w 34307"/>
              <a:gd name="connsiteY6" fmla="*/ 186 h 10405"/>
              <a:gd name="connsiteX7" fmla="*/ 14295 w 34307"/>
              <a:gd name="connsiteY7" fmla="*/ 10114 h 10405"/>
              <a:gd name="connsiteX8" fmla="*/ 11486 w 34307"/>
              <a:gd name="connsiteY8" fmla="*/ 2 h 10405"/>
              <a:gd name="connsiteX9" fmla="*/ 8540 w 34307"/>
              <a:gd name="connsiteY9" fmla="*/ 9929 h 10405"/>
              <a:gd name="connsiteX10" fmla="*/ 5741 w 34307"/>
              <a:gd name="connsiteY10" fmla="*/ 2 h 10405"/>
              <a:gd name="connsiteX11" fmla="*/ 2881 w 34307"/>
              <a:gd name="connsiteY11" fmla="*/ 10109 h 10405"/>
              <a:gd name="connsiteX12" fmla="*/ 0 w 34307"/>
              <a:gd name="connsiteY12" fmla="*/ 5058 h 10405"/>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903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390"/>
              <a:gd name="connsiteX1" fmla="*/ 31402 w 34307"/>
              <a:gd name="connsiteY1" fmla="*/ 10205 h 10390"/>
              <a:gd name="connsiteX2" fmla="*/ 28605 w 34307"/>
              <a:gd name="connsiteY2" fmla="*/ 370 h 10390"/>
              <a:gd name="connsiteX3" fmla="*/ 25686 w 34307"/>
              <a:gd name="connsiteY3" fmla="*/ 10389 h 10390"/>
              <a:gd name="connsiteX4" fmla="*/ 22862 w 34307"/>
              <a:gd name="connsiteY4" fmla="*/ 370 h 10390"/>
              <a:gd name="connsiteX5" fmla="*/ 20024 w 34307"/>
              <a:gd name="connsiteY5" fmla="*/ 10113 h 10390"/>
              <a:gd name="connsiteX6" fmla="*/ 17173 w 34307"/>
              <a:gd name="connsiteY6" fmla="*/ 186 h 10390"/>
              <a:gd name="connsiteX7" fmla="*/ 14295 w 34307"/>
              <a:gd name="connsiteY7" fmla="*/ 10114 h 10390"/>
              <a:gd name="connsiteX8" fmla="*/ 11486 w 34307"/>
              <a:gd name="connsiteY8" fmla="*/ 2 h 10390"/>
              <a:gd name="connsiteX9" fmla="*/ 8540 w 34307"/>
              <a:gd name="connsiteY9" fmla="*/ 9929 h 10390"/>
              <a:gd name="connsiteX10" fmla="*/ 5741 w 34307"/>
              <a:gd name="connsiteY10" fmla="*/ 2 h 10390"/>
              <a:gd name="connsiteX11" fmla="*/ 2881 w 34307"/>
              <a:gd name="connsiteY11" fmla="*/ 10109 h 10390"/>
              <a:gd name="connsiteX12" fmla="*/ 0 w 34307"/>
              <a:gd name="connsiteY12" fmla="*/ 5058 h 10390"/>
              <a:gd name="connsiteX0" fmla="*/ 34307 w 34307"/>
              <a:gd name="connsiteY0" fmla="*/ 450 h 10483"/>
              <a:gd name="connsiteX1" fmla="*/ 31402 w 34307"/>
              <a:gd name="connsiteY1" fmla="*/ 10205 h 10483"/>
              <a:gd name="connsiteX2" fmla="*/ 28605 w 34307"/>
              <a:gd name="connsiteY2" fmla="*/ 370 h 10483"/>
              <a:gd name="connsiteX3" fmla="*/ 25686 w 34307"/>
              <a:gd name="connsiteY3" fmla="*/ 10389 h 10483"/>
              <a:gd name="connsiteX4" fmla="*/ 22862 w 34307"/>
              <a:gd name="connsiteY4" fmla="*/ 370 h 10483"/>
              <a:gd name="connsiteX5" fmla="*/ 20038 w 34307"/>
              <a:gd name="connsiteY5" fmla="*/ 10481 h 10483"/>
              <a:gd name="connsiteX6" fmla="*/ 17173 w 34307"/>
              <a:gd name="connsiteY6" fmla="*/ 186 h 10483"/>
              <a:gd name="connsiteX7" fmla="*/ 14295 w 34307"/>
              <a:gd name="connsiteY7" fmla="*/ 10114 h 10483"/>
              <a:gd name="connsiteX8" fmla="*/ 11486 w 34307"/>
              <a:gd name="connsiteY8" fmla="*/ 2 h 10483"/>
              <a:gd name="connsiteX9" fmla="*/ 8540 w 34307"/>
              <a:gd name="connsiteY9" fmla="*/ 9929 h 10483"/>
              <a:gd name="connsiteX10" fmla="*/ 5741 w 34307"/>
              <a:gd name="connsiteY10" fmla="*/ 2 h 10483"/>
              <a:gd name="connsiteX11" fmla="*/ 2881 w 34307"/>
              <a:gd name="connsiteY11" fmla="*/ 10109 h 10483"/>
              <a:gd name="connsiteX12" fmla="*/ 0 w 34307"/>
              <a:gd name="connsiteY12" fmla="*/ 5058 h 10483"/>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4307 w 34307"/>
              <a:gd name="connsiteY0" fmla="*/ 450 h 10481"/>
              <a:gd name="connsiteX1" fmla="*/ 31402 w 34307"/>
              <a:gd name="connsiteY1" fmla="*/ 10205 h 10481"/>
              <a:gd name="connsiteX2" fmla="*/ 28605 w 34307"/>
              <a:gd name="connsiteY2" fmla="*/ 370 h 10481"/>
              <a:gd name="connsiteX3" fmla="*/ 25686 w 34307"/>
              <a:gd name="connsiteY3" fmla="*/ 10389 h 10481"/>
              <a:gd name="connsiteX4" fmla="*/ 22862 w 34307"/>
              <a:gd name="connsiteY4" fmla="*/ 370 h 10481"/>
              <a:gd name="connsiteX5" fmla="*/ 20038 w 34307"/>
              <a:gd name="connsiteY5" fmla="*/ 10481 h 10481"/>
              <a:gd name="connsiteX6" fmla="*/ 17173 w 34307"/>
              <a:gd name="connsiteY6" fmla="*/ 186 h 10481"/>
              <a:gd name="connsiteX7" fmla="*/ 14295 w 34307"/>
              <a:gd name="connsiteY7" fmla="*/ 10114 h 10481"/>
              <a:gd name="connsiteX8" fmla="*/ 11486 w 34307"/>
              <a:gd name="connsiteY8" fmla="*/ 2 h 10481"/>
              <a:gd name="connsiteX9" fmla="*/ 8540 w 34307"/>
              <a:gd name="connsiteY9" fmla="*/ 9929 h 10481"/>
              <a:gd name="connsiteX10" fmla="*/ 5741 w 34307"/>
              <a:gd name="connsiteY10" fmla="*/ 2 h 10481"/>
              <a:gd name="connsiteX11" fmla="*/ 2881 w 34307"/>
              <a:gd name="connsiteY11" fmla="*/ 10109 h 10481"/>
              <a:gd name="connsiteX12" fmla="*/ 0 w 34307"/>
              <a:gd name="connsiteY12" fmla="*/ 5058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4639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129"/>
              <a:gd name="connsiteY0" fmla="*/ 450 h 10481"/>
              <a:gd name="connsiteX1" fmla="*/ 33224 w 36129"/>
              <a:gd name="connsiteY1" fmla="*/ 10205 h 10481"/>
              <a:gd name="connsiteX2" fmla="*/ 30427 w 36129"/>
              <a:gd name="connsiteY2" fmla="*/ 370 h 10481"/>
              <a:gd name="connsiteX3" fmla="*/ 27508 w 36129"/>
              <a:gd name="connsiteY3" fmla="*/ 10389 h 10481"/>
              <a:gd name="connsiteX4" fmla="*/ 24684 w 36129"/>
              <a:gd name="connsiteY4" fmla="*/ 370 h 10481"/>
              <a:gd name="connsiteX5" fmla="*/ 21860 w 36129"/>
              <a:gd name="connsiteY5" fmla="*/ 10481 h 10481"/>
              <a:gd name="connsiteX6" fmla="*/ 18995 w 36129"/>
              <a:gd name="connsiteY6" fmla="*/ 186 h 10481"/>
              <a:gd name="connsiteX7" fmla="*/ 16117 w 36129"/>
              <a:gd name="connsiteY7" fmla="*/ 10114 h 10481"/>
              <a:gd name="connsiteX8" fmla="*/ 13308 w 36129"/>
              <a:gd name="connsiteY8" fmla="*/ 2 h 10481"/>
              <a:gd name="connsiteX9" fmla="*/ 10362 w 36129"/>
              <a:gd name="connsiteY9" fmla="*/ 9929 h 10481"/>
              <a:gd name="connsiteX10" fmla="*/ 7563 w 36129"/>
              <a:gd name="connsiteY10" fmla="*/ 2 h 10481"/>
              <a:gd name="connsiteX11" fmla="*/ 4703 w 36129"/>
              <a:gd name="connsiteY11" fmla="*/ 10109 h 10481"/>
              <a:gd name="connsiteX12" fmla="*/ 0 w 36129"/>
              <a:gd name="connsiteY12" fmla="*/ 5477 h 10481"/>
              <a:gd name="connsiteX0" fmla="*/ 36129 w 36344"/>
              <a:gd name="connsiteY0" fmla="*/ 774 h 10805"/>
              <a:gd name="connsiteX1" fmla="*/ 36129 w 36344"/>
              <a:gd name="connsiteY1" fmla="*/ 708 h 10805"/>
              <a:gd name="connsiteX2" fmla="*/ 33224 w 36344"/>
              <a:gd name="connsiteY2" fmla="*/ 10529 h 10805"/>
              <a:gd name="connsiteX3" fmla="*/ 30427 w 36344"/>
              <a:gd name="connsiteY3" fmla="*/ 694 h 10805"/>
              <a:gd name="connsiteX4" fmla="*/ 27508 w 36344"/>
              <a:gd name="connsiteY4" fmla="*/ 10713 h 10805"/>
              <a:gd name="connsiteX5" fmla="*/ 24684 w 36344"/>
              <a:gd name="connsiteY5" fmla="*/ 694 h 10805"/>
              <a:gd name="connsiteX6" fmla="*/ 21860 w 36344"/>
              <a:gd name="connsiteY6" fmla="*/ 10805 h 10805"/>
              <a:gd name="connsiteX7" fmla="*/ 18995 w 36344"/>
              <a:gd name="connsiteY7" fmla="*/ 510 h 10805"/>
              <a:gd name="connsiteX8" fmla="*/ 16117 w 36344"/>
              <a:gd name="connsiteY8" fmla="*/ 10438 h 10805"/>
              <a:gd name="connsiteX9" fmla="*/ 13308 w 36344"/>
              <a:gd name="connsiteY9" fmla="*/ 326 h 10805"/>
              <a:gd name="connsiteX10" fmla="*/ 10362 w 36344"/>
              <a:gd name="connsiteY10" fmla="*/ 10253 h 10805"/>
              <a:gd name="connsiteX11" fmla="*/ 7563 w 36344"/>
              <a:gd name="connsiteY11" fmla="*/ 326 h 10805"/>
              <a:gd name="connsiteX12" fmla="*/ 4703 w 36344"/>
              <a:gd name="connsiteY12" fmla="*/ 10433 h 10805"/>
              <a:gd name="connsiteX13" fmla="*/ 0 w 36344"/>
              <a:gd name="connsiteY13" fmla="*/ 5801 h 10805"/>
              <a:gd name="connsiteX0" fmla="*/ 36129 w 38413"/>
              <a:gd name="connsiteY0" fmla="*/ 450 h 10481"/>
              <a:gd name="connsiteX1" fmla="*/ 38356 w 38413"/>
              <a:gd name="connsiteY1" fmla="*/ 4365 h 10481"/>
              <a:gd name="connsiteX2" fmla="*/ 33224 w 38413"/>
              <a:gd name="connsiteY2" fmla="*/ 10205 h 10481"/>
              <a:gd name="connsiteX3" fmla="*/ 30427 w 38413"/>
              <a:gd name="connsiteY3" fmla="*/ 370 h 10481"/>
              <a:gd name="connsiteX4" fmla="*/ 27508 w 38413"/>
              <a:gd name="connsiteY4" fmla="*/ 10389 h 10481"/>
              <a:gd name="connsiteX5" fmla="*/ 24684 w 38413"/>
              <a:gd name="connsiteY5" fmla="*/ 370 h 10481"/>
              <a:gd name="connsiteX6" fmla="*/ 21860 w 38413"/>
              <a:gd name="connsiteY6" fmla="*/ 10481 h 10481"/>
              <a:gd name="connsiteX7" fmla="*/ 18995 w 38413"/>
              <a:gd name="connsiteY7" fmla="*/ 186 h 10481"/>
              <a:gd name="connsiteX8" fmla="*/ 16117 w 38413"/>
              <a:gd name="connsiteY8" fmla="*/ 10114 h 10481"/>
              <a:gd name="connsiteX9" fmla="*/ 13308 w 38413"/>
              <a:gd name="connsiteY9" fmla="*/ 2 h 10481"/>
              <a:gd name="connsiteX10" fmla="*/ 10362 w 38413"/>
              <a:gd name="connsiteY10" fmla="*/ 9929 h 10481"/>
              <a:gd name="connsiteX11" fmla="*/ 7563 w 38413"/>
              <a:gd name="connsiteY11" fmla="*/ 2 h 10481"/>
              <a:gd name="connsiteX12" fmla="*/ 4703 w 38413"/>
              <a:gd name="connsiteY12" fmla="*/ 10109 h 10481"/>
              <a:gd name="connsiteX13" fmla="*/ 0 w 38413"/>
              <a:gd name="connsiteY13" fmla="*/ 5477 h 10481"/>
              <a:gd name="connsiteX0" fmla="*/ 36078 w 38412"/>
              <a:gd name="connsiteY0" fmla="*/ 3383 h 10481"/>
              <a:gd name="connsiteX1" fmla="*/ 38356 w 38412"/>
              <a:gd name="connsiteY1" fmla="*/ 4365 h 10481"/>
              <a:gd name="connsiteX2" fmla="*/ 33224 w 38412"/>
              <a:gd name="connsiteY2" fmla="*/ 10205 h 10481"/>
              <a:gd name="connsiteX3" fmla="*/ 30427 w 38412"/>
              <a:gd name="connsiteY3" fmla="*/ 370 h 10481"/>
              <a:gd name="connsiteX4" fmla="*/ 27508 w 38412"/>
              <a:gd name="connsiteY4" fmla="*/ 10389 h 10481"/>
              <a:gd name="connsiteX5" fmla="*/ 24684 w 38412"/>
              <a:gd name="connsiteY5" fmla="*/ 370 h 10481"/>
              <a:gd name="connsiteX6" fmla="*/ 21860 w 38412"/>
              <a:gd name="connsiteY6" fmla="*/ 10481 h 10481"/>
              <a:gd name="connsiteX7" fmla="*/ 18995 w 38412"/>
              <a:gd name="connsiteY7" fmla="*/ 186 h 10481"/>
              <a:gd name="connsiteX8" fmla="*/ 16117 w 38412"/>
              <a:gd name="connsiteY8" fmla="*/ 10114 h 10481"/>
              <a:gd name="connsiteX9" fmla="*/ 13308 w 38412"/>
              <a:gd name="connsiteY9" fmla="*/ 2 h 10481"/>
              <a:gd name="connsiteX10" fmla="*/ 10362 w 38412"/>
              <a:gd name="connsiteY10" fmla="*/ 9929 h 10481"/>
              <a:gd name="connsiteX11" fmla="*/ 7563 w 38412"/>
              <a:gd name="connsiteY11" fmla="*/ 2 h 10481"/>
              <a:gd name="connsiteX12" fmla="*/ 4703 w 38412"/>
              <a:gd name="connsiteY12" fmla="*/ 10109 h 10481"/>
              <a:gd name="connsiteX13" fmla="*/ 0 w 38412"/>
              <a:gd name="connsiteY13" fmla="*/ 5477 h 10481"/>
              <a:gd name="connsiteX0" fmla="*/ 36078 w 36331"/>
              <a:gd name="connsiteY0" fmla="*/ 3542 h 10640"/>
              <a:gd name="connsiteX1" fmla="*/ 36129 w 36331"/>
              <a:gd name="connsiteY1" fmla="*/ 334 h 10640"/>
              <a:gd name="connsiteX2" fmla="*/ 33224 w 36331"/>
              <a:gd name="connsiteY2" fmla="*/ 10364 h 10640"/>
              <a:gd name="connsiteX3" fmla="*/ 30427 w 36331"/>
              <a:gd name="connsiteY3" fmla="*/ 529 h 10640"/>
              <a:gd name="connsiteX4" fmla="*/ 27508 w 36331"/>
              <a:gd name="connsiteY4" fmla="*/ 10548 h 10640"/>
              <a:gd name="connsiteX5" fmla="*/ 24684 w 36331"/>
              <a:gd name="connsiteY5" fmla="*/ 529 h 10640"/>
              <a:gd name="connsiteX6" fmla="*/ 21860 w 36331"/>
              <a:gd name="connsiteY6" fmla="*/ 10640 h 10640"/>
              <a:gd name="connsiteX7" fmla="*/ 18995 w 36331"/>
              <a:gd name="connsiteY7" fmla="*/ 345 h 10640"/>
              <a:gd name="connsiteX8" fmla="*/ 16117 w 36331"/>
              <a:gd name="connsiteY8" fmla="*/ 10273 h 10640"/>
              <a:gd name="connsiteX9" fmla="*/ 13308 w 36331"/>
              <a:gd name="connsiteY9" fmla="*/ 161 h 10640"/>
              <a:gd name="connsiteX10" fmla="*/ 10362 w 36331"/>
              <a:gd name="connsiteY10" fmla="*/ 10088 h 10640"/>
              <a:gd name="connsiteX11" fmla="*/ 7563 w 36331"/>
              <a:gd name="connsiteY11" fmla="*/ 161 h 10640"/>
              <a:gd name="connsiteX12" fmla="*/ 4703 w 36331"/>
              <a:gd name="connsiteY12" fmla="*/ 10268 h 10640"/>
              <a:gd name="connsiteX13" fmla="*/ 0 w 36331"/>
              <a:gd name="connsiteY13" fmla="*/ 5636 h 10640"/>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80 h 10516"/>
              <a:gd name="connsiteX1" fmla="*/ 36129 w 42657"/>
              <a:gd name="connsiteY1" fmla="*/ 210 h 10516"/>
              <a:gd name="connsiteX2" fmla="*/ 33224 w 42657"/>
              <a:gd name="connsiteY2" fmla="*/ 10240 h 10516"/>
              <a:gd name="connsiteX3" fmla="*/ 30427 w 42657"/>
              <a:gd name="connsiteY3" fmla="*/ 405 h 10516"/>
              <a:gd name="connsiteX4" fmla="*/ 27508 w 42657"/>
              <a:gd name="connsiteY4" fmla="*/ 10424 h 10516"/>
              <a:gd name="connsiteX5" fmla="*/ 24684 w 42657"/>
              <a:gd name="connsiteY5" fmla="*/ 405 h 10516"/>
              <a:gd name="connsiteX6" fmla="*/ 21860 w 42657"/>
              <a:gd name="connsiteY6" fmla="*/ 10516 h 10516"/>
              <a:gd name="connsiteX7" fmla="*/ 18995 w 42657"/>
              <a:gd name="connsiteY7" fmla="*/ 221 h 10516"/>
              <a:gd name="connsiteX8" fmla="*/ 16117 w 42657"/>
              <a:gd name="connsiteY8" fmla="*/ 10149 h 10516"/>
              <a:gd name="connsiteX9" fmla="*/ 13308 w 42657"/>
              <a:gd name="connsiteY9" fmla="*/ 37 h 10516"/>
              <a:gd name="connsiteX10" fmla="*/ 10362 w 42657"/>
              <a:gd name="connsiteY10" fmla="*/ 9964 h 10516"/>
              <a:gd name="connsiteX11" fmla="*/ 7563 w 42657"/>
              <a:gd name="connsiteY11" fmla="*/ 37 h 10516"/>
              <a:gd name="connsiteX12" fmla="*/ 4703 w 42657"/>
              <a:gd name="connsiteY12" fmla="*/ 10144 h 10516"/>
              <a:gd name="connsiteX13" fmla="*/ 0 w 42657"/>
              <a:gd name="connsiteY13" fmla="*/ 5512 h 10516"/>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6945 h 10481"/>
              <a:gd name="connsiteX1" fmla="*/ 36129 w 42657"/>
              <a:gd name="connsiteY1" fmla="*/ 175 h 10481"/>
              <a:gd name="connsiteX2" fmla="*/ 33224 w 42657"/>
              <a:gd name="connsiteY2" fmla="*/ 10205 h 10481"/>
              <a:gd name="connsiteX3" fmla="*/ 30427 w 42657"/>
              <a:gd name="connsiteY3" fmla="*/ 370 h 10481"/>
              <a:gd name="connsiteX4" fmla="*/ 27508 w 42657"/>
              <a:gd name="connsiteY4" fmla="*/ 10389 h 10481"/>
              <a:gd name="connsiteX5" fmla="*/ 24684 w 42657"/>
              <a:gd name="connsiteY5" fmla="*/ 370 h 10481"/>
              <a:gd name="connsiteX6" fmla="*/ 21860 w 42657"/>
              <a:gd name="connsiteY6" fmla="*/ 10481 h 10481"/>
              <a:gd name="connsiteX7" fmla="*/ 18995 w 42657"/>
              <a:gd name="connsiteY7" fmla="*/ 186 h 10481"/>
              <a:gd name="connsiteX8" fmla="*/ 16117 w 42657"/>
              <a:gd name="connsiteY8" fmla="*/ 10114 h 10481"/>
              <a:gd name="connsiteX9" fmla="*/ 13308 w 42657"/>
              <a:gd name="connsiteY9" fmla="*/ 2 h 10481"/>
              <a:gd name="connsiteX10" fmla="*/ 10362 w 42657"/>
              <a:gd name="connsiteY10" fmla="*/ 9929 h 10481"/>
              <a:gd name="connsiteX11" fmla="*/ 7563 w 42657"/>
              <a:gd name="connsiteY11" fmla="*/ 2 h 10481"/>
              <a:gd name="connsiteX12" fmla="*/ 4703 w 42657"/>
              <a:gd name="connsiteY12" fmla="*/ 10109 h 10481"/>
              <a:gd name="connsiteX13" fmla="*/ 0 w 42657"/>
              <a:gd name="connsiteY13" fmla="*/ 5477 h 10481"/>
              <a:gd name="connsiteX0" fmla="*/ 42657 w 42657"/>
              <a:gd name="connsiteY0" fmla="*/ 7202 h 10738"/>
              <a:gd name="connsiteX1" fmla="*/ 36129 w 42657"/>
              <a:gd name="connsiteY1" fmla="*/ 13 h 10738"/>
              <a:gd name="connsiteX2" fmla="*/ 33224 w 42657"/>
              <a:gd name="connsiteY2" fmla="*/ 10462 h 10738"/>
              <a:gd name="connsiteX3" fmla="*/ 30427 w 42657"/>
              <a:gd name="connsiteY3" fmla="*/ 627 h 10738"/>
              <a:gd name="connsiteX4" fmla="*/ 27508 w 42657"/>
              <a:gd name="connsiteY4" fmla="*/ 10646 h 10738"/>
              <a:gd name="connsiteX5" fmla="*/ 24684 w 42657"/>
              <a:gd name="connsiteY5" fmla="*/ 627 h 10738"/>
              <a:gd name="connsiteX6" fmla="*/ 21860 w 42657"/>
              <a:gd name="connsiteY6" fmla="*/ 10738 h 10738"/>
              <a:gd name="connsiteX7" fmla="*/ 18995 w 42657"/>
              <a:gd name="connsiteY7" fmla="*/ 443 h 10738"/>
              <a:gd name="connsiteX8" fmla="*/ 16117 w 42657"/>
              <a:gd name="connsiteY8" fmla="*/ 10371 h 10738"/>
              <a:gd name="connsiteX9" fmla="*/ 13308 w 42657"/>
              <a:gd name="connsiteY9" fmla="*/ 259 h 10738"/>
              <a:gd name="connsiteX10" fmla="*/ 10362 w 42657"/>
              <a:gd name="connsiteY10" fmla="*/ 10186 h 10738"/>
              <a:gd name="connsiteX11" fmla="*/ 7563 w 42657"/>
              <a:gd name="connsiteY11" fmla="*/ 259 h 10738"/>
              <a:gd name="connsiteX12" fmla="*/ 4703 w 42657"/>
              <a:gd name="connsiteY12" fmla="*/ 10366 h 10738"/>
              <a:gd name="connsiteX13" fmla="*/ 0 w 42657"/>
              <a:gd name="connsiteY13" fmla="*/ 5734 h 10738"/>
              <a:gd name="connsiteX0" fmla="*/ 42657 w 42657"/>
              <a:gd name="connsiteY0" fmla="*/ 7194 h 10730"/>
              <a:gd name="connsiteX1" fmla="*/ 36129 w 42657"/>
              <a:gd name="connsiteY1" fmla="*/ 5 h 10730"/>
              <a:gd name="connsiteX2" fmla="*/ 33224 w 42657"/>
              <a:gd name="connsiteY2" fmla="*/ 10454 h 10730"/>
              <a:gd name="connsiteX3" fmla="*/ 30427 w 42657"/>
              <a:gd name="connsiteY3" fmla="*/ 619 h 10730"/>
              <a:gd name="connsiteX4" fmla="*/ 27508 w 42657"/>
              <a:gd name="connsiteY4" fmla="*/ 10638 h 10730"/>
              <a:gd name="connsiteX5" fmla="*/ 24684 w 42657"/>
              <a:gd name="connsiteY5" fmla="*/ 619 h 10730"/>
              <a:gd name="connsiteX6" fmla="*/ 21860 w 42657"/>
              <a:gd name="connsiteY6" fmla="*/ 10730 h 10730"/>
              <a:gd name="connsiteX7" fmla="*/ 18995 w 42657"/>
              <a:gd name="connsiteY7" fmla="*/ 435 h 10730"/>
              <a:gd name="connsiteX8" fmla="*/ 16117 w 42657"/>
              <a:gd name="connsiteY8" fmla="*/ 10363 h 10730"/>
              <a:gd name="connsiteX9" fmla="*/ 13308 w 42657"/>
              <a:gd name="connsiteY9" fmla="*/ 251 h 10730"/>
              <a:gd name="connsiteX10" fmla="*/ 10362 w 42657"/>
              <a:gd name="connsiteY10" fmla="*/ 10178 h 10730"/>
              <a:gd name="connsiteX11" fmla="*/ 7563 w 42657"/>
              <a:gd name="connsiteY11" fmla="*/ 251 h 10730"/>
              <a:gd name="connsiteX12" fmla="*/ 4703 w 42657"/>
              <a:gd name="connsiteY12" fmla="*/ 10358 h 10730"/>
              <a:gd name="connsiteX13" fmla="*/ 0 w 42657"/>
              <a:gd name="connsiteY13" fmla="*/ 5726 h 10730"/>
              <a:gd name="connsiteX0" fmla="*/ 42657 w 42657"/>
              <a:gd name="connsiteY0" fmla="*/ 7189 h 10725"/>
              <a:gd name="connsiteX1" fmla="*/ 36129 w 42657"/>
              <a:gd name="connsiteY1" fmla="*/ 0 h 10725"/>
              <a:gd name="connsiteX2" fmla="*/ 33224 w 42657"/>
              <a:gd name="connsiteY2" fmla="*/ 10449 h 10725"/>
              <a:gd name="connsiteX3" fmla="*/ 30427 w 42657"/>
              <a:gd name="connsiteY3" fmla="*/ 614 h 10725"/>
              <a:gd name="connsiteX4" fmla="*/ 27508 w 42657"/>
              <a:gd name="connsiteY4" fmla="*/ 10633 h 10725"/>
              <a:gd name="connsiteX5" fmla="*/ 24684 w 42657"/>
              <a:gd name="connsiteY5" fmla="*/ 614 h 10725"/>
              <a:gd name="connsiteX6" fmla="*/ 21860 w 42657"/>
              <a:gd name="connsiteY6" fmla="*/ 10725 h 10725"/>
              <a:gd name="connsiteX7" fmla="*/ 18995 w 42657"/>
              <a:gd name="connsiteY7" fmla="*/ 430 h 10725"/>
              <a:gd name="connsiteX8" fmla="*/ 16117 w 42657"/>
              <a:gd name="connsiteY8" fmla="*/ 10358 h 10725"/>
              <a:gd name="connsiteX9" fmla="*/ 13308 w 42657"/>
              <a:gd name="connsiteY9" fmla="*/ 246 h 10725"/>
              <a:gd name="connsiteX10" fmla="*/ 10362 w 42657"/>
              <a:gd name="connsiteY10" fmla="*/ 10173 h 10725"/>
              <a:gd name="connsiteX11" fmla="*/ 7563 w 42657"/>
              <a:gd name="connsiteY11" fmla="*/ 246 h 10725"/>
              <a:gd name="connsiteX12" fmla="*/ 4703 w 42657"/>
              <a:gd name="connsiteY12" fmla="*/ 10353 h 10725"/>
              <a:gd name="connsiteX13" fmla="*/ 0 w 42657"/>
              <a:gd name="connsiteY13" fmla="*/ 5721 h 10725"/>
              <a:gd name="connsiteX0" fmla="*/ 42657 w 42657"/>
              <a:gd name="connsiteY0" fmla="*/ 7191 h 10727"/>
              <a:gd name="connsiteX1" fmla="*/ 36129 w 42657"/>
              <a:gd name="connsiteY1" fmla="*/ 2 h 10727"/>
              <a:gd name="connsiteX2" fmla="*/ 33224 w 42657"/>
              <a:gd name="connsiteY2" fmla="*/ 10451 h 10727"/>
              <a:gd name="connsiteX3" fmla="*/ 30427 w 42657"/>
              <a:gd name="connsiteY3" fmla="*/ 616 h 10727"/>
              <a:gd name="connsiteX4" fmla="*/ 27508 w 42657"/>
              <a:gd name="connsiteY4" fmla="*/ 10635 h 10727"/>
              <a:gd name="connsiteX5" fmla="*/ 24684 w 42657"/>
              <a:gd name="connsiteY5" fmla="*/ 616 h 10727"/>
              <a:gd name="connsiteX6" fmla="*/ 21860 w 42657"/>
              <a:gd name="connsiteY6" fmla="*/ 10727 h 10727"/>
              <a:gd name="connsiteX7" fmla="*/ 18995 w 42657"/>
              <a:gd name="connsiteY7" fmla="*/ 432 h 10727"/>
              <a:gd name="connsiteX8" fmla="*/ 16117 w 42657"/>
              <a:gd name="connsiteY8" fmla="*/ 10360 h 10727"/>
              <a:gd name="connsiteX9" fmla="*/ 13308 w 42657"/>
              <a:gd name="connsiteY9" fmla="*/ 248 h 10727"/>
              <a:gd name="connsiteX10" fmla="*/ 10362 w 42657"/>
              <a:gd name="connsiteY10" fmla="*/ 10175 h 10727"/>
              <a:gd name="connsiteX11" fmla="*/ 7563 w 42657"/>
              <a:gd name="connsiteY11" fmla="*/ 248 h 10727"/>
              <a:gd name="connsiteX12" fmla="*/ 4703 w 42657"/>
              <a:gd name="connsiteY12" fmla="*/ 10355 h 10727"/>
              <a:gd name="connsiteX13" fmla="*/ 0 w 42657"/>
              <a:gd name="connsiteY13" fmla="*/ 5723 h 10727"/>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725 h 10728"/>
              <a:gd name="connsiteX1" fmla="*/ 36129 w 42708"/>
              <a:gd name="connsiteY1" fmla="*/ 3 h 10728"/>
              <a:gd name="connsiteX2" fmla="*/ 33224 w 42708"/>
              <a:gd name="connsiteY2" fmla="*/ 10452 h 10728"/>
              <a:gd name="connsiteX3" fmla="*/ 30427 w 42708"/>
              <a:gd name="connsiteY3" fmla="*/ 617 h 10728"/>
              <a:gd name="connsiteX4" fmla="*/ 27508 w 42708"/>
              <a:gd name="connsiteY4" fmla="*/ 10636 h 10728"/>
              <a:gd name="connsiteX5" fmla="*/ 24684 w 42708"/>
              <a:gd name="connsiteY5" fmla="*/ 617 h 10728"/>
              <a:gd name="connsiteX6" fmla="*/ 21860 w 42708"/>
              <a:gd name="connsiteY6" fmla="*/ 10728 h 10728"/>
              <a:gd name="connsiteX7" fmla="*/ 18995 w 42708"/>
              <a:gd name="connsiteY7" fmla="*/ 433 h 10728"/>
              <a:gd name="connsiteX8" fmla="*/ 16117 w 42708"/>
              <a:gd name="connsiteY8" fmla="*/ 10361 h 10728"/>
              <a:gd name="connsiteX9" fmla="*/ 13308 w 42708"/>
              <a:gd name="connsiteY9" fmla="*/ 249 h 10728"/>
              <a:gd name="connsiteX10" fmla="*/ 10362 w 42708"/>
              <a:gd name="connsiteY10" fmla="*/ 10176 h 10728"/>
              <a:gd name="connsiteX11" fmla="*/ 7563 w 42708"/>
              <a:gd name="connsiteY11" fmla="*/ 249 h 10728"/>
              <a:gd name="connsiteX12" fmla="*/ 4703 w 42708"/>
              <a:gd name="connsiteY12" fmla="*/ 10356 h 10728"/>
              <a:gd name="connsiteX13" fmla="*/ 0 w 42708"/>
              <a:gd name="connsiteY13" fmla="*/ 5724 h 10728"/>
              <a:gd name="connsiteX0" fmla="*/ 42708 w 42708"/>
              <a:gd name="connsiteY0" fmla="*/ 5837 h 10840"/>
              <a:gd name="connsiteX1" fmla="*/ 41594 w 42708"/>
              <a:gd name="connsiteY1" fmla="*/ 5562 h 10840"/>
              <a:gd name="connsiteX2" fmla="*/ 36129 w 42708"/>
              <a:gd name="connsiteY2" fmla="*/ 115 h 10840"/>
              <a:gd name="connsiteX3" fmla="*/ 33224 w 42708"/>
              <a:gd name="connsiteY3" fmla="*/ 10564 h 10840"/>
              <a:gd name="connsiteX4" fmla="*/ 30427 w 42708"/>
              <a:gd name="connsiteY4" fmla="*/ 729 h 10840"/>
              <a:gd name="connsiteX5" fmla="*/ 27508 w 42708"/>
              <a:gd name="connsiteY5" fmla="*/ 10748 h 10840"/>
              <a:gd name="connsiteX6" fmla="*/ 24684 w 42708"/>
              <a:gd name="connsiteY6" fmla="*/ 729 h 10840"/>
              <a:gd name="connsiteX7" fmla="*/ 21860 w 42708"/>
              <a:gd name="connsiteY7" fmla="*/ 10840 h 10840"/>
              <a:gd name="connsiteX8" fmla="*/ 18995 w 42708"/>
              <a:gd name="connsiteY8" fmla="*/ 545 h 10840"/>
              <a:gd name="connsiteX9" fmla="*/ 16117 w 42708"/>
              <a:gd name="connsiteY9" fmla="*/ 10473 h 10840"/>
              <a:gd name="connsiteX10" fmla="*/ 13308 w 42708"/>
              <a:gd name="connsiteY10" fmla="*/ 361 h 10840"/>
              <a:gd name="connsiteX11" fmla="*/ 10362 w 42708"/>
              <a:gd name="connsiteY11" fmla="*/ 10288 h 10840"/>
              <a:gd name="connsiteX12" fmla="*/ 7563 w 42708"/>
              <a:gd name="connsiteY12" fmla="*/ 361 h 10840"/>
              <a:gd name="connsiteX13" fmla="*/ 4703 w 42708"/>
              <a:gd name="connsiteY13" fmla="*/ 10468 h 10840"/>
              <a:gd name="connsiteX14" fmla="*/ 0 w 42708"/>
              <a:gd name="connsiteY14" fmla="*/ 5836 h 10840"/>
              <a:gd name="connsiteX0" fmla="*/ 42708 w 42708"/>
              <a:gd name="connsiteY0" fmla="*/ 5855 h 10858"/>
              <a:gd name="connsiteX1" fmla="*/ 41594 w 42708"/>
              <a:gd name="connsiteY1" fmla="*/ 5580 h 10858"/>
              <a:gd name="connsiteX2" fmla="*/ 40734 w 42708"/>
              <a:gd name="connsiteY2" fmla="*/ 5371 h 10858"/>
              <a:gd name="connsiteX3" fmla="*/ 36129 w 42708"/>
              <a:gd name="connsiteY3" fmla="*/ 133 h 10858"/>
              <a:gd name="connsiteX4" fmla="*/ 33224 w 42708"/>
              <a:gd name="connsiteY4" fmla="*/ 10582 h 10858"/>
              <a:gd name="connsiteX5" fmla="*/ 30427 w 42708"/>
              <a:gd name="connsiteY5" fmla="*/ 747 h 10858"/>
              <a:gd name="connsiteX6" fmla="*/ 27508 w 42708"/>
              <a:gd name="connsiteY6" fmla="*/ 10766 h 10858"/>
              <a:gd name="connsiteX7" fmla="*/ 24684 w 42708"/>
              <a:gd name="connsiteY7" fmla="*/ 747 h 10858"/>
              <a:gd name="connsiteX8" fmla="*/ 21860 w 42708"/>
              <a:gd name="connsiteY8" fmla="*/ 10858 h 10858"/>
              <a:gd name="connsiteX9" fmla="*/ 18995 w 42708"/>
              <a:gd name="connsiteY9" fmla="*/ 563 h 10858"/>
              <a:gd name="connsiteX10" fmla="*/ 16117 w 42708"/>
              <a:gd name="connsiteY10" fmla="*/ 10491 h 10858"/>
              <a:gd name="connsiteX11" fmla="*/ 13308 w 42708"/>
              <a:gd name="connsiteY11" fmla="*/ 379 h 10858"/>
              <a:gd name="connsiteX12" fmla="*/ 10362 w 42708"/>
              <a:gd name="connsiteY12" fmla="*/ 10306 h 10858"/>
              <a:gd name="connsiteX13" fmla="*/ 7563 w 42708"/>
              <a:gd name="connsiteY13" fmla="*/ 379 h 10858"/>
              <a:gd name="connsiteX14" fmla="*/ 4703 w 42708"/>
              <a:gd name="connsiteY14" fmla="*/ 10486 h 10858"/>
              <a:gd name="connsiteX15" fmla="*/ 0 w 42708"/>
              <a:gd name="connsiteY15" fmla="*/ 5854 h 10858"/>
              <a:gd name="connsiteX0" fmla="*/ 42708 w 42708"/>
              <a:gd name="connsiteY0" fmla="*/ 5831 h 10834"/>
              <a:gd name="connsiteX1" fmla="*/ 41594 w 42708"/>
              <a:gd name="connsiteY1" fmla="*/ 5556 h 10834"/>
              <a:gd name="connsiteX2" fmla="*/ 40734 w 42708"/>
              <a:gd name="connsiteY2" fmla="*/ 5347 h 10834"/>
              <a:gd name="connsiteX3" fmla="*/ 36129 w 42708"/>
              <a:gd name="connsiteY3" fmla="*/ 109 h 10834"/>
              <a:gd name="connsiteX4" fmla="*/ 33224 w 42708"/>
              <a:gd name="connsiteY4" fmla="*/ 10558 h 10834"/>
              <a:gd name="connsiteX5" fmla="*/ 30427 w 42708"/>
              <a:gd name="connsiteY5" fmla="*/ 723 h 10834"/>
              <a:gd name="connsiteX6" fmla="*/ 27508 w 42708"/>
              <a:gd name="connsiteY6" fmla="*/ 10742 h 10834"/>
              <a:gd name="connsiteX7" fmla="*/ 24684 w 42708"/>
              <a:gd name="connsiteY7" fmla="*/ 723 h 10834"/>
              <a:gd name="connsiteX8" fmla="*/ 21860 w 42708"/>
              <a:gd name="connsiteY8" fmla="*/ 10834 h 10834"/>
              <a:gd name="connsiteX9" fmla="*/ 18995 w 42708"/>
              <a:gd name="connsiteY9" fmla="*/ 539 h 10834"/>
              <a:gd name="connsiteX10" fmla="*/ 16117 w 42708"/>
              <a:gd name="connsiteY10" fmla="*/ 10467 h 10834"/>
              <a:gd name="connsiteX11" fmla="*/ 13308 w 42708"/>
              <a:gd name="connsiteY11" fmla="*/ 355 h 10834"/>
              <a:gd name="connsiteX12" fmla="*/ 10362 w 42708"/>
              <a:gd name="connsiteY12" fmla="*/ 10282 h 10834"/>
              <a:gd name="connsiteX13" fmla="*/ 7563 w 42708"/>
              <a:gd name="connsiteY13" fmla="*/ 355 h 10834"/>
              <a:gd name="connsiteX14" fmla="*/ 4703 w 42708"/>
              <a:gd name="connsiteY14" fmla="*/ 10462 h 10834"/>
              <a:gd name="connsiteX15" fmla="*/ 0 w 42708"/>
              <a:gd name="connsiteY15" fmla="*/ 5830 h 10834"/>
              <a:gd name="connsiteX0" fmla="*/ 42708 w 42708"/>
              <a:gd name="connsiteY0" fmla="*/ 5831 h 10834"/>
              <a:gd name="connsiteX1" fmla="*/ 40734 w 42708"/>
              <a:gd name="connsiteY1" fmla="*/ 5347 h 10834"/>
              <a:gd name="connsiteX2" fmla="*/ 36129 w 42708"/>
              <a:gd name="connsiteY2" fmla="*/ 109 h 10834"/>
              <a:gd name="connsiteX3" fmla="*/ 33224 w 42708"/>
              <a:gd name="connsiteY3" fmla="*/ 10558 h 10834"/>
              <a:gd name="connsiteX4" fmla="*/ 30427 w 42708"/>
              <a:gd name="connsiteY4" fmla="*/ 723 h 10834"/>
              <a:gd name="connsiteX5" fmla="*/ 27508 w 42708"/>
              <a:gd name="connsiteY5" fmla="*/ 10742 h 10834"/>
              <a:gd name="connsiteX6" fmla="*/ 24684 w 42708"/>
              <a:gd name="connsiteY6" fmla="*/ 723 h 10834"/>
              <a:gd name="connsiteX7" fmla="*/ 21860 w 42708"/>
              <a:gd name="connsiteY7" fmla="*/ 10834 h 10834"/>
              <a:gd name="connsiteX8" fmla="*/ 18995 w 42708"/>
              <a:gd name="connsiteY8" fmla="*/ 539 h 10834"/>
              <a:gd name="connsiteX9" fmla="*/ 16117 w 42708"/>
              <a:gd name="connsiteY9" fmla="*/ 10467 h 10834"/>
              <a:gd name="connsiteX10" fmla="*/ 13308 w 42708"/>
              <a:gd name="connsiteY10" fmla="*/ 355 h 10834"/>
              <a:gd name="connsiteX11" fmla="*/ 10362 w 42708"/>
              <a:gd name="connsiteY11" fmla="*/ 10282 h 10834"/>
              <a:gd name="connsiteX12" fmla="*/ 7563 w 42708"/>
              <a:gd name="connsiteY12" fmla="*/ 355 h 10834"/>
              <a:gd name="connsiteX13" fmla="*/ 4703 w 42708"/>
              <a:gd name="connsiteY13" fmla="*/ 10462 h 10834"/>
              <a:gd name="connsiteX14" fmla="*/ 0 w 42708"/>
              <a:gd name="connsiteY14" fmla="*/ 5830 h 10834"/>
              <a:gd name="connsiteX0" fmla="*/ 40734 w 40734"/>
              <a:gd name="connsiteY0" fmla="*/ 5347 h 10834"/>
              <a:gd name="connsiteX1" fmla="*/ 36129 w 40734"/>
              <a:gd name="connsiteY1" fmla="*/ 109 h 10834"/>
              <a:gd name="connsiteX2" fmla="*/ 33224 w 40734"/>
              <a:gd name="connsiteY2" fmla="*/ 10558 h 10834"/>
              <a:gd name="connsiteX3" fmla="*/ 30427 w 40734"/>
              <a:gd name="connsiteY3" fmla="*/ 723 h 10834"/>
              <a:gd name="connsiteX4" fmla="*/ 27508 w 40734"/>
              <a:gd name="connsiteY4" fmla="*/ 10742 h 10834"/>
              <a:gd name="connsiteX5" fmla="*/ 24684 w 40734"/>
              <a:gd name="connsiteY5" fmla="*/ 723 h 10834"/>
              <a:gd name="connsiteX6" fmla="*/ 21860 w 40734"/>
              <a:gd name="connsiteY6" fmla="*/ 10834 h 10834"/>
              <a:gd name="connsiteX7" fmla="*/ 18995 w 40734"/>
              <a:gd name="connsiteY7" fmla="*/ 539 h 10834"/>
              <a:gd name="connsiteX8" fmla="*/ 16117 w 40734"/>
              <a:gd name="connsiteY8" fmla="*/ 10467 h 10834"/>
              <a:gd name="connsiteX9" fmla="*/ 13308 w 40734"/>
              <a:gd name="connsiteY9" fmla="*/ 355 h 10834"/>
              <a:gd name="connsiteX10" fmla="*/ 10362 w 40734"/>
              <a:gd name="connsiteY10" fmla="*/ 10282 h 10834"/>
              <a:gd name="connsiteX11" fmla="*/ 7563 w 40734"/>
              <a:gd name="connsiteY11" fmla="*/ 355 h 10834"/>
              <a:gd name="connsiteX12" fmla="*/ 4703 w 40734"/>
              <a:gd name="connsiteY12" fmla="*/ 10462 h 10834"/>
              <a:gd name="connsiteX13" fmla="*/ 0 w 40734"/>
              <a:gd name="connsiteY13" fmla="*/ 5830 h 10834"/>
              <a:gd name="connsiteX0" fmla="*/ 40734 w 40734"/>
              <a:gd name="connsiteY0" fmla="*/ 5356 h 10843"/>
              <a:gd name="connsiteX1" fmla="*/ 36129 w 40734"/>
              <a:gd name="connsiteY1" fmla="*/ 118 h 10843"/>
              <a:gd name="connsiteX2" fmla="*/ 33224 w 40734"/>
              <a:gd name="connsiteY2" fmla="*/ 10567 h 10843"/>
              <a:gd name="connsiteX3" fmla="*/ 30427 w 40734"/>
              <a:gd name="connsiteY3" fmla="*/ 732 h 10843"/>
              <a:gd name="connsiteX4" fmla="*/ 27508 w 40734"/>
              <a:gd name="connsiteY4" fmla="*/ 10751 h 10843"/>
              <a:gd name="connsiteX5" fmla="*/ 24684 w 40734"/>
              <a:gd name="connsiteY5" fmla="*/ 732 h 10843"/>
              <a:gd name="connsiteX6" fmla="*/ 21860 w 40734"/>
              <a:gd name="connsiteY6" fmla="*/ 10843 h 10843"/>
              <a:gd name="connsiteX7" fmla="*/ 18995 w 40734"/>
              <a:gd name="connsiteY7" fmla="*/ 548 h 10843"/>
              <a:gd name="connsiteX8" fmla="*/ 16117 w 40734"/>
              <a:gd name="connsiteY8" fmla="*/ 10476 h 10843"/>
              <a:gd name="connsiteX9" fmla="*/ 13308 w 40734"/>
              <a:gd name="connsiteY9" fmla="*/ 364 h 10843"/>
              <a:gd name="connsiteX10" fmla="*/ 10362 w 40734"/>
              <a:gd name="connsiteY10" fmla="*/ 10291 h 10843"/>
              <a:gd name="connsiteX11" fmla="*/ 7563 w 40734"/>
              <a:gd name="connsiteY11" fmla="*/ 364 h 10843"/>
              <a:gd name="connsiteX12" fmla="*/ 4703 w 40734"/>
              <a:gd name="connsiteY12" fmla="*/ 10471 h 10843"/>
              <a:gd name="connsiteX13" fmla="*/ 0 w 40734"/>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4327 w 44327"/>
              <a:gd name="connsiteY0" fmla="*/ 5356 h 10843"/>
              <a:gd name="connsiteX1" fmla="*/ 36129 w 44327"/>
              <a:gd name="connsiteY1" fmla="*/ 118 h 10843"/>
              <a:gd name="connsiteX2" fmla="*/ 33224 w 44327"/>
              <a:gd name="connsiteY2" fmla="*/ 10567 h 10843"/>
              <a:gd name="connsiteX3" fmla="*/ 30427 w 44327"/>
              <a:gd name="connsiteY3" fmla="*/ 732 h 10843"/>
              <a:gd name="connsiteX4" fmla="*/ 27508 w 44327"/>
              <a:gd name="connsiteY4" fmla="*/ 10751 h 10843"/>
              <a:gd name="connsiteX5" fmla="*/ 24684 w 44327"/>
              <a:gd name="connsiteY5" fmla="*/ 732 h 10843"/>
              <a:gd name="connsiteX6" fmla="*/ 21860 w 44327"/>
              <a:gd name="connsiteY6" fmla="*/ 10843 h 10843"/>
              <a:gd name="connsiteX7" fmla="*/ 18995 w 44327"/>
              <a:gd name="connsiteY7" fmla="*/ 548 h 10843"/>
              <a:gd name="connsiteX8" fmla="*/ 16117 w 44327"/>
              <a:gd name="connsiteY8" fmla="*/ 10476 h 10843"/>
              <a:gd name="connsiteX9" fmla="*/ 13308 w 44327"/>
              <a:gd name="connsiteY9" fmla="*/ 364 h 10843"/>
              <a:gd name="connsiteX10" fmla="*/ 10362 w 44327"/>
              <a:gd name="connsiteY10" fmla="*/ 10291 h 10843"/>
              <a:gd name="connsiteX11" fmla="*/ 7563 w 44327"/>
              <a:gd name="connsiteY11" fmla="*/ 364 h 10843"/>
              <a:gd name="connsiteX12" fmla="*/ 4703 w 44327"/>
              <a:gd name="connsiteY12" fmla="*/ 10471 h 10843"/>
              <a:gd name="connsiteX13" fmla="*/ 0 w 44327"/>
              <a:gd name="connsiteY13" fmla="*/ 5839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 name="connsiteX0" fmla="*/ 47717 w 47717"/>
              <a:gd name="connsiteY0" fmla="*/ 5356 h 10843"/>
              <a:gd name="connsiteX1" fmla="*/ 39519 w 47717"/>
              <a:gd name="connsiteY1" fmla="*/ 118 h 10843"/>
              <a:gd name="connsiteX2" fmla="*/ 36614 w 47717"/>
              <a:gd name="connsiteY2" fmla="*/ 10567 h 10843"/>
              <a:gd name="connsiteX3" fmla="*/ 33817 w 47717"/>
              <a:gd name="connsiteY3" fmla="*/ 732 h 10843"/>
              <a:gd name="connsiteX4" fmla="*/ 30898 w 47717"/>
              <a:gd name="connsiteY4" fmla="*/ 10751 h 10843"/>
              <a:gd name="connsiteX5" fmla="*/ 28074 w 47717"/>
              <a:gd name="connsiteY5" fmla="*/ 732 h 10843"/>
              <a:gd name="connsiteX6" fmla="*/ 25250 w 47717"/>
              <a:gd name="connsiteY6" fmla="*/ 10843 h 10843"/>
              <a:gd name="connsiteX7" fmla="*/ 22385 w 47717"/>
              <a:gd name="connsiteY7" fmla="*/ 548 h 10843"/>
              <a:gd name="connsiteX8" fmla="*/ 19507 w 47717"/>
              <a:gd name="connsiteY8" fmla="*/ 10476 h 10843"/>
              <a:gd name="connsiteX9" fmla="*/ 16698 w 47717"/>
              <a:gd name="connsiteY9" fmla="*/ 364 h 10843"/>
              <a:gd name="connsiteX10" fmla="*/ 13752 w 47717"/>
              <a:gd name="connsiteY10" fmla="*/ 10291 h 10843"/>
              <a:gd name="connsiteX11" fmla="*/ 10953 w 47717"/>
              <a:gd name="connsiteY11" fmla="*/ 364 h 10843"/>
              <a:gd name="connsiteX12" fmla="*/ 8093 w 47717"/>
              <a:gd name="connsiteY12" fmla="*/ 10471 h 10843"/>
              <a:gd name="connsiteX13" fmla="*/ 0 w 47717"/>
              <a:gd name="connsiteY13" fmla="*/ 5630 h 10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717" h="10843">
                <a:moveTo>
                  <a:pt x="47717" y="5356"/>
                </a:moveTo>
                <a:cubicBezTo>
                  <a:pt x="40127" y="5286"/>
                  <a:pt x="40762" y="-925"/>
                  <a:pt x="39519" y="118"/>
                </a:cubicBezTo>
                <a:cubicBezTo>
                  <a:pt x="37973" y="277"/>
                  <a:pt x="37564" y="10569"/>
                  <a:pt x="36614" y="10567"/>
                </a:cubicBezTo>
                <a:cubicBezTo>
                  <a:pt x="35200" y="10629"/>
                  <a:pt x="35217" y="670"/>
                  <a:pt x="33817" y="732"/>
                </a:cubicBezTo>
                <a:cubicBezTo>
                  <a:pt x="32317" y="763"/>
                  <a:pt x="32317" y="10720"/>
                  <a:pt x="30898" y="10751"/>
                </a:cubicBezTo>
                <a:cubicBezTo>
                  <a:pt x="29459" y="10875"/>
                  <a:pt x="29495" y="748"/>
                  <a:pt x="28074" y="732"/>
                </a:cubicBezTo>
                <a:cubicBezTo>
                  <a:pt x="26667" y="900"/>
                  <a:pt x="26621" y="10766"/>
                  <a:pt x="25250" y="10843"/>
                </a:cubicBezTo>
                <a:cubicBezTo>
                  <a:pt x="23777" y="10692"/>
                  <a:pt x="23772" y="594"/>
                  <a:pt x="22385" y="548"/>
                </a:cubicBezTo>
                <a:cubicBezTo>
                  <a:pt x="20908" y="580"/>
                  <a:pt x="20873" y="10414"/>
                  <a:pt x="19507" y="10476"/>
                </a:cubicBezTo>
                <a:cubicBezTo>
                  <a:pt x="18075" y="10536"/>
                  <a:pt x="18084" y="394"/>
                  <a:pt x="16698" y="364"/>
                </a:cubicBezTo>
                <a:cubicBezTo>
                  <a:pt x="15243" y="426"/>
                  <a:pt x="15158" y="10445"/>
                  <a:pt x="13752" y="10291"/>
                </a:cubicBezTo>
                <a:cubicBezTo>
                  <a:pt x="12292" y="10413"/>
                  <a:pt x="12330" y="518"/>
                  <a:pt x="10953" y="364"/>
                </a:cubicBezTo>
                <a:cubicBezTo>
                  <a:pt x="9520" y="210"/>
                  <a:pt x="9542" y="10410"/>
                  <a:pt x="8093" y="10471"/>
                </a:cubicBezTo>
                <a:cubicBezTo>
                  <a:pt x="6669" y="10504"/>
                  <a:pt x="7971" y="5286"/>
                  <a:pt x="0" y="5630"/>
                </a:cubicBezTo>
              </a:path>
            </a:pathLst>
          </a:custGeom>
          <a:ln>
            <a:tailEnd type="arrow" w="lg" len="lg"/>
          </a:ln>
        </p:spPr>
        <p:style>
          <a:lnRef idx="2">
            <a:schemeClr val="accent2"/>
          </a:lnRef>
          <a:fillRef idx="0">
            <a:schemeClr val="accent2"/>
          </a:fillRef>
          <a:effectRef idx="1">
            <a:schemeClr val="accent2"/>
          </a:effectRef>
          <a:fontRef idx="minor">
            <a:schemeClr val="tx1"/>
          </a:fontRef>
        </p:style>
        <p:txBody>
          <a:bodyPr/>
          <a:lstStyle/>
          <a:p>
            <a:endParaRPr lang="en-US"/>
          </a:p>
        </p:txBody>
      </p:sp>
      <p:sp>
        <p:nvSpPr>
          <p:cNvPr id="14" name="Explosion 1 13"/>
          <p:cNvSpPr/>
          <p:nvPr/>
        </p:nvSpPr>
        <p:spPr>
          <a:xfrm>
            <a:off x="2990631" y="3845012"/>
            <a:ext cx="3333969" cy="1677000"/>
          </a:xfrm>
          <a:prstGeom prst="irregularSeal1">
            <a:avLst/>
          </a:prstGeom>
          <a:gradFill flip="none" rotWithShape="1">
            <a:gsLst>
              <a:gs pos="0">
                <a:srgbClr val="FF0000"/>
              </a:gs>
              <a:gs pos="100000">
                <a:srgbClr val="008000"/>
              </a:gs>
              <a:gs pos="50000">
                <a:srgbClr val="FFFF00"/>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5" name="Picture 14"/>
          <p:cNvPicPr>
            <a:picLocks noChangeAspect="1"/>
          </p:cNvPicPr>
          <p:nvPr/>
        </p:nvPicPr>
        <p:blipFill>
          <a:blip r:embed="rId5"/>
          <a:stretch>
            <a:fillRect/>
          </a:stretch>
        </p:blipFill>
        <p:spPr>
          <a:xfrm>
            <a:off x="4076701" y="4400602"/>
            <a:ext cx="1228344" cy="629920"/>
          </a:xfrm>
          <a:prstGeom prst="rect">
            <a:avLst/>
          </a:prstGeom>
        </p:spPr>
      </p:pic>
      <p:sp>
        <p:nvSpPr>
          <p:cNvPr id="16" name="Rounded Rectangle 1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RIXS – what </a:t>
            </a:r>
            <a:r>
              <a:rPr lang="en-US" sz="2400" dirty="0" smtClean="0"/>
              <a:t>does one measure</a:t>
            </a:r>
            <a:endParaRPr lang="en-US" sz="2400" dirty="0"/>
          </a:p>
        </p:txBody>
      </p:sp>
    </p:spTree>
    <p:extLst>
      <p:ext uri="{BB962C8B-B14F-4D97-AF65-F5344CB8AC3E}">
        <p14:creationId xmlns:p14="http://schemas.microsoft.com/office/powerpoint/2010/main" val="3056181292"/>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R</a:t>
            </a:r>
            <a:r>
              <a:rPr lang="en-US" sz="2400" dirty="0" smtClean="0"/>
              <a:t>elations between absorption, elastic- and inelastic scattering</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58" name="Rounded Rectangle 57"/>
          <p:cNvSpPr/>
          <p:nvPr/>
        </p:nvSpPr>
        <p:spPr>
          <a:xfrm>
            <a:off x="925382" y="1193801"/>
            <a:ext cx="7325500" cy="1143000"/>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The elastic scattering tensor is related to the absorption by the</a:t>
            </a:r>
            <a:r>
              <a:rPr lang="en-US" sz="2000" dirty="0">
                <a:solidFill>
                  <a:schemeClr val="tx1"/>
                </a:solidFill>
              </a:rPr>
              <a:t> </a:t>
            </a:r>
            <a:r>
              <a:rPr lang="en-US" sz="2000" dirty="0" smtClean="0">
                <a:solidFill>
                  <a:schemeClr val="tx1"/>
                </a:solidFill>
              </a:rPr>
              <a:t>optical theorem (Conservation of energy)</a:t>
            </a:r>
          </a:p>
        </p:txBody>
      </p:sp>
      <p:sp>
        <p:nvSpPr>
          <p:cNvPr id="34" name="Rounded Rectangle 33"/>
          <p:cNvSpPr/>
          <p:nvPr/>
        </p:nvSpPr>
        <p:spPr>
          <a:xfrm>
            <a:off x="925382" y="2694532"/>
            <a:ext cx="7325500" cy="1143000"/>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Elastic scattering is a limiting case of inelastic scattering:</a:t>
            </a:r>
          </a:p>
          <a:p>
            <a:r>
              <a:rPr lang="en-US" sz="2000" dirty="0" smtClean="0">
                <a:solidFill>
                  <a:schemeClr val="tx1"/>
                </a:solidFill>
              </a:rPr>
              <a:t>If one restricts the inelastic scattering operator </a:t>
            </a:r>
            <a:r>
              <a:rPr lang="en-US" sz="2000" i="1" dirty="0" smtClean="0">
                <a:solidFill>
                  <a:schemeClr val="tx1"/>
                </a:solidFill>
                <a:latin typeface="Times New Roman"/>
                <a:cs typeface="Times New Roman"/>
              </a:rPr>
              <a:t>R</a:t>
            </a:r>
            <a:r>
              <a:rPr lang="en-US" sz="2000" dirty="0" smtClean="0">
                <a:solidFill>
                  <a:schemeClr val="tx1"/>
                </a:solidFill>
              </a:rPr>
              <a:t> to the ground-state one describes the elastic scattering</a:t>
            </a:r>
          </a:p>
        </p:txBody>
      </p:sp>
      <p:sp>
        <p:nvSpPr>
          <p:cNvPr id="35" name="Rounded Rectangle 34"/>
          <p:cNvSpPr/>
          <p:nvPr/>
        </p:nvSpPr>
        <p:spPr>
          <a:xfrm>
            <a:off x="925382" y="4660484"/>
            <a:ext cx="7325500" cy="1143000"/>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dirty="0" smtClean="0">
                <a:solidFill>
                  <a:schemeClr val="tx1"/>
                </a:solidFill>
              </a:rPr>
              <a:t>For the description of magnetic excitations:</a:t>
            </a:r>
          </a:p>
          <a:p>
            <a:r>
              <a:rPr lang="en-US" sz="2000" dirty="0" smtClean="0">
                <a:solidFill>
                  <a:schemeClr val="tx1"/>
                </a:solidFill>
              </a:rPr>
              <a:t>Expand the scattering operator on spin operators</a:t>
            </a:r>
          </a:p>
        </p:txBody>
      </p:sp>
      <p:sp>
        <p:nvSpPr>
          <p:cNvPr id="37" name="Rounded Rectangle 36"/>
          <p:cNvSpPr/>
          <p:nvPr/>
        </p:nvSpPr>
        <p:spPr>
          <a:xfrm>
            <a:off x="6584550" y="1976702"/>
            <a:ext cx="1787664" cy="537281"/>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endParaRPr lang="en-US" sz="2800" i="1" dirty="0">
              <a:solidFill>
                <a:schemeClr val="tx1"/>
              </a:solidFill>
              <a:latin typeface="Symbol" charset="2"/>
              <a:cs typeface="Symbol" charset="2"/>
            </a:endParaRPr>
          </a:p>
        </p:txBody>
      </p:sp>
      <p:sp>
        <p:nvSpPr>
          <p:cNvPr id="38" name="Rounded Rectangle 37"/>
          <p:cNvSpPr/>
          <p:nvPr/>
        </p:nvSpPr>
        <p:spPr>
          <a:xfrm>
            <a:off x="4757924" y="3712303"/>
            <a:ext cx="3614290" cy="537281"/>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endParaRPr lang="en-US" sz="2800" i="1" dirty="0">
              <a:solidFill>
                <a:schemeClr val="tx1"/>
              </a:solidFill>
              <a:latin typeface="Symbol" charset="2"/>
              <a:cs typeface="Symbol" charset="2"/>
            </a:endParaRPr>
          </a:p>
        </p:txBody>
      </p:sp>
      <p:pic>
        <p:nvPicPr>
          <p:cNvPr id="4" name="Picture 3"/>
          <p:cNvPicPr>
            <a:picLocks noChangeAspect="1"/>
          </p:cNvPicPr>
          <p:nvPr/>
        </p:nvPicPr>
        <p:blipFill>
          <a:blip r:embed="rId2"/>
          <a:stretch>
            <a:fillRect/>
          </a:stretch>
        </p:blipFill>
        <p:spPr>
          <a:xfrm>
            <a:off x="4918402" y="3806927"/>
            <a:ext cx="3332480" cy="416560"/>
          </a:xfrm>
          <a:prstGeom prst="rect">
            <a:avLst/>
          </a:prstGeom>
        </p:spPr>
      </p:pic>
      <p:pic>
        <p:nvPicPr>
          <p:cNvPr id="5" name="Picture 4"/>
          <p:cNvPicPr>
            <a:picLocks noChangeAspect="1"/>
          </p:cNvPicPr>
          <p:nvPr/>
        </p:nvPicPr>
        <p:blipFill>
          <a:blip r:embed="rId3"/>
          <a:stretch>
            <a:fillRect/>
          </a:stretch>
        </p:blipFill>
        <p:spPr>
          <a:xfrm>
            <a:off x="6739582" y="2084892"/>
            <a:ext cx="1511300" cy="330200"/>
          </a:xfrm>
          <a:prstGeom prst="rect">
            <a:avLst/>
          </a:prstGeom>
        </p:spPr>
      </p:pic>
      <p:sp>
        <p:nvSpPr>
          <p:cNvPr id="11" name="TextBox 10"/>
          <p:cNvSpPr txBox="1"/>
          <p:nvPr/>
        </p:nvSpPr>
        <p:spPr>
          <a:xfrm>
            <a:off x="5607469" y="6544711"/>
            <a:ext cx="3123697" cy="307777"/>
          </a:xfrm>
          <a:prstGeom prst="rect">
            <a:avLst/>
          </a:prstGeom>
          <a:noFill/>
        </p:spPr>
        <p:txBody>
          <a:bodyPr wrap="none" rtlCol="0">
            <a:spAutoFit/>
          </a:bodyPr>
          <a:lstStyle/>
          <a:p>
            <a:r>
              <a:rPr lang="en-US" sz="1400" dirty="0" smtClean="0"/>
              <a:t>M.W. Haverkort PRL </a:t>
            </a:r>
            <a:r>
              <a:rPr lang="en-US" sz="1400" b="1" dirty="0" smtClean="0"/>
              <a:t>105</a:t>
            </a:r>
            <a:r>
              <a:rPr lang="en-US" sz="1400" dirty="0" smtClean="0"/>
              <a:t>, 167404 (2010)</a:t>
            </a:r>
            <a:endParaRPr lang="en-US" sz="1400" dirty="0"/>
          </a:p>
        </p:txBody>
      </p:sp>
    </p:spTree>
    <p:extLst>
      <p:ext uri="{BB962C8B-B14F-4D97-AF65-F5344CB8AC3E}">
        <p14:creationId xmlns:p14="http://schemas.microsoft.com/office/powerpoint/2010/main" val="3220866557"/>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RIXS – effective operator – spin excitations</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38" name="Rounded Rectangle 37"/>
          <p:cNvSpPr/>
          <p:nvPr/>
        </p:nvSpPr>
        <p:spPr>
          <a:xfrm>
            <a:off x="4996271" y="1597481"/>
            <a:ext cx="3614290" cy="537281"/>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endParaRPr lang="en-US" sz="2800" dirty="0">
              <a:solidFill>
                <a:schemeClr val="tx1"/>
              </a:solidFill>
              <a:latin typeface="Symbol" charset="2"/>
              <a:cs typeface="Symbol" charset="2"/>
            </a:endParaRPr>
          </a:p>
        </p:txBody>
      </p:sp>
      <p:pic>
        <p:nvPicPr>
          <p:cNvPr id="4" name="Picture 3"/>
          <p:cNvPicPr>
            <a:picLocks noChangeAspect="1"/>
          </p:cNvPicPr>
          <p:nvPr/>
        </p:nvPicPr>
        <p:blipFill>
          <a:blip r:embed="rId2"/>
          <a:stretch>
            <a:fillRect/>
          </a:stretch>
        </p:blipFill>
        <p:spPr>
          <a:xfrm>
            <a:off x="5377249" y="1692105"/>
            <a:ext cx="2915920" cy="364490"/>
          </a:xfrm>
          <a:prstGeom prst="rect">
            <a:avLst/>
          </a:prstGeom>
        </p:spPr>
      </p:pic>
      <p:sp>
        <p:nvSpPr>
          <p:cNvPr id="12" name="Rounded Rectangle 11"/>
          <p:cNvSpPr/>
          <p:nvPr/>
        </p:nvSpPr>
        <p:spPr>
          <a:xfrm>
            <a:off x="2199851" y="2985775"/>
            <a:ext cx="5228425" cy="537281"/>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Effective operator for spin excitations only</a:t>
            </a:r>
            <a:endParaRPr lang="en-US" sz="2000" dirty="0">
              <a:solidFill>
                <a:schemeClr val="tx1"/>
              </a:solidFill>
            </a:endParaRPr>
          </a:p>
        </p:txBody>
      </p:sp>
      <p:pic>
        <p:nvPicPr>
          <p:cNvPr id="13" name="Picture 12"/>
          <p:cNvPicPr>
            <a:picLocks noChangeAspect="1"/>
          </p:cNvPicPr>
          <p:nvPr/>
        </p:nvPicPr>
        <p:blipFill>
          <a:blip r:embed="rId3"/>
          <a:stretch>
            <a:fillRect/>
          </a:stretch>
        </p:blipFill>
        <p:spPr>
          <a:xfrm>
            <a:off x="506161" y="1057813"/>
            <a:ext cx="4018280" cy="737870"/>
          </a:xfrm>
          <a:prstGeom prst="rect">
            <a:avLst/>
          </a:prstGeom>
        </p:spPr>
      </p:pic>
      <p:pic>
        <p:nvPicPr>
          <p:cNvPr id="2" name="Picture 1"/>
          <p:cNvPicPr>
            <a:picLocks noChangeAspect="1"/>
          </p:cNvPicPr>
          <p:nvPr/>
        </p:nvPicPr>
        <p:blipFill>
          <a:blip r:embed="rId4"/>
          <a:stretch>
            <a:fillRect/>
          </a:stretch>
        </p:blipFill>
        <p:spPr>
          <a:xfrm>
            <a:off x="506161" y="4399950"/>
            <a:ext cx="4852886" cy="730159"/>
          </a:xfrm>
          <a:prstGeom prst="rect">
            <a:avLst/>
          </a:prstGeom>
        </p:spPr>
      </p:pic>
      <p:pic>
        <p:nvPicPr>
          <p:cNvPr id="3" name="Picture 2"/>
          <p:cNvPicPr>
            <a:picLocks noChangeAspect="1"/>
          </p:cNvPicPr>
          <p:nvPr/>
        </p:nvPicPr>
        <p:blipFill>
          <a:blip r:embed="rId5"/>
          <a:stretch>
            <a:fillRect/>
          </a:stretch>
        </p:blipFill>
        <p:spPr>
          <a:xfrm>
            <a:off x="1317879" y="5169085"/>
            <a:ext cx="7292682" cy="810298"/>
          </a:xfrm>
          <a:prstGeom prst="rect">
            <a:avLst/>
          </a:prstGeom>
        </p:spPr>
      </p:pic>
      <p:sp>
        <p:nvSpPr>
          <p:cNvPr id="10" name="TextBox 9"/>
          <p:cNvSpPr txBox="1"/>
          <p:nvPr/>
        </p:nvSpPr>
        <p:spPr>
          <a:xfrm>
            <a:off x="5607469" y="6544711"/>
            <a:ext cx="3123697" cy="307777"/>
          </a:xfrm>
          <a:prstGeom prst="rect">
            <a:avLst/>
          </a:prstGeom>
          <a:noFill/>
        </p:spPr>
        <p:txBody>
          <a:bodyPr wrap="none" rtlCol="0">
            <a:spAutoFit/>
          </a:bodyPr>
          <a:lstStyle/>
          <a:p>
            <a:r>
              <a:rPr lang="en-US" sz="1400" dirty="0" smtClean="0"/>
              <a:t>M.W. Haverkort PRL </a:t>
            </a:r>
            <a:r>
              <a:rPr lang="en-US" sz="1400" b="1" dirty="0" smtClean="0"/>
              <a:t>105</a:t>
            </a:r>
            <a:r>
              <a:rPr lang="en-US" sz="1400" dirty="0" smtClean="0"/>
              <a:t>, 167404 (2010)</a:t>
            </a:r>
            <a:endParaRPr lang="en-US" sz="1400" dirty="0"/>
          </a:p>
        </p:txBody>
      </p:sp>
    </p:spTree>
    <p:extLst>
      <p:ext uri="{BB962C8B-B14F-4D97-AF65-F5344CB8AC3E}">
        <p14:creationId xmlns:p14="http://schemas.microsoft.com/office/powerpoint/2010/main" val="4203558830"/>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RIXS – effective operator – spin excitations</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2" name="Rounded Rectangle 11"/>
          <p:cNvSpPr/>
          <p:nvPr/>
        </p:nvSpPr>
        <p:spPr>
          <a:xfrm>
            <a:off x="612000" y="2979126"/>
            <a:ext cx="5228425" cy="537281"/>
          </a:xfrm>
          <a:prstGeom prst="roundRect">
            <a:avLst>
              <a:gd name="adj" fmla="val 17238"/>
            </a:avLst>
          </a:prstGeom>
          <a:gradFill>
            <a:gsLst>
              <a:gs pos="0">
                <a:schemeClr val="accent2">
                  <a:lumMod val="20000"/>
                  <a:lumOff val="80000"/>
                </a:schemeClr>
              </a:gs>
              <a:gs pos="100000">
                <a:schemeClr val="accent2">
                  <a:lumMod val="60000"/>
                  <a:lumOff val="40000"/>
                </a:schemeClr>
              </a:gs>
            </a:gsLst>
            <a:lin ang="2700000" scaled="0"/>
          </a:gradFill>
          <a:ln>
            <a:noFill/>
          </a:ln>
          <a:effectLst>
            <a:outerShdw blurRad="40000" dist="63500" dir="2700000" rotWithShape="0">
              <a:schemeClr val="accent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Need to calculate x-ray absorption spectra </a:t>
            </a:r>
            <a:endParaRPr lang="en-US" sz="2000" dirty="0">
              <a:solidFill>
                <a:schemeClr val="tx1"/>
              </a:solidFill>
            </a:endParaRPr>
          </a:p>
        </p:txBody>
      </p:sp>
      <p:pic>
        <p:nvPicPr>
          <p:cNvPr id="2" name="Picture 1"/>
          <p:cNvPicPr>
            <a:picLocks noChangeAspect="1"/>
          </p:cNvPicPr>
          <p:nvPr/>
        </p:nvPicPr>
        <p:blipFill>
          <a:blip r:embed="rId2"/>
          <a:stretch>
            <a:fillRect/>
          </a:stretch>
        </p:blipFill>
        <p:spPr>
          <a:xfrm>
            <a:off x="506161" y="4399950"/>
            <a:ext cx="4852886" cy="730159"/>
          </a:xfrm>
          <a:prstGeom prst="rect">
            <a:avLst/>
          </a:prstGeom>
        </p:spPr>
      </p:pic>
      <p:pic>
        <p:nvPicPr>
          <p:cNvPr id="3" name="Picture 2"/>
          <p:cNvPicPr>
            <a:picLocks noChangeAspect="1"/>
          </p:cNvPicPr>
          <p:nvPr/>
        </p:nvPicPr>
        <p:blipFill>
          <a:blip r:embed="rId3"/>
          <a:stretch>
            <a:fillRect/>
          </a:stretch>
        </p:blipFill>
        <p:spPr>
          <a:xfrm>
            <a:off x="1317879" y="5169085"/>
            <a:ext cx="7292682" cy="810298"/>
          </a:xfrm>
          <a:prstGeom prst="rect">
            <a:avLst/>
          </a:prstGeom>
        </p:spPr>
      </p:pic>
      <p:sp>
        <p:nvSpPr>
          <p:cNvPr id="11" name="Rounded Rectangle 10"/>
          <p:cNvSpPr/>
          <p:nvPr/>
        </p:nvSpPr>
        <p:spPr>
          <a:xfrm>
            <a:off x="3382136" y="3675456"/>
            <a:ext cx="5228425" cy="537281"/>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 and spin susceptibilities</a:t>
            </a:r>
            <a:endParaRPr lang="en-US" sz="2000" dirty="0">
              <a:solidFill>
                <a:schemeClr val="tx1"/>
              </a:solidFill>
            </a:endParaRPr>
          </a:p>
        </p:txBody>
      </p:sp>
      <p:sp>
        <p:nvSpPr>
          <p:cNvPr id="8" name="TextBox 7"/>
          <p:cNvSpPr txBox="1"/>
          <p:nvPr/>
        </p:nvSpPr>
        <p:spPr>
          <a:xfrm>
            <a:off x="5607469" y="6544711"/>
            <a:ext cx="3123697" cy="307777"/>
          </a:xfrm>
          <a:prstGeom prst="rect">
            <a:avLst/>
          </a:prstGeom>
          <a:noFill/>
        </p:spPr>
        <p:txBody>
          <a:bodyPr wrap="none" rtlCol="0">
            <a:spAutoFit/>
          </a:bodyPr>
          <a:lstStyle/>
          <a:p>
            <a:r>
              <a:rPr lang="en-US" sz="1400" dirty="0" smtClean="0"/>
              <a:t>M.W. Haverkort PRL </a:t>
            </a:r>
            <a:r>
              <a:rPr lang="en-US" sz="1400" b="1" dirty="0" smtClean="0"/>
              <a:t>105</a:t>
            </a:r>
            <a:r>
              <a:rPr lang="en-US" sz="1400" dirty="0" smtClean="0"/>
              <a:t>, 167404 (2010)</a:t>
            </a:r>
            <a:endParaRPr lang="en-US" sz="1400" dirty="0"/>
          </a:p>
        </p:txBody>
      </p:sp>
    </p:spTree>
    <p:extLst>
      <p:ext uri="{BB962C8B-B14F-4D97-AF65-F5344CB8AC3E}">
        <p14:creationId xmlns:p14="http://schemas.microsoft.com/office/powerpoint/2010/main" val="1751262209"/>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203200" y="1043892"/>
            <a:ext cx="8328800" cy="3731308"/>
            <a:chOff x="203200" y="1107392"/>
            <a:chExt cx="8328800" cy="3286809"/>
          </a:xfrm>
        </p:grpSpPr>
        <p:grpSp>
          <p:nvGrpSpPr>
            <p:cNvPr id="25" name="Group 24"/>
            <p:cNvGrpSpPr/>
            <p:nvPr/>
          </p:nvGrpSpPr>
          <p:grpSpPr>
            <a:xfrm>
              <a:off x="292100" y="1107392"/>
              <a:ext cx="8239900" cy="3197908"/>
              <a:chOff x="292100" y="1107392"/>
              <a:chExt cx="8252600" cy="5292807"/>
            </a:xfrm>
          </p:grpSpPr>
          <p:pic>
            <p:nvPicPr>
              <p:cNvPr id="26" name="Picture 25" descr="Haverkort_16.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92100" y="1107392"/>
                <a:ext cx="8252600" cy="5292807"/>
              </a:xfrm>
              <a:prstGeom prst="rect">
                <a:avLst/>
              </a:prstGeom>
            </p:spPr>
          </p:pic>
          <p:sp>
            <p:nvSpPr>
              <p:cNvPr id="27" name="Rectangle 26"/>
              <p:cNvSpPr/>
              <p:nvPr/>
            </p:nvSpPr>
            <p:spPr>
              <a:xfrm>
                <a:off x="2476500" y="1219200"/>
                <a:ext cx="5918200" cy="173990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p:cNvSpPr/>
              <p:nvPr/>
            </p:nvSpPr>
            <p:spPr>
              <a:xfrm>
                <a:off x="5572900" y="2959100"/>
                <a:ext cx="2504300" cy="156210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9" name="Rectangle 28"/>
            <p:cNvSpPr/>
            <p:nvPr/>
          </p:nvSpPr>
          <p:spPr>
            <a:xfrm>
              <a:off x="637400" y="4016941"/>
              <a:ext cx="7770230" cy="37726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le 29"/>
            <p:cNvSpPr/>
            <p:nvPr/>
          </p:nvSpPr>
          <p:spPr>
            <a:xfrm>
              <a:off x="203200" y="1443096"/>
              <a:ext cx="383400" cy="1973203"/>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RIXS – effective operator – spin excitations</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2" name="Rounded Rectangle 11"/>
          <p:cNvSpPr/>
          <p:nvPr/>
        </p:nvSpPr>
        <p:spPr>
          <a:xfrm>
            <a:off x="3128405" y="1239226"/>
            <a:ext cx="5228425" cy="537281"/>
          </a:xfrm>
          <a:prstGeom prst="roundRect">
            <a:avLst>
              <a:gd name="adj" fmla="val 17238"/>
            </a:avLst>
          </a:prstGeom>
          <a:gradFill>
            <a:gsLst>
              <a:gs pos="0">
                <a:schemeClr val="accent2">
                  <a:lumMod val="20000"/>
                  <a:lumOff val="80000"/>
                </a:schemeClr>
              </a:gs>
              <a:gs pos="100000">
                <a:schemeClr val="accent2">
                  <a:lumMod val="60000"/>
                  <a:lumOff val="40000"/>
                </a:schemeClr>
              </a:gs>
            </a:gsLst>
            <a:lin ang="2700000" scaled="0"/>
          </a:gradFill>
          <a:ln>
            <a:noFill/>
          </a:ln>
          <a:effectLst>
            <a:outerShdw blurRad="40000" dist="63500" dir="2700000" rotWithShape="0">
              <a:schemeClr val="accent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Need to calculate x-ray absorption spectra </a:t>
            </a:r>
            <a:endParaRPr lang="en-US" sz="2000" dirty="0">
              <a:solidFill>
                <a:schemeClr val="tx1"/>
              </a:solidFill>
            </a:endParaRPr>
          </a:p>
        </p:txBody>
      </p:sp>
      <p:pic>
        <p:nvPicPr>
          <p:cNvPr id="2" name="Picture 1"/>
          <p:cNvPicPr>
            <a:picLocks noChangeAspect="1"/>
          </p:cNvPicPr>
          <p:nvPr/>
        </p:nvPicPr>
        <p:blipFill>
          <a:blip r:embed="rId3"/>
          <a:stretch>
            <a:fillRect/>
          </a:stretch>
        </p:blipFill>
        <p:spPr>
          <a:xfrm>
            <a:off x="506161" y="4399950"/>
            <a:ext cx="4852886" cy="730159"/>
          </a:xfrm>
          <a:prstGeom prst="rect">
            <a:avLst/>
          </a:prstGeom>
        </p:spPr>
      </p:pic>
      <p:pic>
        <p:nvPicPr>
          <p:cNvPr id="3" name="Picture 2"/>
          <p:cNvPicPr>
            <a:picLocks noChangeAspect="1"/>
          </p:cNvPicPr>
          <p:nvPr/>
        </p:nvPicPr>
        <p:blipFill>
          <a:blip r:embed="rId4"/>
          <a:stretch>
            <a:fillRect/>
          </a:stretch>
        </p:blipFill>
        <p:spPr>
          <a:xfrm>
            <a:off x="1317879" y="5169085"/>
            <a:ext cx="7292682" cy="810298"/>
          </a:xfrm>
          <a:prstGeom prst="rect">
            <a:avLst/>
          </a:prstGeom>
        </p:spPr>
      </p:pic>
      <p:sp>
        <p:nvSpPr>
          <p:cNvPr id="31" name="TextBox 30"/>
          <p:cNvSpPr txBox="1"/>
          <p:nvPr/>
        </p:nvSpPr>
        <p:spPr>
          <a:xfrm>
            <a:off x="792417" y="1235343"/>
            <a:ext cx="1264777" cy="646331"/>
          </a:xfrm>
          <a:prstGeom prst="rect">
            <a:avLst/>
          </a:prstGeom>
          <a:noFill/>
        </p:spPr>
        <p:txBody>
          <a:bodyPr wrap="none" rtlCol="0">
            <a:spAutoFit/>
          </a:bodyPr>
          <a:lstStyle/>
          <a:p>
            <a:r>
              <a:rPr lang="en-US" dirty="0" smtClean="0">
                <a:solidFill>
                  <a:srgbClr val="0000FF"/>
                </a:solidFill>
              </a:rPr>
              <a:t>Theory</a:t>
            </a:r>
          </a:p>
          <a:p>
            <a:r>
              <a:rPr lang="en-US" dirty="0" smtClean="0">
                <a:solidFill>
                  <a:srgbClr val="FF0000"/>
                </a:solidFill>
              </a:rPr>
              <a:t>Experiment</a:t>
            </a:r>
            <a:endParaRPr lang="en-US" dirty="0">
              <a:solidFill>
                <a:srgbClr val="FF0000"/>
              </a:solidFill>
            </a:endParaRPr>
          </a:p>
        </p:txBody>
      </p:sp>
      <p:sp>
        <p:nvSpPr>
          <p:cNvPr id="4" name="TextBox 3"/>
          <p:cNvSpPr txBox="1"/>
          <p:nvPr/>
        </p:nvSpPr>
        <p:spPr>
          <a:xfrm>
            <a:off x="695579" y="2785290"/>
            <a:ext cx="1244600" cy="769441"/>
          </a:xfrm>
          <a:prstGeom prst="rect">
            <a:avLst/>
          </a:prstGeom>
          <a:noFill/>
        </p:spPr>
        <p:txBody>
          <a:bodyPr wrap="square" rtlCol="0">
            <a:spAutoFit/>
          </a:bodyPr>
          <a:lstStyle/>
          <a:p>
            <a:r>
              <a:rPr lang="en-US" sz="4400" dirty="0" smtClean="0">
                <a:solidFill>
                  <a:srgbClr val="FF0000"/>
                </a:solidFill>
                <a:latin typeface="Symbol" charset="2"/>
                <a:cs typeface="Symbol" charset="2"/>
              </a:rPr>
              <a:t>s</a:t>
            </a:r>
            <a:r>
              <a:rPr lang="en-US" sz="4400" baseline="30000" dirty="0" smtClean="0">
                <a:solidFill>
                  <a:srgbClr val="FF0000"/>
                </a:solidFill>
              </a:rPr>
              <a:t>(0)</a:t>
            </a:r>
            <a:r>
              <a:rPr lang="en-US" sz="4400" dirty="0" smtClean="0">
                <a:solidFill>
                  <a:srgbClr val="FF0000"/>
                </a:solidFill>
              </a:rPr>
              <a:t>=</a:t>
            </a:r>
            <a:endParaRPr lang="en-US" sz="4400" dirty="0">
              <a:solidFill>
                <a:srgbClr val="FF0000"/>
              </a:solidFill>
            </a:endParaRPr>
          </a:p>
        </p:txBody>
      </p:sp>
      <p:sp>
        <p:nvSpPr>
          <p:cNvPr id="16" name="TextBox 15"/>
          <p:cNvSpPr txBox="1"/>
          <p:nvPr/>
        </p:nvSpPr>
        <p:spPr>
          <a:xfrm>
            <a:off x="5607469" y="6544711"/>
            <a:ext cx="3123697" cy="307777"/>
          </a:xfrm>
          <a:prstGeom prst="rect">
            <a:avLst/>
          </a:prstGeom>
          <a:noFill/>
        </p:spPr>
        <p:txBody>
          <a:bodyPr wrap="none" rtlCol="0">
            <a:spAutoFit/>
          </a:bodyPr>
          <a:lstStyle/>
          <a:p>
            <a:r>
              <a:rPr lang="en-US" sz="1400" dirty="0" smtClean="0"/>
              <a:t>M.W. Haverkort PRL </a:t>
            </a:r>
            <a:r>
              <a:rPr lang="en-US" sz="1400" b="1" dirty="0" smtClean="0"/>
              <a:t>105</a:t>
            </a:r>
            <a:r>
              <a:rPr lang="en-US" sz="1400" dirty="0" smtClean="0"/>
              <a:t>, 167404 (2010)</a:t>
            </a:r>
            <a:endParaRPr lang="en-US" sz="1400" dirty="0"/>
          </a:p>
        </p:txBody>
      </p:sp>
    </p:spTree>
    <p:extLst>
      <p:ext uri="{BB962C8B-B14F-4D97-AF65-F5344CB8AC3E}">
        <p14:creationId xmlns:p14="http://schemas.microsoft.com/office/powerpoint/2010/main" val="628279333"/>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averkort_16b.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616875" y="1111250"/>
            <a:ext cx="5410200" cy="4438650"/>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Predicted RIXS spectra with cross polarized light</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9" name="Rounded Rectangle 8"/>
          <p:cNvSpPr/>
          <p:nvPr/>
        </p:nvSpPr>
        <p:spPr>
          <a:xfrm>
            <a:off x="1798650" y="5745556"/>
            <a:ext cx="5228425" cy="537281"/>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spin susceptibility, same as neutron scattering</a:t>
            </a:r>
            <a:endParaRPr lang="en-US" sz="2000" dirty="0">
              <a:solidFill>
                <a:schemeClr val="tx1"/>
              </a:solidFill>
            </a:endParaRPr>
          </a:p>
        </p:txBody>
      </p:sp>
      <p:sp>
        <p:nvSpPr>
          <p:cNvPr id="8" name="TextBox 7"/>
          <p:cNvSpPr txBox="1"/>
          <p:nvPr/>
        </p:nvSpPr>
        <p:spPr>
          <a:xfrm>
            <a:off x="5607469" y="6544711"/>
            <a:ext cx="3123697" cy="307777"/>
          </a:xfrm>
          <a:prstGeom prst="rect">
            <a:avLst/>
          </a:prstGeom>
          <a:noFill/>
        </p:spPr>
        <p:txBody>
          <a:bodyPr wrap="none" rtlCol="0">
            <a:spAutoFit/>
          </a:bodyPr>
          <a:lstStyle/>
          <a:p>
            <a:r>
              <a:rPr lang="en-US" sz="1400" dirty="0" smtClean="0"/>
              <a:t>M.W. Haverkort PRL </a:t>
            </a:r>
            <a:r>
              <a:rPr lang="en-US" sz="1400" b="1" dirty="0" smtClean="0"/>
              <a:t>105</a:t>
            </a:r>
            <a:r>
              <a:rPr lang="en-US" sz="1400" dirty="0" smtClean="0"/>
              <a:t>, 167404 (2010)</a:t>
            </a:r>
            <a:endParaRPr lang="en-US" sz="1400" dirty="0"/>
          </a:p>
        </p:txBody>
      </p:sp>
    </p:spTree>
    <p:extLst>
      <p:ext uri="{BB962C8B-B14F-4D97-AF65-F5344CB8AC3E}">
        <p14:creationId xmlns:p14="http://schemas.microsoft.com/office/powerpoint/2010/main" val="3395676921"/>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General polarization: RIXS is a mixture of 1 and 2 spin </a:t>
            </a:r>
            <a:r>
              <a:rPr lang="en-US" sz="2400" i="1" dirty="0" smtClean="0"/>
              <a:t>flips</a:t>
            </a:r>
            <a:endParaRPr lang="en-US" sz="2400" i="1"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11" name="Picture 10" descr="Haverkort_16a.pdf"/>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616875" y="1111250"/>
            <a:ext cx="5410200" cy="4438650"/>
          </a:xfrm>
          <a:prstGeom prst="rect">
            <a:avLst/>
          </a:prstGeom>
        </p:spPr>
      </p:pic>
      <p:pic>
        <p:nvPicPr>
          <p:cNvPr id="13" name="Picture 12"/>
          <p:cNvPicPr>
            <a:picLocks noChangeAspect="1"/>
          </p:cNvPicPr>
          <p:nvPr/>
        </p:nvPicPr>
        <p:blipFill>
          <a:blip r:embed="rId3"/>
          <a:stretch>
            <a:fillRect/>
          </a:stretch>
        </p:blipFill>
        <p:spPr>
          <a:xfrm>
            <a:off x="256400" y="5834379"/>
            <a:ext cx="3460750" cy="520700"/>
          </a:xfrm>
          <a:prstGeom prst="rect">
            <a:avLst/>
          </a:prstGeom>
        </p:spPr>
      </p:pic>
      <p:pic>
        <p:nvPicPr>
          <p:cNvPr id="14" name="Picture 13"/>
          <p:cNvPicPr>
            <a:picLocks noChangeAspect="1"/>
          </p:cNvPicPr>
          <p:nvPr/>
        </p:nvPicPr>
        <p:blipFill>
          <a:blip r:embed="rId4"/>
          <a:stretch>
            <a:fillRect/>
          </a:stretch>
        </p:blipFill>
        <p:spPr>
          <a:xfrm>
            <a:off x="3765550" y="5834379"/>
            <a:ext cx="5200650" cy="577850"/>
          </a:xfrm>
          <a:prstGeom prst="rect">
            <a:avLst/>
          </a:prstGeom>
        </p:spPr>
      </p:pic>
      <p:sp>
        <p:nvSpPr>
          <p:cNvPr id="8" name="TextBox 7"/>
          <p:cNvSpPr txBox="1"/>
          <p:nvPr/>
        </p:nvSpPr>
        <p:spPr>
          <a:xfrm>
            <a:off x="5607469" y="6544711"/>
            <a:ext cx="3123697" cy="307777"/>
          </a:xfrm>
          <a:prstGeom prst="rect">
            <a:avLst/>
          </a:prstGeom>
          <a:noFill/>
        </p:spPr>
        <p:txBody>
          <a:bodyPr wrap="none" rtlCol="0">
            <a:spAutoFit/>
          </a:bodyPr>
          <a:lstStyle/>
          <a:p>
            <a:r>
              <a:rPr lang="en-US" sz="1400" dirty="0" smtClean="0"/>
              <a:t>M.W. Haverkort PRL </a:t>
            </a:r>
            <a:r>
              <a:rPr lang="en-US" sz="1400" b="1" dirty="0" smtClean="0"/>
              <a:t>105</a:t>
            </a:r>
            <a:r>
              <a:rPr lang="en-US" sz="1400" dirty="0" smtClean="0"/>
              <a:t>, 167404 (2010)</a:t>
            </a:r>
            <a:endParaRPr lang="en-US" sz="1400" dirty="0"/>
          </a:p>
        </p:txBody>
      </p:sp>
    </p:spTree>
    <p:extLst>
      <p:ext uri="{BB962C8B-B14F-4D97-AF65-F5344CB8AC3E}">
        <p14:creationId xmlns:p14="http://schemas.microsoft.com/office/powerpoint/2010/main" val="762111462"/>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15289" b="58571"/>
          <a:stretch/>
        </p:blipFill>
        <p:spPr>
          <a:xfrm>
            <a:off x="0" y="1384300"/>
            <a:ext cx="9144000" cy="1689100"/>
          </a:xfrm>
          <a:prstGeom prst="rect">
            <a:avLst/>
          </a:prstGeom>
        </p:spPr>
      </p:pic>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Spin excitations in 1-dimension</a:t>
            </a:r>
            <a:endParaRPr lang="en-US" sz="2400" i="1" dirty="0"/>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5" name="Picture 4"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41429" b="45992"/>
          <a:stretch/>
        </p:blipFill>
        <p:spPr>
          <a:xfrm>
            <a:off x="0" y="3073400"/>
            <a:ext cx="9144000" cy="812800"/>
          </a:xfrm>
          <a:prstGeom prst="rect">
            <a:avLst/>
          </a:prstGeom>
        </p:spPr>
      </p:pic>
      <p:pic>
        <p:nvPicPr>
          <p:cNvPr id="6" name="Picture 5"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54008" b="33806"/>
          <a:stretch/>
        </p:blipFill>
        <p:spPr>
          <a:xfrm>
            <a:off x="0" y="3886200"/>
            <a:ext cx="9144000" cy="787400"/>
          </a:xfrm>
          <a:prstGeom prst="rect">
            <a:avLst/>
          </a:prstGeom>
        </p:spPr>
      </p:pic>
      <p:pic>
        <p:nvPicPr>
          <p:cNvPr id="7" name="Picture 6"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66194" b="21620"/>
          <a:stretch/>
        </p:blipFill>
        <p:spPr>
          <a:xfrm>
            <a:off x="0" y="4673600"/>
            <a:ext cx="9144000" cy="787400"/>
          </a:xfrm>
          <a:prstGeom prst="rect">
            <a:avLst/>
          </a:prstGeom>
        </p:spPr>
      </p:pic>
      <p:pic>
        <p:nvPicPr>
          <p:cNvPr id="8" name="Picture 7" descr="Haverkort x-ray spectroscopy 03A (dragged).pdf"/>
          <p:cNvPicPr>
            <a:picLocks noChangeAspect="1"/>
          </p:cNvPicPr>
          <p:nvPr/>
        </p:nvPicPr>
        <p:blipFill rotWithShape="1">
          <a:blip r:embed="rId2" cstate="screen">
            <a:extLst>
              <a:ext uri="{28A0092B-C50C-407E-A947-70E740481C1C}">
                <a14:useLocalDpi xmlns:a14="http://schemas.microsoft.com/office/drawing/2010/main"/>
              </a:ext>
            </a:extLst>
          </a:blip>
          <a:srcRect t="78380" b="9238"/>
          <a:stretch/>
        </p:blipFill>
        <p:spPr>
          <a:xfrm>
            <a:off x="0" y="5461000"/>
            <a:ext cx="9144000" cy="800100"/>
          </a:xfrm>
          <a:prstGeom prst="rect">
            <a:avLst/>
          </a:prstGeom>
        </p:spPr>
      </p:pic>
      <p:sp>
        <p:nvSpPr>
          <p:cNvPr id="9" name="TextBox 8"/>
          <p:cNvSpPr txBox="1"/>
          <p:nvPr/>
        </p:nvSpPr>
        <p:spPr>
          <a:xfrm>
            <a:off x="5526064" y="6544711"/>
            <a:ext cx="3165249" cy="307777"/>
          </a:xfrm>
          <a:prstGeom prst="rect">
            <a:avLst/>
          </a:prstGeom>
          <a:noFill/>
        </p:spPr>
        <p:txBody>
          <a:bodyPr wrap="none" rtlCol="0">
            <a:spAutoFit/>
          </a:bodyPr>
          <a:lstStyle/>
          <a:p>
            <a:r>
              <a:rPr lang="en-US" sz="1400" dirty="0" smtClean="0"/>
              <a:t>S. </a:t>
            </a:r>
            <a:r>
              <a:rPr lang="en-US" sz="1400" dirty="0" err="1" smtClean="0"/>
              <a:t>Glawion</a:t>
            </a:r>
            <a:r>
              <a:rPr lang="en-US" sz="1400" dirty="0" smtClean="0"/>
              <a:t> </a:t>
            </a:r>
            <a:r>
              <a:rPr lang="en-US" sz="1400" i="1" dirty="0" smtClean="0"/>
              <a:t>et al</a:t>
            </a:r>
            <a:r>
              <a:rPr lang="en-US" sz="1400" dirty="0" smtClean="0"/>
              <a:t>. PRL </a:t>
            </a:r>
            <a:r>
              <a:rPr lang="en-US" sz="1400" b="1" dirty="0" smtClean="0"/>
              <a:t>107</a:t>
            </a:r>
            <a:r>
              <a:rPr lang="en-US" sz="1400" dirty="0" smtClean="0"/>
              <a:t>, 107402 (2011).</a:t>
            </a:r>
            <a:endParaRPr lang="en-US" sz="1400" dirty="0"/>
          </a:p>
        </p:txBody>
      </p:sp>
    </p:spTree>
    <p:extLst>
      <p:ext uri="{BB962C8B-B14F-4D97-AF65-F5344CB8AC3E}">
        <p14:creationId xmlns:p14="http://schemas.microsoft.com/office/powerpoint/2010/main" val="1901514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Screen Shot 2012-12-10 at 16.24.17 .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14795" y="990000"/>
            <a:ext cx="8610769" cy="5426510"/>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Spin excitations in 1 dimension – Sr</a:t>
            </a:r>
            <a:r>
              <a:rPr lang="en-US" sz="2400" baseline="-25000" dirty="0" smtClean="0"/>
              <a:t>2</a:t>
            </a:r>
            <a:r>
              <a:rPr lang="en-US" sz="2400" dirty="0" smtClean="0"/>
              <a:t>CuO</a:t>
            </a:r>
            <a:r>
              <a:rPr lang="en-US" sz="2400" baseline="-25000" dirty="0" smtClean="0"/>
              <a:t>3</a:t>
            </a:r>
            <a:endParaRPr lang="en-US" sz="2400" i="1" baseline="-250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9" name="Rectangle 8"/>
          <p:cNvSpPr/>
          <p:nvPr/>
        </p:nvSpPr>
        <p:spPr>
          <a:xfrm>
            <a:off x="156089" y="1056639"/>
            <a:ext cx="625473" cy="484851"/>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4428849" y="1056639"/>
            <a:ext cx="303941" cy="484851"/>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p:cNvSpPr txBox="1"/>
          <p:nvPr/>
        </p:nvSpPr>
        <p:spPr>
          <a:xfrm>
            <a:off x="6039837" y="6544711"/>
            <a:ext cx="2560191" cy="307777"/>
          </a:xfrm>
          <a:prstGeom prst="rect">
            <a:avLst/>
          </a:prstGeom>
          <a:noFill/>
        </p:spPr>
        <p:txBody>
          <a:bodyPr wrap="none" rtlCol="0">
            <a:spAutoFit/>
          </a:bodyPr>
          <a:lstStyle/>
          <a:p>
            <a:r>
              <a:rPr lang="en-US" sz="1400" dirty="0" smtClean="0"/>
              <a:t>J. </a:t>
            </a:r>
            <a:r>
              <a:rPr lang="en-US" sz="1400" dirty="0" err="1" smtClean="0"/>
              <a:t>Schlappa</a:t>
            </a:r>
            <a:r>
              <a:rPr lang="en-US" sz="1400" dirty="0" smtClean="0"/>
              <a:t> </a:t>
            </a:r>
            <a:r>
              <a:rPr lang="en-US" sz="1400" i="1" dirty="0" smtClean="0"/>
              <a:t>et al</a:t>
            </a:r>
            <a:r>
              <a:rPr lang="en-US" sz="1400" dirty="0" smtClean="0"/>
              <a:t>., Nature </a:t>
            </a:r>
            <a:r>
              <a:rPr lang="en-US" sz="1400" b="1" dirty="0" smtClean="0"/>
              <a:t>485</a:t>
            </a:r>
            <a:r>
              <a:rPr lang="en-US" sz="1400" dirty="0" smtClean="0"/>
              <a:t>, 82</a:t>
            </a:r>
            <a:endParaRPr lang="en-US" sz="1400" dirty="0"/>
          </a:p>
        </p:txBody>
      </p:sp>
    </p:spTree>
    <p:extLst>
      <p:ext uri="{BB962C8B-B14F-4D97-AF65-F5344CB8AC3E}">
        <p14:creationId xmlns:p14="http://schemas.microsoft.com/office/powerpoint/2010/main" val="3537186909"/>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Dispersing orbitals</a:t>
            </a:r>
            <a:endParaRPr lang="en-US" sz="2400" i="1"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9" name="Rectangle 8"/>
          <p:cNvSpPr/>
          <p:nvPr/>
        </p:nvSpPr>
        <p:spPr>
          <a:xfrm>
            <a:off x="156089" y="1056639"/>
            <a:ext cx="625473" cy="484851"/>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4428849" y="1056639"/>
            <a:ext cx="303941" cy="484851"/>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descr="Haverkort_16b.pdf"/>
          <p:cNvPicPr>
            <a:picLocks noChangeAspect="1"/>
          </p:cNvPicPr>
          <p:nvPr/>
        </p:nvPicPr>
        <p:blipFill rotWithShape="1">
          <a:blip r:embed="rId2" cstate="screen">
            <a:extLst>
              <a:ext uri="{28A0092B-C50C-407E-A947-70E740481C1C}">
                <a14:useLocalDpi xmlns:a14="http://schemas.microsoft.com/office/drawing/2010/main"/>
              </a:ext>
            </a:extLst>
          </a:blip>
          <a:srcRect l="3227" t="3256" r="1831" b="1887"/>
          <a:stretch/>
        </p:blipFill>
        <p:spPr>
          <a:xfrm>
            <a:off x="292099" y="1037165"/>
            <a:ext cx="7067607" cy="5366635"/>
          </a:xfrm>
          <a:prstGeom prst="rect">
            <a:avLst/>
          </a:prstGeom>
        </p:spPr>
      </p:pic>
      <p:sp>
        <p:nvSpPr>
          <p:cNvPr id="2" name="TextBox 1"/>
          <p:cNvSpPr txBox="1"/>
          <p:nvPr/>
        </p:nvSpPr>
        <p:spPr>
          <a:xfrm>
            <a:off x="5184671" y="1899967"/>
            <a:ext cx="903763" cy="369332"/>
          </a:xfrm>
          <a:prstGeom prst="rect">
            <a:avLst/>
          </a:prstGeom>
          <a:noFill/>
        </p:spPr>
        <p:txBody>
          <a:bodyPr wrap="none" rtlCol="0">
            <a:spAutoFit/>
          </a:bodyPr>
          <a:lstStyle/>
          <a:p>
            <a:r>
              <a:rPr lang="en-US" dirty="0" err="1" smtClean="0"/>
              <a:t>spinons</a:t>
            </a:r>
            <a:endParaRPr lang="en-US" dirty="0"/>
          </a:p>
        </p:txBody>
      </p:sp>
      <p:sp>
        <p:nvSpPr>
          <p:cNvPr id="3" name="TextBox 2"/>
          <p:cNvSpPr txBox="1"/>
          <p:nvPr/>
        </p:nvSpPr>
        <p:spPr>
          <a:xfrm>
            <a:off x="1921340" y="1356824"/>
            <a:ext cx="971728" cy="369332"/>
          </a:xfrm>
          <a:prstGeom prst="rect">
            <a:avLst/>
          </a:prstGeom>
          <a:noFill/>
        </p:spPr>
        <p:txBody>
          <a:bodyPr wrap="none" rtlCol="0">
            <a:spAutoFit/>
          </a:bodyPr>
          <a:lstStyle/>
          <a:p>
            <a:r>
              <a:rPr lang="en-US" dirty="0" err="1" smtClean="0"/>
              <a:t>orbitons</a:t>
            </a:r>
            <a:endParaRPr lang="en-US" dirty="0"/>
          </a:p>
        </p:txBody>
      </p:sp>
      <p:sp>
        <p:nvSpPr>
          <p:cNvPr id="12" name="TextBox 11"/>
          <p:cNvSpPr txBox="1"/>
          <p:nvPr/>
        </p:nvSpPr>
        <p:spPr>
          <a:xfrm>
            <a:off x="6039837" y="6544711"/>
            <a:ext cx="2560191" cy="307777"/>
          </a:xfrm>
          <a:prstGeom prst="rect">
            <a:avLst/>
          </a:prstGeom>
          <a:noFill/>
        </p:spPr>
        <p:txBody>
          <a:bodyPr wrap="none" rtlCol="0">
            <a:spAutoFit/>
          </a:bodyPr>
          <a:lstStyle/>
          <a:p>
            <a:r>
              <a:rPr lang="en-US" sz="1400" dirty="0" smtClean="0"/>
              <a:t>J. </a:t>
            </a:r>
            <a:r>
              <a:rPr lang="en-US" sz="1400" dirty="0" err="1" smtClean="0"/>
              <a:t>Schlappa</a:t>
            </a:r>
            <a:r>
              <a:rPr lang="en-US" sz="1400" dirty="0" smtClean="0"/>
              <a:t> </a:t>
            </a:r>
            <a:r>
              <a:rPr lang="en-US" sz="1400" i="1" dirty="0" smtClean="0"/>
              <a:t>et al</a:t>
            </a:r>
            <a:r>
              <a:rPr lang="en-US" sz="1400" dirty="0" smtClean="0"/>
              <a:t>., Nature </a:t>
            </a:r>
            <a:r>
              <a:rPr lang="en-US" sz="1400" b="1" dirty="0" smtClean="0"/>
              <a:t>485</a:t>
            </a:r>
            <a:r>
              <a:rPr lang="en-US" sz="1400" dirty="0" smtClean="0"/>
              <a:t>, 82</a:t>
            </a:r>
            <a:endParaRPr lang="en-US" sz="1400" dirty="0"/>
          </a:p>
        </p:txBody>
      </p:sp>
    </p:spTree>
    <p:extLst>
      <p:ext uri="{BB962C8B-B14F-4D97-AF65-F5344CB8AC3E}">
        <p14:creationId xmlns:p14="http://schemas.microsoft.com/office/powerpoint/2010/main" val="1361633507"/>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Dispersing orbitals</a:t>
            </a:r>
            <a:endParaRPr lang="en-US" sz="2400" i="1"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9" name="Rectangle 8"/>
          <p:cNvSpPr/>
          <p:nvPr/>
        </p:nvSpPr>
        <p:spPr>
          <a:xfrm>
            <a:off x="156089" y="1056639"/>
            <a:ext cx="625473" cy="484851"/>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4428849" y="1056639"/>
            <a:ext cx="303941" cy="484851"/>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 name="Picture 1" descr="plGrR.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5013979"/>
            <a:ext cx="9144000" cy="1088136"/>
          </a:xfrm>
          <a:prstGeom prst="rect">
            <a:avLst/>
          </a:prstGeom>
        </p:spPr>
      </p:pic>
      <p:pic>
        <p:nvPicPr>
          <p:cNvPr id="3" name="Picture 2" descr="plExR.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3770395"/>
            <a:ext cx="9144000" cy="1243584"/>
          </a:xfrm>
          <a:prstGeom prst="rect">
            <a:avLst/>
          </a:prstGeom>
        </p:spPr>
      </p:pic>
      <p:pic>
        <p:nvPicPr>
          <p:cNvPr id="16" name="Picture 15" descr="plOrb.gi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1778035"/>
            <a:ext cx="9144000" cy="1810512"/>
          </a:xfrm>
          <a:prstGeom prst="rect">
            <a:avLst/>
          </a:prstGeom>
        </p:spPr>
      </p:pic>
      <p:sp>
        <p:nvSpPr>
          <p:cNvPr id="11" name="TextBox 10"/>
          <p:cNvSpPr txBox="1"/>
          <p:nvPr/>
        </p:nvSpPr>
        <p:spPr>
          <a:xfrm>
            <a:off x="6039837" y="6544711"/>
            <a:ext cx="2560191" cy="307777"/>
          </a:xfrm>
          <a:prstGeom prst="rect">
            <a:avLst/>
          </a:prstGeom>
          <a:noFill/>
        </p:spPr>
        <p:txBody>
          <a:bodyPr wrap="none" rtlCol="0">
            <a:spAutoFit/>
          </a:bodyPr>
          <a:lstStyle/>
          <a:p>
            <a:r>
              <a:rPr lang="en-US" sz="1400" dirty="0" smtClean="0"/>
              <a:t>J. </a:t>
            </a:r>
            <a:r>
              <a:rPr lang="en-US" sz="1400" dirty="0" err="1" smtClean="0"/>
              <a:t>Schlappa</a:t>
            </a:r>
            <a:r>
              <a:rPr lang="en-US" sz="1400" dirty="0" smtClean="0"/>
              <a:t> </a:t>
            </a:r>
            <a:r>
              <a:rPr lang="en-US" sz="1400" i="1" dirty="0" smtClean="0"/>
              <a:t>et al</a:t>
            </a:r>
            <a:r>
              <a:rPr lang="en-US" sz="1400" dirty="0" smtClean="0"/>
              <a:t>., Nature </a:t>
            </a:r>
            <a:r>
              <a:rPr lang="en-US" sz="1400" b="1" dirty="0" smtClean="0"/>
              <a:t>485</a:t>
            </a:r>
            <a:r>
              <a:rPr lang="en-US" sz="1400" dirty="0" smtClean="0"/>
              <a:t>, 82</a:t>
            </a:r>
            <a:endParaRPr lang="en-US" sz="1400" dirty="0"/>
          </a:p>
        </p:txBody>
      </p:sp>
    </p:spTree>
    <p:extLst>
      <p:ext uri="{BB962C8B-B14F-4D97-AF65-F5344CB8AC3E}">
        <p14:creationId xmlns:p14="http://schemas.microsoft.com/office/powerpoint/2010/main" val="2244785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Dispersing orbitals</a:t>
            </a:r>
            <a:endParaRPr lang="en-US" sz="2400" i="1"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9" name="Rectangle 8"/>
          <p:cNvSpPr/>
          <p:nvPr/>
        </p:nvSpPr>
        <p:spPr>
          <a:xfrm>
            <a:off x="156089" y="1056639"/>
            <a:ext cx="625473" cy="484851"/>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4428849" y="1056639"/>
            <a:ext cx="303941" cy="484851"/>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 name="Picture 1" descr="plGrR.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5013979"/>
            <a:ext cx="9144000" cy="1088136"/>
          </a:xfrm>
          <a:prstGeom prst="rect">
            <a:avLst/>
          </a:prstGeom>
        </p:spPr>
      </p:pic>
      <p:pic>
        <p:nvPicPr>
          <p:cNvPr id="5" name="Picture 4" descr="plOrb.gi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778035"/>
            <a:ext cx="9144000" cy="1810512"/>
          </a:xfrm>
          <a:prstGeom prst="rect">
            <a:avLst/>
          </a:prstGeom>
        </p:spPr>
      </p:pic>
      <p:pic>
        <p:nvPicPr>
          <p:cNvPr id="11" name="Picture 10" descr="Screen Shot 2012-12-06 at 21.34.42 .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56089" y="1038077"/>
            <a:ext cx="3982879" cy="5365723"/>
          </a:xfrm>
          <a:prstGeom prst="rect">
            <a:avLst/>
          </a:prstGeom>
        </p:spPr>
      </p:pic>
      <p:sp>
        <p:nvSpPr>
          <p:cNvPr id="12" name="TextBox 11"/>
          <p:cNvSpPr txBox="1"/>
          <p:nvPr/>
        </p:nvSpPr>
        <p:spPr>
          <a:xfrm>
            <a:off x="6039837" y="6544711"/>
            <a:ext cx="2560191" cy="307777"/>
          </a:xfrm>
          <a:prstGeom prst="rect">
            <a:avLst/>
          </a:prstGeom>
          <a:noFill/>
        </p:spPr>
        <p:txBody>
          <a:bodyPr wrap="none" rtlCol="0">
            <a:spAutoFit/>
          </a:bodyPr>
          <a:lstStyle/>
          <a:p>
            <a:r>
              <a:rPr lang="en-US" sz="1400" dirty="0" smtClean="0"/>
              <a:t>J. </a:t>
            </a:r>
            <a:r>
              <a:rPr lang="en-US" sz="1400" dirty="0" err="1" smtClean="0"/>
              <a:t>Schlappa</a:t>
            </a:r>
            <a:r>
              <a:rPr lang="en-US" sz="1400" dirty="0" smtClean="0"/>
              <a:t> </a:t>
            </a:r>
            <a:r>
              <a:rPr lang="en-US" sz="1400" i="1" dirty="0" smtClean="0"/>
              <a:t>et al</a:t>
            </a:r>
            <a:r>
              <a:rPr lang="en-US" sz="1400" dirty="0" smtClean="0"/>
              <a:t>., Nature </a:t>
            </a:r>
            <a:r>
              <a:rPr lang="en-US" sz="1400" b="1" dirty="0" smtClean="0"/>
              <a:t>485</a:t>
            </a:r>
            <a:r>
              <a:rPr lang="en-US" sz="1400" dirty="0" smtClean="0"/>
              <a:t>, 82</a:t>
            </a:r>
            <a:endParaRPr lang="en-US" sz="1400" dirty="0"/>
          </a:p>
        </p:txBody>
      </p:sp>
    </p:spTree>
    <p:extLst>
      <p:ext uri="{BB962C8B-B14F-4D97-AF65-F5344CB8AC3E}">
        <p14:creationId xmlns:p14="http://schemas.microsoft.com/office/powerpoint/2010/main" val="4040883092"/>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Additional literature</a:t>
            </a:r>
            <a:endParaRPr lang="en-US" sz="2400" i="1"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2" name="Rounded Rectangle 11"/>
          <p:cNvSpPr/>
          <p:nvPr/>
        </p:nvSpPr>
        <p:spPr>
          <a:xfrm>
            <a:off x="925382" y="1173600"/>
            <a:ext cx="7325500" cy="858400"/>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i="1" dirty="0" smtClean="0">
                <a:solidFill>
                  <a:schemeClr val="tx1"/>
                </a:solidFill>
              </a:rPr>
              <a:t>Core level spectroscopy of Solids</a:t>
            </a:r>
          </a:p>
          <a:p>
            <a:r>
              <a:rPr lang="en-US" sz="2000" dirty="0" smtClean="0">
                <a:solidFill>
                  <a:schemeClr val="tx1"/>
                </a:solidFill>
              </a:rPr>
              <a:t>Frank M. F. de Groot and Akio </a:t>
            </a:r>
            <a:r>
              <a:rPr lang="en-US" sz="2000" dirty="0" err="1" smtClean="0">
                <a:solidFill>
                  <a:schemeClr val="tx1"/>
                </a:solidFill>
              </a:rPr>
              <a:t>Kotani</a:t>
            </a:r>
            <a:endParaRPr lang="en-US" sz="2000" dirty="0" smtClean="0">
              <a:solidFill>
                <a:schemeClr val="tx1"/>
              </a:solidFill>
            </a:endParaRPr>
          </a:p>
          <a:p>
            <a:endParaRPr lang="en-US" sz="2000" dirty="0" smtClean="0">
              <a:solidFill>
                <a:schemeClr val="tx1"/>
              </a:solidFill>
            </a:endParaRPr>
          </a:p>
        </p:txBody>
      </p:sp>
      <p:sp>
        <p:nvSpPr>
          <p:cNvPr id="16" name="Rounded Rectangle 15"/>
          <p:cNvSpPr/>
          <p:nvPr/>
        </p:nvSpPr>
        <p:spPr>
          <a:xfrm>
            <a:off x="925382" y="2251367"/>
            <a:ext cx="7325500" cy="858400"/>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i="1" dirty="0">
                <a:solidFill>
                  <a:schemeClr val="tx1"/>
                </a:solidFill>
              </a:rPr>
              <a:t>NEXAFS Spectroscopy</a:t>
            </a:r>
          </a:p>
          <a:p>
            <a:r>
              <a:rPr lang="en-US" sz="2000" dirty="0">
                <a:solidFill>
                  <a:schemeClr val="tx1"/>
                </a:solidFill>
              </a:rPr>
              <a:t>Joachim </a:t>
            </a:r>
            <a:r>
              <a:rPr lang="en-US" sz="2000" dirty="0" err="1">
                <a:solidFill>
                  <a:schemeClr val="tx1"/>
                </a:solidFill>
              </a:rPr>
              <a:t>Stöhr</a:t>
            </a:r>
            <a:endParaRPr lang="en-US" sz="2000" dirty="0">
              <a:solidFill>
                <a:schemeClr val="tx1"/>
              </a:solidFill>
            </a:endParaRPr>
          </a:p>
        </p:txBody>
      </p:sp>
      <p:sp>
        <p:nvSpPr>
          <p:cNvPr id="17" name="Rounded Rectangle 16"/>
          <p:cNvSpPr/>
          <p:nvPr/>
        </p:nvSpPr>
        <p:spPr>
          <a:xfrm>
            <a:off x="925382" y="4230834"/>
            <a:ext cx="7325500" cy="858400"/>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i="1" dirty="0">
                <a:solidFill>
                  <a:schemeClr val="tx1"/>
                </a:solidFill>
              </a:rPr>
              <a:t>Introduction to ligand field </a:t>
            </a:r>
            <a:r>
              <a:rPr lang="en-US" sz="2000" i="1" dirty="0" smtClean="0">
                <a:solidFill>
                  <a:schemeClr val="tx1"/>
                </a:solidFill>
              </a:rPr>
              <a:t>theory </a:t>
            </a:r>
            <a:r>
              <a:rPr lang="en-US" sz="2000" dirty="0" smtClean="0">
                <a:solidFill>
                  <a:schemeClr val="tx1"/>
                </a:solidFill>
              </a:rPr>
              <a:t>(chapter 1 – 6)</a:t>
            </a:r>
            <a:r>
              <a:rPr lang="en-US" sz="2000" i="1" dirty="0" smtClean="0">
                <a:solidFill>
                  <a:schemeClr val="tx1"/>
                </a:solidFill>
              </a:rPr>
              <a:t> </a:t>
            </a:r>
            <a:endParaRPr lang="en-US" sz="2000" i="1" dirty="0">
              <a:solidFill>
                <a:schemeClr val="tx1"/>
              </a:solidFill>
            </a:endParaRPr>
          </a:p>
          <a:p>
            <a:r>
              <a:rPr lang="en-US" sz="2000" dirty="0">
                <a:solidFill>
                  <a:schemeClr val="tx1"/>
                </a:solidFill>
              </a:rPr>
              <a:t>Carl Johan </a:t>
            </a:r>
            <a:r>
              <a:rPr lang="en-US" sz="2000" dirty="0" err="1">
                <a:solidFill>
                  <a:schemeClr val="tx1"/>
                </a:solidFill>
              </a:rPr>
              <a:t>Ballhausen</a:t>
            </a:r>
            <a:r>
              <a:rPr lang="en-US" sz="2000" dirty="0">
                <a:solidFill>
                  <a:schemeClr val="tx1"/>
                </a:solidFill>
              </a:rPr>
              <a:t> (1962)</a:t>
            </a:r>
          </a:p>
        </p:txBody>
      </p:sp>
      <p:sp>
        <p:nvSpPr>
          <p:cNvPr id="18" name="Rounded Rectangle 17"/>
          <p:cNvSpPr/>
          <p:nvPr/>
        </p:nvSpPr>
        <p:spPr>
          <a:xfrm>
            <a:off x="925382" y="5308600"/>
            <a:ext cx="7325500" cy="858400"/>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000" i="1" dirty="0" smtClean="0">
                <a:solidFill>
                  <a:schemeClr val="tx1"/>
                </a:solidFill>
              </a:rPr>
              <a:t>Physical Chemistry </a:t>
            </a:r>
            <a:r>
              <a:rPr lang="en-US" sz="2000" dirty="0" smtClean="0">
                <a:solidFill>
                  <a:schemeClr val="tx1"/>
                </a:solidFill>
              </a:rPr>
              <a:t>(chapter 13 – 18, (10 – 15) edition 5 (8))</a:t>
            </a:r>
            <a:endParaRPr lang="en-US" sz="2000" i="1" dirty="0">
              <a:solidFill>
                <a:schemeClr val="tx1"/>
              </a:solidFill>
            </a:endParaRPr>
          </a:p>
          <a:p>
            <a:r>
              <a:rPr lang="en-US" sz="2000" dirty="0" smtClean="0">
                <a:solidFill>
                  <a:schemeClr val="tx1"/>
                </a:solidFill>
              </a:rPr>
              <a:t>Peter Atkins (2006)</a:t>
            </a:r>
            <a:endParaRPr lang="en-US" sz="2000" dirty="0">
              <a:solidFill>
                <a:schemeClr val="tx1"/>
              </a:solidFill>
            </a:endParaRPr>
          </a:p>
        </p:txBody>
      </p:sp>
    </p:spTree>
    <p:extLst>
      <p:ext uri="{BB962C8B-B14F-4D97-AF65-F5344CB8AC3E}">
        <p14:creationId xmlns:p14="http://schemas.microsoft.com/office/powerpoint/2010/main" val="4004447324"/>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Software to do </a:t>
            </a:r>
            <a:r>
              <a:rPr lang="en-US" sz="2400" dirty="0" err="1" smtClean="0"/>
              <a:t>multiplet</a:t>
            </a:r>
            <a:r>
              <a:rPr lang="en-US" sz="2400" dirty="0" smtClean="0"/>
              <a:t> calculations</a:t>
            </a:r>
            <a:endParaRPr lang="en-US" sz="2400" i="1"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2" name="Rounded Rectangle 11"/>
          <p:cNvSpPr/>
          <p:nvPr/>
        </p:nvSpPr>
        <p:spPr>
          <a:xfrm>
            <a:off x="925382" y="1173600"/>
            <a:ext cx="7325500" cy="858400"/>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i="1" dirty="0" err="1" smtClean="0">
                <a:solidFill>
                  <a:schemeClr val="tx1"/>
                </a:solidFill>
              </a:rPr>
              <a:t>Quanty</a:t>
            </a:r>
            <a:endParaRPr lang="en-US" sz="2000" i="1" dirty="0" smtClean="0">
              <a:solidFill>
                <a:schemeClr val="tx1"/>
              </a:solidFill>
            </a:endParaRPr>
          </a:p>
          <a:p>
            <a:pPr algn="ctr"/>
            <a:r>
              <a:rPr lang="en-US" sz="2000" dirty="0" err="1" smtClean="0">
                <a:solidFill>
                  <a:schemeClr val="tx1"/>
                </a:solidFill>
                <a:hlinkClick r:id="rId2"/>
              </a:rPr>
              <a:t>www.quanty.org</a:t>
            </a:r>
            <a:endParaRPr lang="en-US" sz="2000" dirty="0" smtClean="0">
              <a:solidFill>
                <a:schemeClr val="tx1"/>
              </a:solidFill>
            </a:endParaRPr>
          </a:p>
          <a:p>
            <a:endParaRPr lang="en-US" sz="2000" dirty="0" smtClean="0">
              <a:solidFill>
                <a:schemeClr val="tx1"/>
              </a:solidFill>
            </a:endParaRPr>
          </a:p>
        </p:txBody>
      </p:sp>
      <p:sp>
        <p:nvSpPr>
          <p:cNvPr id="16" name="Rounded Rectangle 15"/>
          <p:cNvSpPr/>
          <p:nvPr/>
        </p:nvSpPr>
        <p:spPr>
          <a:xfrm>
            <a:off x="925382" y="2251366"/>
            <a:ext cx="7325500" cy="2718509"/>
          </a:xfrm>
          <a:prstGeom prst="roundRect">
            <a:avLst>
              <a:gd name="adj" fmla="val 6924"/>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just"/>
            <a:r>
              <a:rPr lang="en-US" sz="2000" dirty="0" err="1">
                <a:solidFill>
                  <a:schemeClr val="tx1"/>
                </a:solidFill>
              </a:rPr>
              <a:t>Quanty</a:t>
            </a:r>
            <a:r>
              <a:rPr lang="en-US" sz="2000" dirty="0">
                <a:solidFill>
                  <a:schemeClr val="tx1"/>
                </a:solidFill>
              </a:rPr>
              <a:t> is a script language which allows the user to program quantum mechanical problems in second quantization and when possible solve these. It can be used in quantum chemistry as post </a:t>
            </a:r>
            <a:r>
              <a:rPr lang="en-US" sz="2000" dirty="0" err="1">
                <a:solidFill>
                  <a:schemeClr val="tx1"/>
                </a:solidFill>
              </a:rPr>
              <a:t>Hartree-Fock</a:t>
            </a:r>
            <a:r>
              <a:rPr lang="en-US" sz="2000" dirty="0">
                <a:solidFill>
                  <a:schemeClr val="tx1"/>
                </a:solidFill>
              </a:rPr>
              <a:t> or in one of the LDA++ schemes. (self consistent field, configuration interaction, coupled cluster, restricted active space, ...) The idea of </a:t>
            </a:r>
            <a:r>
              <a:rPr lang="en-US" sz="2000" dirty="0" err="1">
                <a:solidFill>
                  <a:schemeClr val="tx1"/>
                </a:solidFill>
              </a:rPr>
              <a:t>Quanty</a:t>
            </a:r>
            <a:r>
              <a:rPr lang="en-US" sz="2000" dirty="0">
                <a:solidFill>
                  <a:schemeClr val="tx1"/>
                </a:solidFill>
              </a:rPr>
              <a:t> is that the user can focus on the model and its physical or chemical meaning. </a:t>
            </a:r>
            <a:r>
              <a:rPr lang="en-US" sz="2000" dirty="0" err="1">
                <a:solidFill>
                  <a:schemeClr val="tx1"/>
                </a:solidFill>
              </a:rPr>
              <a:t>Quanty</a:t>
            </a:r>
            <a:r>
              <a:rPr lang="en-US" sz="2000" dirty="0">
                <a:solidFill>
                  <a:schemeClr val="tx1"/>
                </a:solidFill>
              </a:rPr>
              <a:t> will take care of the mathematics.</a:t>
            </a:r>
          </a:p>
        </p:txBody>
      </p:sp>
      <p:pic>
        <p:nvPicPr>
          <p:cNvPr id="4" name="Picture 3" descr="quanty4opt2.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333936"/>
            <a:ext cx="9144000" cy="1005840"/>
          </a:xfrm>
          <a:prstGeom prst="rect">
            <a:avLst/>
          </a:prstGeom>
        </p:spPr>
      </p:pic>
    </p:spTree>
    <p:extLst>
      <p:ext uri="{BB962C8B-B14F-4D97-AF65-F5344CB8AC3E}">
        <p14:creationId xmlns:p14="http://schemas.microsoft.com/office/powerpoint/2010/main" val="2266886145"/>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descr="dfg_logo.gi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12000" y="5436920"/>
            <a:ext cx="1524000" cy="1016000"/>
          </a:xfrm>
          <a:prstGeom prst="rect">
            <a:avLst/>
          </a:prstGeom>
        </p:spPr>
      </p:pic>
      <p:pic>
        <p:nvPicPr>
          <p:cNvPr id="3" name="Picture 2" descr="for1346_logo.gi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221898" y="5437132"/>
            <a:ext cx="1015787" cy="1015787"/>
          </a:xfrm>
          <a:prstGeom prst="rect">
            <a:avLst/>
          </a:prstGeom>
        </p:spPr>
      </p:pic>
      <p:pic>
        <p:nvPicPr>
          <p:cNvPr id="10" name="Picture 9" descr="mpg_logo.gif"/>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262267" y="5437134"/>
            <a:ext cx="1269733" cy="1015786"/>
          </a:xfrm>
          <a:prstGeom prst="rect">
            <a:avLst/>
          </a:prstGeom>
        </p:spPr>
      </p:pic>
      <p:pic>
        <p:nvPicPr>
          <p:cNvPr id="11" name="Picture 10" descr="mpi_ubc_logo.gif"/>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3347113" y="5436651"/>
            <a:ext cx="2976211" cy="1016267"/>
          </a:xfrm>
          <a:prstGeom prst="rect">
            <a:avLst/>
          </a:prstGeom>
        </p:spPr>
      </p:pic>
      <p:pic>
        <p:nvPicPr>
          <p:cNvPr id="12" name="Picture 11" descr="ubc_logo.gif"/>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6323324" y="5437134"/>
            <a:ext cx="976717" cy="1015786"/>
          </a:xfrm>
          <a:prstGeom prst="rect">
            <a:avLst/>
          </a:prstGeom>
        </p:spPr>
      </p:pic>
      <p:pic>
        <p:nvPicPr>
          <p:cNvPr id="7" name="Picture 6"/>
          <p:cNvPicPr>
            <a:picLocks noChangeAspect="1"/>
          </p:cNvPicPr>
          <p:nvPr/>
        </p:nvPicPr>
        <p:blipFill>
          <a:blip r:embed="rId8"/>
          <a:stretch>
            <a:fillRect/>
          </a:stretch>
        </p:blipFill>
        <p:spPr>
          <a:xfrm>
            <a:off x="510400" y="3627877"/>
            <a:ext cx="1625600" cy="1625600"/>
          </a:xfrm>
          <a:prstGeom prst="rect">
            <a:avLst/>
          </a:prstGeom>
        </p:spPr>
      </p:pic>
    </p:spTree>
    <p:extLst>
      <p:ext uri="{BB962C8B-B14F-4D97-AF65-F5344CB8AC3E}">
        <p14:creationId xmlns:p14="http://schemas.microsoft.com/office/powerpoint/2010/main" val="1251391705"/>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descr="dfg_logo.gif"/>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12000" y="5436920"/>
            <a:ext cx="1524000" cy="1016000"/>
          </a:xfrm>
          <a:prstGeom prst="rect">
            <a:avLst/>
          </a:prstGeom>
        </p:spPr>
      </p:pic>
      <p:pic>
        <p:nvPicPr>
          <p:cNvPr id="3" name="Picture 2" descr="for1346_logo.gi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221898" y="5437132"/>
            <a:ext cx="1015787" cy="1015787"/>
          </a:xfrm>
          <a:prstGeom prst="rect">
            <a:avLst/>
          </a:prstGeom>
        </p:spPr>
      </p:pic>
      <p:pic>
        <p:nvPicPr>
          <p:cNvPr id="10" name="Picture 9" descr="mpg_logo.gif"/>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262267" y="5437134"/>
            <a:ext cx="1269733" cy="1015786"/>
          </a:xfrm>
          <a:prstGeom prst="rect">
            <a:avLst/>
          </a:prstGeom>
        </p:spPr>
      </p:pic>
      <p:pic>
        <p:nvPicPr>
          <p:cNvPr id="11" name="Picture 10" descr="mpi_ubc_logo.gif"/>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3347113" y="5436651"/>
            <a:ext cx="2976211" cy="1016267"/>
          </a:xfrm>
          <a:prstGeom prst="rect">
            <a:avLst/>
          </a:prstGeom>
        </p:spPr>
      </p:pic>
      <p:pic>
        <p:nvPicPr>
          <p:cNvPr id="12" name="Picture 11" descr="ubc_logo.gif"/>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6323324" y="5437134"/>
            <a:ext cx="976717" cy="1015786"/>
          </a:xfrm>
          <a:prstGeom prst="rect">
            <a:avLst/>
          </a:prstGeom>
        </p:spPr>
      </p:pic>
      <p:pic>
        <p:nvPicPr>
          <p:cNvPr id="4" name="Picture 3" descr="TwoLevelLogo.gif"/>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612000" y="851951"/>
            <a:ext cx="5080000" cy="3314700"/>
          </a:xfrm>
          <a:prstGeom prst="rect">
            <a:avLst/>
          </a:prstGeom>
        </p:spPr>
      </p:pic>
      <p:pic>
        <p:nvPicPr>
          <p:cNvPr id="8" name="Picture 7"/>
          <p:cNvPicPr>
            <a:picLocks noChangeAspect="1"/>
          </p:cNvPicPr>
          <p:nvPr/>
        </p:nvPicPr>
        <p:blipFill>
          <a:blip r:embed="rId9"/>
          <a:stretch>
            <a:fillRect/>
          </a:stretch>
        </p:blipFill>
        <p:spPr>
          <a:xfrm>
            <a:off x="510400" y="3627877"/>
            <a:ext cx="1625600" cy="1625600"/>
          </a:xfrm>
          <a:prstGeom prst="rect">
            <a:avLst/>
          </a:prstGeom>
        </p:spPr>
      </p:pic>
    </p:spTree>
    <p:extLst>
      <p:ext uri="{BB962C8B-B14F-4D97-AF65-F5344CB8AC3E}">
        <p14:creationId xmlns:p14="http://schemas.microsoft.com/office/powerpoint/2010/main" val="1244352906"/>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averkort_16.pdf"/>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12000" y="2795336"/>
            <a:ext cx="7920000" cy="3554664"/>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Ligand field theory for </a:t>
            </a:r>
            <a:r>
              <a:rPr lang="en-US" sz="2400" dirty="0" err="1" smtClean="0"/>
              <a:t>NiO</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4" name="Picture 3"/>
          <p:cNvPicPr>
            <a:picLocks noChangeAspect="1"/>
          </p:cNvPicPr>
          <p:nvPr/>
        </p:nvPicPr>
        <p:blipFill>
          <a:blip r:embed="rId4">
            <a:extLst>
              <a:ext uri="{BEBA8EAE-BF5A-486C-A8C5-ECC9F3942E4B}">
                <a14:imgProps xmlns:a14="http://schemas.microsoft.com/office/drawing/2010/main">
                  <a14:imgLayer r:embed="rId5">
                    <a14:imgEffect>
                      <a14:backgroundRemoval t="0" b="100000" l="0" r="100000"/>
                    </a14:imgEffect>
                  </a14:imgLayer>
                </a14:imgProps>
              </a:ext>
            </a:extLst>
          </a:blip>
          <a:stretch>
            <a:fillRect/>
          </a:stretch>
        </p:blipFill>
        <p:spPr>
          <a:xfrm>
            <a:off x="6621033" y="1220125"/>
            <a:ext cx="1803400" cy="1803400"/>
          </a:xfrm>
          <a:prstGeom prst="rect">
            <a:avLst/>
          </a:prstGeom>
        </p:spPr>
      </p:pic>
      <p:grpSp>
        <p:nvGrpSpPr>
          <p:cNvPr id="34" name="Group 33"/>
          <p:cNvGrpSpPr/>
          <p:nvPr/>
        </p:nvGrpSpPr>
        <p:grpSpPr>
          <a:xfrm>
            <a:off x="1282700" y="2255827"/>
            <a:ext cx="4292600" cy="2519373"/>
            <a:chOff x="1282700" y="2255827"/>
            <a:chExt cx="4292600" cy="2519373"/>
          </a:xfrm>
        </p:grpSpPr>
        <p:sp>
          <p:nvSpPr>
            <p:cNvPr id="9" name="Donut 8"/>
            <p:cNvSpPr/>
            <p:nvPr/>
          </p:nvSpPr>
          <p:spPr>
            <a:xfrm>
              <a:off x="4749800" y="3949700"/>
              <a:ext cx="825500" cy="825500"/>
            </a:xfrm>
            <a:prstGeom prst="donut">
              <a:avLst>
                <a:gd name="adj" fmla="val 1269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 name="Minus 2"/>
            <p:cNvSpPr/>
            <p:nvPr/>
          </p:nvSpPr>
          <p:spPr>
            <a:xfrm>
              <a:off x="1282700" y="4102100"/>
              <a:ext cx="698500" cy="501650"/>
            </a:xfrm>
            <a:prstGeom prst="mathMin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Curved Connector 11"/>
            <p:cNvCxnSpPr/>
            <p:nvPr/>
          </p:nvCxnSpPr>
          <p:spPr>
            <a:xfrm rot="5400000" flipH="1" flipV="1">
              <a:off x="1602865" y="2733166"/>
              <a:ext cx="1639920" cy="1529750"/>
            </a:xfrm>
            <a:prstGeom prst="curvedConnector3">
              <a:avLst>
                <a:gd name="adj1" fmla="val 50000"/>
              </a:avLst>
            </a:prstGeom>
            <a:ln w="57150" cmpd="sng">
              <a:solidFill>
                <a:srgbClr val="4F81BD"/>
              </a:solidFill>
            </a:ln>
          </p:spPr>
          <p:style>
            <a:lnRef idx="2">
              <a:schemeClr val="accent1"/>
            </a:lnRef>
            <a:fillRef idx="0">
              <a:schemeClr val="accent1"/>
            </a:fillRef>
            <a:effectRef idx="1">
              <a:schemeClr val="accent1"/>
            </a:effectRef>
            <a:fontRef idx="minor">
              <a:schemeClr val="tx1"/>
            </a:fontRef>
          </p:style>
        </p:cxnSp>
        <p:cxnSp>
          <p:nvCxnSpPr>
            <p:cNvPr id="21" name="Curved Connector 20"/>
            <p:cNvCxnSpPr>
              <a:stCxn id="9" idx="0"/>
            </p:cNvCxnSpPr>
            <p:nvPr/>
          </p:nvCxnSpPr>
          <p:spPr>
            <a:xfrm rot="16200000" flipV="1">
              <a:off x="3997955" y="2785104"/>
              <a:ext cx="1271618" cy="1057573"/>
            </a:xfrm>
            <a:prstGeom prst="curvedConnector3">
              <a:avLst>
                <a:gd name="adj1" fmla="val 50000"/>
              </a:avLst>
            </a:prstGeom>
            <a:ln w="57150" cmpd="sng">
              <a:solidFill>
                <a:srgbClr val="4F81BD"/>
              </a:solidFill>
            </a:ln>
          </p:spPr>
          <p:style>
            <a:lnRef idx="2">
              <a:schemeClr val="accent1"/>
            </a:lnRef>
            <a:fillRef idx="0">
              <a:schemeClr val="accent1"/>
            </a:fillRef>
            <a:effectRef idx="1">
              <a:schemeClr val="accent1"/>
            </a:effectRef>
            <a:fontRef idx="minor">
              <a:schemeClr val="tx1"/>
            </a:fontRef>
          </p:style>
        </p:cxnSp>
        <p:sp>
          <p:nvSpPr>
            <p:cNvPr id="10" name="Rounded Rectangle 9"/>
            <p:cNvSpPr/>
            <p:nvPr/>
          </p:nvSpPr>
          <p:spPr>
            <a:xfrm>
              <a:off x="2649150" y="2255827"/>
              <a:ext cx="1803400" cy="422254"/>
            </a:xfrm>
            <a:prstGeom prst="roundRect">
              <a:avLst>
                <a:gd name="adj" fmla="val 23926"/>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tIns="0" bIns="0" rtlCol="0" anchor="t" anchorCtr="1"/>
            <a:lstStyle/>
            <a:p>
              <a:pPr algn="ctr"/>
              <a:r>
                <a:rPr lang="en-US" sz="2000" dirty="0" smtClean="0">
                  <a:solidFill>
                    <a:schemeClr val="tx1"/>
                  </a:solidFill>
                </a:rPr>
                <a:t>Ni</a:t>
              </a:r>
              <a:r>
                <a:rPr lang="en-US" sz="2000" baseline="30000" dirty="0" smtClean="0">
                  <a:solidFill>
                    <a:schemeClr val="tx1"/>
                  </a:solidFill>
                </a:rPr>
                <a:t>2+</a:t>
              </a:r>
              <a:r>
                <a:rPr lang="en-US" sz="2000" dirty="0" smtClean="0">
                  <a:solidFill>
                    <a:schemeClr val="tx1"/>
                  </a:solidFill>
                </a:rPr>
                <a:t> - 4s</a:t>
              </a:r>
              <a:r>
                <a:rPr lang="en-US" sz="2000" baseline="30000" dirty="0" smtClean="0">
                  <a:solidFill>
                    <a:schemeClr val="tx1"/>
                  </a:solidFill>
                </a:rPr>
                <a:t>0</a:t>
              </a:r>
              <a:r>
                <a:rPr lang="en-US" sz="2000" dirty="0" smtClean="0">
                  <a:solidFill>
                    <a:schemeClr val="tx1"/>
                  </a:solidFill>
                </a:rPr>
                <a:t> 3d</a:t>
              </a:r>
              <a:r>
                <a:rPr lang="en-US" sz="2000" baseline="30000" dirty="0" smtClean="0">
                  <a:solidFill>
                    <a:schemeClr val="tx1"/>
                  </a:solidFill>
                </a:rPr>
                <a:t>8</a:t>
              </a:r>
              <a:endParaRPr lang="en-US" sz="2000" dirty="0" smtClean="0">
                <a:solidFill>
                  <a:schemeClr val="tx1"/>
                </a:solidFill>
              </a:endParaRPr>
            </a:p>
            <a:p>
              <a:pPr marL="342900" indent="-342900" algn="ctr">
                <a:buFont typeface="Arial"/>
                <a:buChar char="•"/>
              </a:pPr>
              <a:endParaRPr lang="en-US" sz="2400" dirty="0">
                <a:solidFill>
                  <a:schemeClr val="tx1"/>
                </a:solidFill>
              </a:endParaRPr>
            </a:p>
          </p:txBody>
        </p:sp>
      </p:grpSp>
      <p:grpSp>
        <p:nvGrpSpPr>
          <p:cNvPr id="33" name="Group 32"/>
          <p:cNvGrpSpPr/>
          <p:nvPr/>
        </p:nvGrpSpPr>
        <p:grpSpPr>
          <a:xfrm>
            <a:off x="5162551" y="1681173"/>
            <a:ext cx="3369449" cy="2420927"/>
            <a:chOff x="5162551" y="1681173"/>
            <a:chExt cx="3369449" cy="2420927"/>
          </a:xfrm>
        </p:grpSpPr>
        <p:sp>
          <p:nvSpPr>
            <p:cNvPr id="2" name="Donut 1"/>
            <p:cNvSpPr/>
            <p:nvPr/>
          </p:nvSpPr>
          <p:spPr>
            <a:xfrm>
              <a:off x="7112000" y="3276600"/>
              <a:ext cx="825500" cy="825500"/>
            </a:xfrm>
            <a:prstGeom prst="donut">
              <a:avLst>
                <a:gd name="adj" fmla="val 1269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28" name="Curved Connector 27"/>
            <p:cNvCxnSpPr/>
            <p:nvPr/>
          </p:nvCxnSpPr>
          <p:spPr>
            <a:xfrm rot="16200000" flipV="1">
              <a:off x="6340663" y="2100832"/>
              <a:ext cx="1173175" cy="1154500"/>
            </a:xfrm>
            <a:prstGeom prst="curvedConnector3">
              <a:avLst>
                <a:gd name="adj1" fmla="val 50000"/>
              </a:avLst>
            </a:prstGeom>
            <a:ln w="57150" cmpd="sng">
              <a:solidFill>
                <a:srgbClr val="4F81BD"/>
              </a:solidFill>
            </a:ln>
          </p:spPr>
          <p:style>
            <a:lnRef idx="2">
              <a:schemeClr val="accent1"/>
            </a:lnRef>
            <a:fillRef idx="0">
              <a:schemeClr val="accent1"/>
            </a:fillRef>
            <a:effectRef idx="1">
              <a:schemeClr val="accent1"/>
            </a:effectRef>
            <a:fontRef idx="minor">
              <a:schemeClr val="tx1"/>
            </a:fontRef>
          </p:style>
        </p:cxnSp>
        <p:sp>
          <p:nvSpPr>
            <p:cNvPr id="8" name="Rounded Rectangle 7"/>
            <p:cNvSpPr/>
            <p:nvPr/>
          </p:nvSpPr>
          <p:spPr>
            <a:xfrm>
              <a:off x="5162551" y="1681173"/>
              <a:ext cx="1356500" cy="422254"/>
            </a:xfrm>
            <a:prstGeom prst="roundRect">
              <a:avLst>
                <a:gd name="adj" fmla="val 23926"/>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tIns="0" bIns="0" rtlCol="0" anchor="t" anchorCtr="1"/>
            <a:lstStyle/>
            <a:p>
              <a:pPr algn="ctr"/>
              <a:r>
                <a:rPr lang="en-US" sz="2000" dirty="0" smtClean="0">
                  <a:solidFill>
                    <a:schemeClr val="tx1"/>
                  </a:solidFill>
                </a:rPr>
                <a:t>O</a:t>
              </a:r>
              <a:r>
                <a:rPr lang="en-US" sz="2000" baseline="30000" dirty="0" smtClean="0">
                  <a:solidFill>
                    <a:schemeClr val="tx1"/>
                  </a:solidFill>
                </a:rPr>
                <a:t>2-</a:t>
              </a:r>
              <a:r>
                <a:rPr lang="en-US" sz="2000" dirty="0" smtClean="0">
                  <a:solidFill>
                    <a:schemeClr val="tx1"/>
                  </a:solidFill>
                </a:rPr>
                <a:t> - 2p</a:t>
              </a:r>
              <a:r>
                <a:rPr lang="en-US" sz="2000" baseline="30000" dirty="0" smtClean="0">
                  <a:solidFill>
                    <a:schemeClr val="tx1"/>
                  </a:solidFill>
                </a:rPr>
                <a:t>6</a:t>
              </a:r>
              <a:endParaRPr lang="en-US" sz="2000" dirty="0" smtClean="0">
                <a:solidFill>
                  <a:schemeClr val="tx1"/>
                </a:solidFill>
              </a:endParaRPr>
            </a:p>
            <a:p>
              <a:pPr marL="342900" indent="-342900" algn="ctr">
                <a:buFont typeface="Arial"/>
                <a:buChar char="•"/>
              </a:pPr>
              <a:endParaRPr lang="en-US" sz="2400" dirty="0">
                <a:solidFill>
                  <a:schemeClr val="tx1"/>
                </a:solidFill>
              </a:endParaRPr>
            </a:p>
          </p:txBody>
        </p:sp>
        <p:sp>
          <p:nvSpPr>
            <p:cNvPr id="32" name="Minus 31"/>
            <p:cNvSpPr/>
            <p:nvPr/>
          </p:nvSpPr>
          <p:spPr>
            <a:xfrm>
              <a:off x="7833500" y="3448050"/>
              <a:ext cx="698500" cy="501650"/>
            </a:xfrm>
            <a:prstGeom prst="mathMin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738157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DA_p_MLFT_04A (dragged).pdf"/>
          <p:cNvPicPr>
            <a:picLocks noChangeAspect="1"/>
          </p:cNvPicPr>
          <p:nvPr/>
        </p:nvPicPr>
        <p:blipFill rotWithShape="1">
          <a:blip r:embed="rId3" cstate="screen">
            <a:extLst>
              <a:ext uri="{28A0092B-C50C-407E-A947-70E740481C1C}">
                <a14:useLocalDpi xmlns:a14="http://schemas.microsoft.com/office/drawing/2010/main"/>
              </a:ext>
            </a:extLst>
          </a:blip>
          <a:srcRect t="15048" r="60834" b="5850"/>
          <a:stretch/>
        </p:blipFill>
        <p:spPr>
          <a:xfrm>
            <a:off x="0" y="1368778"/>
            <a:ext cx="3581400" cy="5111222"/>
          </a:xfrm>
          <a:prstGeom prst="rect">
            <a:avLst/>
          </a:prstGeom>
        </p:spPr>
      </p:pic>
      <p:sp>
        <p:nvSpPr>
          <p:cNvPr id="55" name="Donut 54"/>
          <p:cNvSpPr/>
          <p:nvPr/>
        </p:nvSpPr>
        <p:spPr>
          <a:xfrm>
            <a:off x="495299" y="3124200"/>
            <a:ext cx="2845528" cy="3355800"/>
          </a:xfrm>
          <a:prstGeom prst="donut">
            <a:avLst>
              <a:gd name="adj" fmla="val 3601"/>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Orbital energy level diagram</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4" name="Picture 3"/>
          <p:cNvPicPr>
            <a:picLocks noChangeAspect="1"/>
          </p:cNvPicPr>
          <p:nvPr/>
        </p:nvPicPr>
        <p:blipFill>
          <a:blip r:embed="rId4">
            <a:extLst>
              <a:ext uri="{BEBA8EAE-BF5A-486C-A8C5-ECC9F3942E4B}">
                <a14:imgProps xmlns:a14="http://schemas.microsoft.com/office/drawing/2010/main">
                  <a14:imgLayer r:embed="rId5">
                    <a14:imgEffect>
                      <a14:backgroundRemoval t="0" b="100000" l="0" r="100000"/>
                    </a14:imgEffect>
                  </a14:imgLayer>
                </a14:imgProps>
              </a:ext>
            </a:extLst>
          </a:blip>
          <a:stretch>
            <a:fillRect/>
          </a:stretch>
        </p:blipFill>
        <p:spPr>
          <a:xfrm>
            <a:off x="6621033" y="1220125"/>
            <a:ext cx="1803400" cy="1803400"/>
          </a:xfrm>
          <a:prstGeom prst="rect">
            <a:avLst/>
          </a:prstGeom>
        </p:spPr>
      </p:pic>
      <p:grpSp>
        <p:nvGrpSpPr>
          <p:cNvPr id="51" name="Group 50"/>
          <p:cNvGrpSpPr/>
          <p:nvPr/>
        </p:nvGrpSpPr>
        <p:grpSpPr>
          <a:xfrm>
            <a:off x="3086100" y="3425367"/>
            <a:ext cx="1422400" cy="652436"/>
            <a:chOff x="3086100" y="3425367"/>
            <a:chExt cx="1422400" cy="652436"/>
          </a:xfrm>
        </p:grpSpPr>
        <p:cxnSp>
          <p:nvCxnSpPr>
            <p:cNvPr id="3" name="Straight Connector 2"/>
            <p:cNvCxnSpPr/>
            <p:nvPr/>
          </p:nvCxnSpPr>
          <p:spPr>
            <a:xfrm>
              <a:off x="3086100" y="3759200"/>
              <a:ext cx="1422400" cy="12700"/>
            </a:xfrm>
            <a:prstGeom prst="line">
              <a:avLst/>
            </a:prstGeom>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flipV="1">
              <a:off x="4023159" y="342536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flipV="1">
              <a:off x="4345276" y="342536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p:nvPr/>
          </p:nvCxnSpPr>
          <p:spPr>
            <a:xfrm>
              <a:off x="3217869" y="342536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7" name="Straight Arrow Connector 36"/>
            <p:cNvCxnSpPr/>
            <p:nvPr/>
          </p:nvCxnSpPr>
          <p:spPr>
            <a:xfrm>
              <a:off x="3701043" y="342536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p:nvPr/>
          </p:nvCxnSpPr>
          <p:spPr>
            <a:xfrm>
              <a:off x="3378927" y="342536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p:nvPr/>
          </p:nvCxnSpPr>
          <p:spPr>
            <a:xfrm>
              <a:off x="3539985" y="342536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p:nvPr/>
          </p:nvCxnSpPr>
          <p:spPr>
            <a:xfrm>
              <a:off x="3862101" y="3425367"/>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1" name="Straight Arrow Connector 40"/>
            <p:cNvCxnSpPr/>
            <p:nvPr/>
          </p:nvCxnSpPr>
          <p:spPr>
            <a:xfrm flipV="1">
              <a:off x="4184217" y="3425367"/>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grpSp>
      <p:grpSp>
        <p:nvGrpSpPr>
          <p:cNvPr id="52" name="Group 51"/>
          <p:cNvGrpSpPr/>
          <p:nvPr/>
        </p:nvGrpSpPr>
        <p:grpSpPr>
          <a:xfrm>
            <a:off x="4508500" y="3771900"/>
            <a:ext cx="1244600" cy="1431118"/>
            <a:chOff x="4508500" y="3771900"/>
            <a:chExt cx="1244600" cy="1431118"/>
          </a:xfrm>
        </p:grpSpPr>
        <p:cxnSp>
          <p:nvCxnSpPr>
            <p:cNvPr id="9" name="Straight Connector 8"/>
            <p:cNvCxnSpPr/>
            <p:nvPr/>
          </p:nvCxnSpPr>
          <p:spPr>
            <a:xfrm>
              <a:off x="4826000" y="4876800"/>
              <a:ext cx="927100" cy="12700"/>
            </a:xfrm>
            <a:prstGeom prst="line">
              <a:avLst/>
            </a:prstGeom>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4508500" y="3771900"/>
              <a:ext cx="317500" cy="1104900"/>
            </a:xfrm>
            <a:prstGeom prst="line">
              <a:avLst/>
            </a:prstGeom>
          </p:spPr>
          <p:style>
            <a:lnRef idx="2">
              <a:schemeClr val="accent1"/>
            </a:lnRef>
            <a:fillRef idx="0">
              <a:schemeClr val="accent1"/>
            </a:fillRef>
            <a:effectRef idx="1">
              <a:schemeClr val="accent1"/>
            </a:effectRef>
            <a:fontRef idx="minor">
              <a:schemeClr val="tx1"/>
            </a:fontRef>
          </p:style>
        </p:cxnSp>
        <p:cxnSp>
          <p:nvCxnSpPr>
            <p:cNvPr id="43" name="Straight Arrow Connector 42"/>
            <p:cNvCxnSpPr/>
            <p:nvPr/>
          </p:nvCxnSpPr>
          <p:spPr>
            <a:xfrm flipV="1">
              <a:off x="5382059" y="455058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p:nvPr/>
          </p:nvCxnSpPr>
          <p:spPr>
            <a:xfrm flipV="1">
              <a:off x="5704176" y="455058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45" name="Straight Arrow Connector 44"/>
            <p:cNvCxnSpPr/>
            <p:nvPr/>
          </p:nvCxnSpPr>
          <p:spPr>
            <a:xfrm>
              <a:off x="5059943" y="4550582"/>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a:off x="4898885" y="4550582"/>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7" name="Straight Arrow Connector 46"/>
            <p:cNvCxnSpPr/>
            <p:nvPr/>
          </p:nvCxnSpPr>
          <p:spPr>
            <a:xfrm>
              <a:off x="5221001" y="4550582"/>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p:nvPr/>
          </p:nvCxnSpPr>
          <p:spPr>
            <a:xfrm flipV="1">
              <a:off x="5543117" y="455058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grpSp>
      <p:grpSp>
        <p:nvGrpSpPr>
          <p:cNvPr id="53" name="Group 52"/>
          <p:cNvGrpSpPr/>
          <p:nvPr/>
        </p:nvGrpSpPr>
        <p:grpSpPr>
          <a:xfrm>
            <a:off x="4508500" y="2727792"/>
            <a:ext cx="1244600" cy="1031408"/>
            <a:chOff x="4508500" y="2727792"/>
            <a:chExt cx="1244600" cy="1031408"/>
          </a:xfrm>
        </p:grpSpPr>
        <p:cxnSp>
          <p:nvCxnSpPr>
            <p:cNvPr id="8" name="Straight Connector 7"/>
            <p:cNvCxnSpPr/>
            <p:nvPr/>
          </p:nvCxnSpPr>
          <p:spPr>
            <a:xfrm>
              <a:off x="4826000" y="3010825"/>
              <a:ext cx="927100" cy="1270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4508500" y="3010825"/>
              <a:ext cx="317500" cy="748375"/>
            </a:xfrm>
            <a:prstGeom prst="line">
              <a:avLst/>
            </a:prstGeom>
          </p:spPr>
          <p:style>
            <a:lnRef idx="2">
              <a:schemeClr val="accent1"/>
            </a:lnRef>
            <a:fillRef idx="0">
              <a:schemeClr val="accent1"/>
            </a:fillRef>
            <a:effectRef idx="1">
              <a:schemeClr val="accent1"/>
            </a:effectRef>
            <a:fontRef idx="minor">
              <a:schemeClr val="tx1"/>
            </a:fontRef>
          </p:style>
        </p:cxnSp>
        <p:cxnSp>
          <p:nvCxnSpPr>
            <p:cNvPr id="49" name="Straight Arrow Connector 48"/>
            <p:cNvCxnSpPr/>
            <p:nvPr/>
          </p:nvCxnSpPr>
          <p:spPr>
            <a:xfrm>
              <a:off x="5059943" y="2727792"/>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p:nvPr/>
          </p:nvCxnSpPr>
          <p:spPr>
            <a:xfrm>
              <a:off x="5221001" y="2727792"/>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cxnSp>
        <p:nvCxnSpPr>
          <p:cNvPr id="56" name="Curved Connector 55"/>
          <p:cNvCxnSpPr/>
          <p:nvPr/>
        </p:nvCxnSpPr>
        <p:spPr>
          <a:xfrm rot="10800000" flipV="1">
            <a:off x="3340828" y="4889500"/>
            <a:ext cx="1485173" cy="313518"/>
          </a:xfrm>
          <a:prstGeom prst="curvedConnector3">
            <a:avLst>
              <a:gd name="adj1" fmla="val 50000"/>
            </a:avLst>
          </a:prstGeom>
          <a:ln w="57150" cmpd="sng">
            <a:solidFill>
              <a:srgbClr val="4F81BD"/>
            </a:solidFill>
          </a:ln>
        </p:spPr>
        <p:style>
          <a:lnRef idx="2">
            <a:schemeClr val="accent1"/>
          </a:lnRef>
          <a:fillRef idx="0">
            <a:schemeClr val="accent1"/>
          </a:fillRef>
          <a:effectRef idx="1">
            <a:schemeClr val="accent1"/>
          </a:effectRef>
          <a:fontRef idx="minor">
            <a:schemeClr val="tx1"/>
          </a:fontRef>
        </p:style>
      </p:cxnSp>
      <p:sp>
        <p:nvSpPr>
          <p:cNvPr id="60" name="Donut 59"/>
          <p:cNvSpPr/>
          <p:nvPr/>
        </p:nvSpPr>
        <p:spPr>
          <a:xfrm>
            <a:off x="533399" y="1194782"/>
            <a:ext cx="2845528" cy="2678718"/>
          </a:xfrm>
          <a:prstGeom prst="donut">
            <a:avLst>
              <a:gd name="adj" fmla="val 3601"/>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61" name="Curved Connector 60"/>
          <p:cNvCxnSpPr/>
          <p:nvPr/>
        </p:nvCxnSpPr>
        <p:spPr>
          <a:xfrm rot="10800000">
            <a:off x="3413714" y="2414737"/>
            <a:ext cx="1412287" cy="596088"/>
          </a:xfrm>
          <a:prstGeom prst="curvedConnector3">
            <a:avLst>
              <a:gd name="adj1" fmla="val 50000"/>
            </a:avLst>
          </a:prstGeom>
          <a:ln w="57150" cmpd="sng">
            <a:solidFill>
              <a:srgbClr val="4F81BD"/>
            </a:solidFill>
          </a:ln>
        </p:spPr>
        <p:style>
          <a:lnRef idx="2">
            <a:schemeClr val="accent1"/>
          </a:lnRef>
          <a:fillRef idx="0">
            <a:schemeClr val="accent1"/>
          </a:fillRef>
          <a:effectRef idx="1">
            <a:schemeClr val="accent1"/>
          </a:effectRef>
          <a:fontRef idx="minor">
            <a:schemeClr val="tx1"/>
          </a:fontRef>
        </p:style>
      </p:cxnSp>
      <p:sp>
        <p:nvSpPr>
          <p:cNvPr id="63" name="Rounded Rectangle 62"/>
          <p:cNvSpPr/>
          <p:nvPr/>
        </p:nvSpPr>
        <p:spPr>
          <a:xfrm>
            <a:off x="5956300" y="4628501"/>
            <a:ext cx="1140600" cy="521998"/>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i="1" dirty="0" smtClean="0">
                <a:solidFill>
                  <a:schemeClr val="tx1"/>
                </a:solidFill>
              </a:rPr>
              <a:t>t</a:t>
            </a:r>
            <a:r>
              <a:rPr lang="en-US" sz="2000" i="1" baseline="-25000" dirty="0" smtClean="0">
                <a:solidFill>
                  <a:schemeClr val="tx1"/>
                </a:solidFill>
              </a:rPr>
              <a:t>2g</a:t>
            </a:r>
            <a:endParaRPr lang="en-US" sz="2000" i="1" dirty="0" smtClean="0">
              <a:solidFill>
                <a:schemeClr val="tx1"/>
              </a:solidFill>
            </a:endParaRPr>
          </a:p>
        </p:txBody>
      </p:sp>
      <p:sp>
        <p:nvSpPr>
          <p:cNvPr id="64" name="Rounded Rectangle 63"/>
          <p:cNvSpPr/>
          <p:nvPr/>
        </p:nvSpPr>
        <p:spPr>
          <a:xfrm>
            <a:off x="5956300" y="2762526"/>
            <a:ext cx="1140600" cy="521998"/>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i="1" dirty="0" err="1" smtClean="0">
                <a:solidFill>
                  <a:schemeClr val="tx1"/>
                </a:solidFill>
              </a:rPr>
              <a:t>e</a:t>
            </a:r>
            <a:r>
              <a:rPr lang="en-US" sz="2000" i="1" baseline="-25000" dirty="0" err="1" smtClean="0">
                <a:solidFill>
                  <a:schemeClr val="tx1"/>
                </a:solidFill>
              </a:rPr>
              <a:t>g</a:t>
            </a:r>
            <a:endParaRPr lang="en-US" sz="2000" i="1" dirty="0" smtClean="0">
              <a:solidFill>
                <a:schemeClr val="tx1"/>
              </a:solidFill>
            </a:endParaRPr>
          </a:p>
        </p:txBody>
      </p:sp>
    </p:spTree>
    <p:extLst>
      <p:ext uri="{BB962C8B-B14F-4D97-AF65-F5344CB8AC3E}">
        <p14:creationId xmlns:p14="http://schemas.microsoft.com/office/powerpoint/2010/main" val="588387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55"/>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56"/>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1" nodeType="clickEffect">
                                  <p:stCondLst>
                                    <p:cond delay="0"/>
                                  </p:stCondLst>
                                  <p:childTnLst>
                                    <p:set>
                                      <p:cBhvr>
                                        <p:cTn id="28" dur="1" fill="hold">
                                          <p:stCondLst>
                                            <p:cond delay="0"/>
                                          </p:stCondLst>
                                        </p:cTn>
                                        <p:tgtEl>
                                          <p:spTgt spid="60"/>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61"/>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5" grpId="1" animBg="1"/>
      <p:bldP spid="60" grpId="0" animBg="1"/>
      <p:bldP spid="60" grpId="1" animBg="1"/>
      <p:bldP spid="63" grpId="0" animBg="1"/>
      <p:bldP spid="64" grpId="0" animBg="1"/>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Coulomb repulsion</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2" name="Picture 1" descr="Haverkort_Wien_03 (dragged).pdf"/>
          <p:cNvPicPr>
            <a:picLocks noChangeAspect="1"/>
          </p:cNvPicPr>
          <p:nvPr/>
        </p:nvPicPr>
        <p:blipFill rotWithShape="1">
          <a:blip r:embed="rId3" cstate="screen">
            <a:extLst>
              <a:ext uri="{28A0092B-C50C-407E-A947-70E740481C1C}">
                <a14:useLocalDpi xmlns:a14="http://schemas.microsoft.com/office/drawing/2010/main"/>
              </a:ext>
            </a:extLst>
          </a:blip>
          <a:srcRect l="31806" t="40841" b="7665"/>
          <a:stretch/>
        </p:blipFill>
        <p:spPr>
          <a:xfrm>
            <a:off x="2908300" y="3035300"/>
            <a:ext cx="6235700" cy="3327400"/>
          </a:xfrm>
          <a:prstGeom prst="rect">
            <a:avLst/>
          </a:prstGeom>
        </p:spPr>
      </p:pic>
      <p:sp>
        <p:nvSpPr>
          <p:cNvPr id="5" name="TextBox 4"/>
          <p:cNvSpPr txBox="1"/>
          <p:nvPr/>
        </p:nvSpPr>
        <p:spPr>
          <a:xfrm>
            <a:off x="7404100" y="5993368"/>
            <a:ext cx="487180" cy="369332"/>
          </a:xfrm>
          <a:prstGeom prst="rect">
            <a:avLst/>
          </a:prstGeom>
          <a:noFill/>
        </p:spPr>
        <p:txBody>
          <a:bodyPr wrap="none" rtlCol="0">
            <a:spAutoFit/>
          </a:bodyPr>
          <a:lstStyle/>
          <a:p>
            <a:r>
              <a:rPr lang="en-US" i="1" dirty="0" err="1" smtClean="0"/>
              <a:t>d</a:t>
            </a:r>
            <a:r>
              <a:rPr lang="en-US" i="1" baseline="-25000" dirty="0" err="1" smtClean="0"/>
              <a:t>xy</a:t>
            </a:r>
            <a:endParaRPr lang="en-US" i="1" dirty="0"/>
          </a:p>
        </p:txBody>
      </p:sp>
      <p:sp>
        <p:nvSpPr>
          <p:cNvPr id="8" name="TextBox 7"/>
          <p:cNvSpPr txBox="1"/>
          <p:nvPr/>
        </p:nvSpPr>
        <p:spPr>
          <a:xfrm>
            <a:off x="4300814" y="5157232"/>
            <a:ext cx="690286" cy="369332"/>
          </a:xfrm>
          <a:prstGeom prst="rect">
            <a:avLst/>
          </a:prstGeom>
          <a:noFill/>
        </p:spPr>
        <p:txBody>
          <a:bodyPr wrap="none" rtlCol="0">
            <a:spAutoFit/>
          </a:bodyPr>
          <a:lstStyle/>
          <a:p>
            <a:r>
              <a:rPr lang="en-US" i="1" dirty="0" smtClean="0"/>
              <a:t>d</a:t>
            </a:r>
            <a:r>
              <a:rPr lang="en-US" i="1" baseline="-25000" dirty="0" smtClean="0"/>
              <a:t>x2-y2</a:t>
            </a:r>
            <a:endParaRPr lang="en-US" i="1" dirty="0"/>
          </a:p>
        </p:txBody>
      </p:sp>
      <p:pic>
        <p:nvPicPr>
          <p:cNvPr id="3" name="Picture 2" descr="latex-image-1.pd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155700" y="1149350"/>
            <a:ext cx="7315200" cy="1054100"/>
          </a:xfrm>
          <a:prstGeom prst="rect">
            <a:avLst/>
          </a:prstGeom>
        </p:spPr>
      </p:pic>
    </p:spTree>
    <p:extLst>
      <p:ext uri="{BB962C8B-B14F-4D97-AF65-F5344CB8AC3E}">
        <p14:creationId xmlns:p14="http://schemas.microsoft.com/office/powerpoint/2010/main" val="1102788363"/>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Coulomb repulsion</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2" name="Picture 1" descr="Haverkort_Wien_03 (dragged).pdf"/>
          <p:cNvPicPr>
            <a:picLocks noChangeAspect="1"/>
          </p:cNvPicPr>
          <p:nvPr/>
        </p:nvPicPr>
        <p:blipFill rotWithShape="1">
          <a:blip r:embed="rId3" cstate="screen">
            <a:extLst>
              <a:ext uri="{28A0092B-C50C-407E-A947-70E740481C1C}">
                <a14:useLocalDpi xmlns:a14="http://schemas.microsoft.com/office/drawing/2010/main"/>
              </a:ext>
            </a:extLst>
          </a:blip>
          <a:srcRect t="40841" b="7665"/>
          <a:stretch/>
        </p:blipFill>
        <p:spPr>
          <a:xfrm>
            <a:off x="0" y="3035300"/>
            <a:ext cx="9144000" cy="3327400"/>
          </a:xfrm>
          <a:prstGeom prst="rect">
            <a:avLst/>
          </a:prstGeom>
        </p:spPr>
      </p:pic>
      <p:sp>
        <p:nvSpPr>
          <p:cNvPr id="3" name="TextBox 2"/>
          <p:cNvSpPr txBox="1"/>
          <p:nvPr/>
        </p:nvSpPr>
        <p:spPr>
          <a:xfrm>
            <a:off x="7404100" y="5993368"/>
            <a:ext cx="487180" cy="369332"/>
          </a:xfrm>
          <a:prstGeom prst="rect">
            <a:avLst/>
          </a:prstGeom>
          <a:noFill/>
        </p:spPr>
        <p:txBody>
          <a:bodyPr wrap="none" rtlCol="0">
            <a:spAutoFit/>
          </a:bodyPr>
          <a:lstStyle/>
          <a:p>
            <a:r>
              <a:rPr lang="en-US" i="1" dirty="0" err="1" smtClean="0"/>
              <a:t>d</a:t>
            </a:r>
            <a:r>
              <a:rPr lang="en-US" i="1" baseline="-25000" dirty="0" err="1" smtClean="0"/>
              <a:t>xy</a:t>
            </a:r>
            <a:endParaRPr lang="en-US" i="1" dirty="0"/>
          </a:p>
        </p:txBody>
      </p:sp>
      <p:sp>
        <p:nvSpPr>
          <p:cNvPr id="8" name="TextBox 7"/>
          <p:cNvSpPr txBox="1"/>
          <p:nvPr/>
        </p:nvSpPr>
        <p:spPr>
          <a:xfrm>
            <a:off x="4300814" y="5157232"/>
            <a:ext cx="690286" cy="369332"/>
          </a:xfrm>
          <a:prstGeom prst="rect">
            <a:avLst/>
          </a:prstGeom>
          <a:noFill/>
        </p:spPr>
        <p:txBody>
          <a:bodyPr wrap="none" rtlCol="0">
            <a:spAutoFit/>
          </a:bodyPr>
          <a:lstStyle/>
          <a:p>
            <a:r>
              <a:rPr lang="en-US" i="1" dirty="0" smtClean="0"/>
              <a:t>d</a:t>
            </a:r>
            <a:r>
              <a:rPr lang="en-US" i="1" baseline="-25000" dirty="0" smtClean="0"/>
              <a:t>x2-y2</a:t>
            </a:r>
            <a:endParaRPr lang="en-US" i="1" dirty="0"/>
          </a:p>
        </p:txBody>
      </p:sp>
      <p:sp>
        <p:nvSpPr>
          <p:cNvPr id="9" name="TextBox 8"/>
          <p:cNvSpPr txBox="1"/>
          <p:nvPr/>
        </p:nvSpPr>
        <p:spPr>
          <a:xfrm>
            <a:off x="1968500" y="5157232"/>
            <a:ext cx="490487" cy="369332"/>
          </a:xfrm>
          <a:prstGeom prst="rect">
            <a:avLst/>
          </a:prstGeom>
          <a:noFill/>
        </p:spPr>
        <p:txBody>
          <a:bodyPr wrap="none" rtlCol="0">
            <a:spAutoFit/>
          </a:bodyPr>
          <a:lstStyle/>
          <a:p>
            <a:r>
              <a:rPr lang="en-US" i="1" dirty="0" smtClean="0"/>
              <a:t>d</a:t>
            </a:r>
            <a:r>
              <a:rPr lang="en-US" i="1" baseline="-25000" dirty="0" smtClean="0"/>
              <a:t>z2</a:t>
            </a:r>
            <a:endParaRPr lang="en-US" i="1" dirty="0"/>
          </a:p>
        </p:txBody>
      </p:sp>
      <p:pic>
        <p:nvPicPr>
          <p:cNvPr id="10" name="Picture 9" descr="latex-image-1.pd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155700" y="1085850"/>
            <a:ext cx="7315200" cy="1054100"/>
          </a:xfrm>
          <a:prstGeom prst="rect">
            <a:avLst/>
          </a:prstGeom>
        </p:spPr>
      </p:pic>
      <p:sp>
        <p:nvSpPr>
          <p:cNvPr id="11" name="Rounded Rectangle 10"/>
          <p:cNvSpPr/>
          <p:nvPr/>
        </p:nvSpPr>
        <p:spPr>
          <a:xfrm>
            <a:off x="3894087" y="2226089"/>
            <a:ext cx="4637913" cy="895074"/>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Coulomb repulsion is smaller when electrons are farther apart</a:t>
            </a:r>
            <a:endParaRPr lang="en-US" sz="2000" i="1" dirty="0" smtClean="0">
              <a:solidFill>
                <a:schemeClr val="tx1"/>
              </a:solidFill>
            </a:endParaRPr>
          </a:p>
        </p:txBody>
      </p:sp>
    </p:spTree>
    <p:extLst>
      <p:ext uri="{BB962C8B-B14F-4D97-AF65-F5344CB8AC3E}">
        <p14:creationId xmlns:p14="http://schemas.microsoft.com/office/powerpoint/2010/main" val="719366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Coulomb repulsion</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2" name="Picture 1" descr="Haverkort_Wien_03 (dragged).pdf"/>
          <p:cNvPicPr>
            <a:picLocks noChangeAspect="1"/>
          </p:cNvPicPr>
          <p:nvPr/>
        </p:nvPicPr>
        <p:blipFill rotWithShape="1">
          <a:blip r:embed="rId3" cstate="screen">
            <a:extLst>
              <a:ext uri="{28A0092B-C50C-407E-A947-70E740481C1C}">
                <a14:useLocalDpi xmlns:a14="http://schemas.microsoft.com/office/drawing/2010/main"/>
              </a:ext>
            </a:extLst>
          </a:blip>
          <a:srcRect t="41233" b="17886"/>
          <a:stretch/>
        </p:blipFill>
        <p:spPr>
          <a:xfrm>
            <a:off x="0" y="3060700"/>
            <a:ext cx="9144000" cy="2641600"/>
          </a:xfrm>
          <a:prstGeom prst="rect">
            <a:avLst/>
          </a:prstGeom>
        </p:spPr>
      </p:pic>
      <p:sp>
        <p:nvSpPr>
          <p:cNvPr id="5" name="TextBox 4"/>
          <p:cNvSpPr txBox="1"/>
          <p:nvPr/>
        </p:nvSpPr>
        <p:spPr>
          <a:xfrm>
            <a:off x="4300814" y="5157232"/>
            <a:ext cx="690286" cy="369332"/>
          </a:xfrm>
          <a:prstGeom prst="rect">
            <a:avLst/>
          </a:prstGeom>
          <a:noFill/>
        </p:spPr>
        <p:txBody>
          <a:bodyPr wrap="none" rtlCol="0">
            <a:spAutoFit/>
          </a:bodyPr>
          <a:lstStyle/>
          <a:p>
            <a:r>
              <a:rPr lang="en-US" i="1" dirty="0" smtClean="0"/>
              <a:t>d</a:t>
            </a:r>
            <a:r>
              <a:rPr lang="en-US" i="1" baseline="-25000" dirty="0" smtClean="0"/>
              <a:t>x2-y2</a:t>
            </a:r>
            <a:endParaRPr lang="en-US" i="1" dirty="0"/>
          </a:p>
        </p:txBody>
      </p:sp>
      <p:sp>
        <p:nvSpPr>
          <p:cNvPr id="8" name="TextBox 7"/>
          <p:cNvSpPr txBox="1"/>
          <p:nvPr/>
        </p:nvSpPr>
        <p:spPr>
          <a:xfrm>
            <a:off x="1968500" y="5157232"/>
            <a:ext cx="490487" cy="369332"/>
          </a:xfrm>
          <a:prstGeom prst="rect">
            <a:avLst/>
          </a:prstGeom>
          <a:noFill/>
        </p:spPr>
        <p:txBody>
          <a:bodyPr wrap="none" rtlCol="0">
            <a:spAutoFit/>
          </a:bodyPr>
          <a:lstStyle/>
          <a:p>
            <a:r>
              <a:rPr lang="en-US" i="1" dirty="0" smtClean="0"/>
              <a:t>d</a:t>
            </a:r>
            <a:r>
              <a:rPr lang="en-US" i="1" baseline="-25000" dirty="0" smtClean="0"/>
              <a:t>z2</a:t>
            </a:r>
            <a:endParaRPr lang="en-US" i="1" dirty="0"/>
          </a:p>
        </p:txBody>
      </p:sp>
      <p:sp>
        <p:nvSpPr>
          <p:cNvPr id="9" name="TextBox 8"/>
          <p:cNvSpPr txBox="1"/>
          <p:nvPr/>
        </p:nvSpPr>
        <p:spPr>
          <a:xfrm>
            <a:off x="4300814" y="5517634"/>
            <a:ext cx="487180" cy="369332"/>
          </a:xfrm>
          <a:prstGeom prst="rect">
            <a:avLst/>
          </a:prstGeom>
          <a:noFill/>
        </p:spPr>
        <p:txBody>
          <a:bodyPr wrap="none" rtlCol="0">
            <a:spAutoFit/>
          </a:bodyPr>
          <a:lstStyle/>
          <a:p>
            <a:r>
              <a:rPr lang="en-US" i="1" dirty="0" err="1" smtClean="0"/>
              <a:t>d</a:t>
            </a:r>
            <a:r>
              <a:rPr lang="en-US" i="1" baseline="-25000" dirty="0" err="1" smtClean="0"/>
              <a:t>xy</a:t>
            </a:r>
            <a:endParaRPr lang="en-US" i="1" dirty="0"/>
          </a:p>
        </p:txBody>
      </p:sp>
      <p:sp>
        <p:nvSpPr>
          <p:cNvPr id="10" name="TextBox 9"/>
          <p:cNvSpPr txBox="1"/>
          <p:nvPr/>
        </p:nvSpPr>
        <p:spPr>
          <a:xfrm>
            <a:off x="1971807" y="5517634"/>
            <a:ext cx="487180" cy="369332"/>
          </a:xfrm>
          <a:prstGeom prst="rect">
            <a:avLst/>
          </a:prstGeom>
          <a:noFill/>
        </p:spPr>
        <p:txBody>
          <a:bodyPr wrap="none" rtlCol="0">
            <a:spAutoFit/>
          </a:bodyPr>
          <a:lstStyle/>
          <a:p>
            <a:r>
              <a:rPr lang="en-US" i="1" dirty="0" err="1" smtClean="0"/>
              <a:t>d</a:t>
            </a:r>
            <a:r>
              <a:rPr lang="en-US" i="1" baseline="-25000" dirty="0" err="1" smtClean="0"/>
              <a:t>xy</a:t>
            </a:r>
            <a:endParaRPr lang="en-US" i="1" dirty="0"/>
          </a:p>
        </p:txBody>
      </p:sp>
      <p:pic>
        <p:nvPicPr>
          <p:cNvPr id="11" name="Picture 10" descr="latex-image-1.pd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155700" y="1085850"/>
            <a:ext cx="7315200" cy="1054100"/>
          </a:xfrm>
          <a:prstGeom prst="rect">
            <a:avLst/>
          </a:prstGeom>
        </p:spPr>
      </p:pic>
      <p:sp>
        <p:nvSpPr>
          <p:cNvPr id="12" name="Rounded Rectangle 11"/>
          <p:cNvSpPr/>
          <p:nvPr/>
        </p:nvSpPr>
        <p:spPr>
          <a:xfrm>
            <a:off x="3894087" y="2226089"/>
            <a:ext cx="4637913" cy="895074"/>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Coulomb repulsion is smaller when electrons are farther apart</a:t>
            </a:r>
            <a:endParaRPr lang="en-US" sz="2000" i="1" dirty="0" smtClean="0">
              <a:solidFill>
                <a:schemeClr val="tx1"/>
              </a:solidFill>
            </a:endParaRPr>
          </a:p>
        </p:txBody>
      </p:sp>
    </p:spTree>
    <p:extLst>
      <p:ext uri="{BB962C8B-B14F-4D97-AF65-F5344CB8AC3E}">
        <p14:creationId xmlns:p14="http://schemas.microsoft.com/office/powerpoint/2010/main" val="1890526275"/>
      </p:ext>
    </p:ext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Coulomb repulsion</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2" name="Picture 1" descr="LDA_p_MLFT_04A (dragged).pdf"/>
          <p:cNvPicPr>
            <a:picLocks noChangeAspect="1"/>
          </p:cNvPicPr>
          <p:nvPr/>
        </p:nvPicPr>
        <p:blipFill rotWithShape="1">
          <a:blip r:embed="rId3" cstate="screen">
            <a:extLst>
              <a:ext uri="{28A0092B-C50C-407E-A947-70E740481C1C}">
                <a14:useLocalDpi xmlns:a14="http://schemas.microsoft.com/office/drawing/2010/main"/>
              </a:ext>
            </a:extLst>
          </a:blip>
          <a:srcRect l="46389" t="39267" b="5850"/>
          <a:stretch/>
        </p:blipFill>
        <p:spPr>
          <a:xfrm>
            <a:off x="4241800" y="2933700"/>
            <a:ext cx="4902200" cy="3546300"/>
          </a:xfrm>
          <a:prstGeom prst="rect">
            <a:avLst/>
          </a:prstGeom>
        </p:spPr>
      </p:pic>
      <p:pic>
        <p:nvPicPr>
          <p:cNvPr id="5" name="Picture 4" descr="LDA_p_MLFT_04A (dragged).pdf"/>
          <p:cNvPicPr>
            <a:picLocks noChangeAspect="1"/>
          </p:cNvPicPr>
          <p:nvPr/>
        </p:nvPicPr>
        <p:blipFill rotWithShape="1">
          <a:blip r:embed="rId4" cstate="screen">
            <a:extLst>
              <a:ext uri="{28A0092B-C50C-407E-A947-70E740481C1C}">
                <a14:useLocalDpi xmlns:a14="http://schemas.microsoft.com/office/drawing/2010/main"/>
              </a:ext>
            </a:extLst>
          </a:blip>
          <a:srcRect t="15048" r="60834" b="5850"/>
          <a:stretch/>
        </p:blipFill>
        <p:spPr>
          <a:xfrm>
            <a:off x="0" y="1368778"/>
            <a:ext cx="3581400" cy="5111222"/>
          </a:xfrm>
          <a:prstGeom prst="rect">
            <a:avLst/>
          </a:prstGeom>
        </p:spPr>
      </p:pic>
      <p:pic>
        <p:nvPicPr>
          <p:cNvPr id="3" name="Picture 2" descr="latex-image-1.pdf"/>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2476500" y="1111250"/>
            <a:ext cx="6055500" cy="872581"/>
          </a:xfrm>
          <a:prstGeom prst="rect">
            <a:avLst/>
          </a:prstGeom>
        </p:spPr>
      </p:pic>
    </p:spTree>
    <p:extLst>
      <p:ext uri="{BB962C8B-B14F-4D97-AF65-F5344CB8AC3E}">
        <p14:creationId xmlns:p14="http://schemas.microsoft.com/office/powerpoint/2010/main" val="50321753"/>
      </p:ext>
    </p:extLst>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DA_p_MLFT_04A (dragged).pdf"/>
          <p:cNvPicPr>
            <a:picLocks noChangeAspect="1"/>
          </p:cNvPicPr>
          <p:nvPr/>
        </p:nvPicPr>
        <p:blipFill rotWithShape="1">
          <a:blip r:embed="rId3" cstate="screen">
            <a:extLst>
              <a:ext uri="{28A0092B-C50C-407E-A947-70E740481C1C}">
                <a14:useLocalDpi xmlns:a14="http://schemas.microsoft.com/office/drawing/2010/main"/>
              </a:ext>
            </a:extLst>
          </a:blip>
          <a:srcRect t="24134" b="5850"/>
          <a:stretch/>
        </p:blipFill>
        <p:spPr>
          <a:xfrm>
            <a:off x="0" y="1955800"/>
            <a:ext cx="9144000" cy="4524200"/>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Coulomb repulsion</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5" name="Picture 4" descr="latex-image-1.pd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476500" y="1111250"/>
            <a:ext cx="6055500" cy="872581"/>
          </a:xfrm>
          <a:prstGeom prst="rect">
            <a:avLst/>
          </a:prstGeom>
        </p:spPr>
      </p:pic>
      <p:sp>
        <p:nvSpPr>
          <p:cNvPr id="8" name="Rectangle 7"/>
          <p:cNvSpPr/>
          <p:nvPr/>
        </p:nvSpPr>
        <p:spPr>
          <a:xfrm>
            <a:off x="4419600" y="1983830"/>
            <a:ext cx="3048000" cy="42916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91254317"/>
      </p:ext>
    </p:extLst>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DA_p_MLFT_04A (dragged).pdf"/>
          <p:cNvPicPr>
            <a:picLocks noChangeAspect="1"/>
          </p:cNvPicPr>
          <p:nvPr/>
        </p:nvPicPr>
        <p:blipFill rotWithShape="1">
          <a:blip r:embed="rId3" cstate="screen">
            <a:extLst>
              <a:ext uri="{28A0092B-C50C-407E-A947-70E740481C1C}">
                <a14:useLocalDpi xmlns:a14="http://schemas.microsoft.com/office/drawing/2010/main"/>
              </a:ext>
            </a:extLst>
          </a:blip>
          <a:srcRect t="24567" b="5850"/>
          <a:stretch/>
        </p:blipFill>
        <p:spPr>
          <a:xfrm>
            <a:off x="0" y="1983830"/>
            <a:ext cx="9144000" cy="4496170"/>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Coulomb repulsion</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3" name="Rectangle 2"/>
          <p:cNvSpPr/>
          <p:nvPr/>
        </p:nvSpPr>
        <p:spPr>
          <a:xfrm>
            <a:off x="5016500" y="1422400"/>
            <a:ext cx="2374900" cy="4953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4419600" y="1983830"/>
            <a:ext cx="3048000" cy="42916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711200" y="1618161"/>
            <a:ext cx="3048000" cy="42916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descr="latex-image-1.pd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476500" y="1111250"/>
            <a:ext cx="6055500" cy="872581"/>
          </a:xfrm>
          <a:prstGeom prst="rect">
            <a:avLst/>
          </a:prstGeom>
        </p:spPr>
      </p:pic>
    </p:spTree>
    <p:extLst>
      <p:ext uri="{BB962C8B-B14F-4D97-AF65-F5344CB8AC3E}">
        <p14:creationId xmlns:p14="http://schemas.microsoft.com/office/powerpoint/2010/main" val="906787244"/>
      </p:ext>
    </p:extLst>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DA_p_MLFT_04A (dragged).pdf"/>
          <p:cNvPicPr>
            <a:picLocks noChangeAspect="1"/>
          </p:cNvPicPr>
          <p:nvPr/>
        </p:nvPicPr>
        <p:blipFill rotWithShape="1">
          <a:blip r:embed="rId3" cstate="screen">
            <a:extLst>
              <a:ext uri="{28A0092B-C50C-407E-A947-70E740481C1C}">
                <a14:useLocalDpi xmlns:a14="http://schemas.microsoft.com/office/drawing/2010/main"/>
              </a:ext>
            </a:extLst>
          </a:blip>
          <a:srcRect t="24567" b="5850"/>
          <a:stretch/>
        </p:blipFill>
        <p:spPr>
          <a:xfrm>
            <a:off x="0" y="1983830"/>
            <a:ext cx="9144000" cy="4496170"/>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Coulomb repulsion</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3" name="Rectangle 2"/>
          <p:cNvSpPr/>
          <p:nvPr/>
        </p:nvSpPr>
        <p:spPr>
          <a:xfrm>
            <a:off x="5016500" y="1422400"/>
            <a:ext cx="2374900" cy="4953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4419600" y="1983830"/>
            <a:ext cx="3048000" cy="42916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p:cNvSpPr/>
          <p:nvPr/>
        </p:nvSpPr>
        <p:spPr>
          <a:xfrm>
            <a:off x="711200" y="1618161"/>
            <a:ext cx="3048000" cy="42916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 name="Picture 10" descr="latex-image-1.pd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1156601"/>
            <a:ext cx="9144000" cy="810998"/>
          </a:xfrm>
          <a:prstGeom prst="rect">
            <a:avLst/>
          </a:prstGeom>
        </p:spPr>
      </p:pic>
    </p:spTree>
    <p:extLst>
      <p:ext uri="{BB962C8B-B14F-4D97-AF65-F5344CB8AC3E}">
        <p14:creationId xmlns:p14="http://schemas.microsoft.com/office/powerpoint/2010/main" val="3023902864"/>
      </p:ext>
    </p:extLst>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DA_p_MLFT_04A (dragged).pdf"/>
          <p:cNvPicPr>
            <a:picLocks noChangeAspect="1"/>
          </p:cNvPicPr>
          <p:nvPr/>
        </p:nvPicPr>
        <p:blipFill rotWithShape="1">
          <a:blip r:embed="rId3" cstate="screen">
            <a:extLst>
              <a:ext uri="{28A0092B-C50C-407E-A947-70E740481C1C}">
                <a14:useLocalDpi xmlns:a14="http://schemas.microsoft.com/office/drawing/2010/main"/>
              </a:ext>
            </a:extLst>
          </a:blip>
          <a:srcRect t="31210" b="7272"/>
          <a:stretch/>
        </p:blipFill>
        <p:spPr>
          <a:xfrm>
            <a:off x="0" y="2412998"/>
            <a:ext cx="9144000" cy="3975101"/>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Slater integrals – a </a:t>
            </a:r>
            <a:r>
              <a:rPr lang="en-US" sz="2400" dirty="0" err="1" smtClean="0"/>
              <a:t>multipole</a:t>
            </a:r>
            <a:r>
              <a:rPr lang="en-US" sz="2400" dirty="0" smtClean="0"/>
              <a:t> expansion</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5" name="Rectangle 4"/>
          <p:cNvSpPr/>
          <p:nvPr/>
        </p:nvSpPr>
        <p:spPr>
          <a:xfrm>
            <a:off x="5016500" y="1422400"/>
            <a:ext cx="2374900" cy="4953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4419600" y="1983830"/>
            <a:ext cx="3048000" cy="42916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Picture 2" descr="latex-image-1.pd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1156601"/>
            <a:ext cx="9144000" cy="810998"/>
          </a:xfrm>
          <a:prstGeom prst="rect">
            <a:avLst/>
          </a:prstGeom>
        </p:spPr>
      </p:pic>
    </p:spTree>
    <p:extLst>
      <p:ext uri="{BB962C8B-B14F-4D97-AF65-F5344CB8AC3E}">
        <p14:creationId xmlns:p14="http://schemas.microsoft.com/office/powerpoint/2010/main" val="1718357441"/>
      </p:ext>
    </p:extLst>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DA_p_MLFT_04A (dragged).pdf"/>
          <p:cNvPicPr>
            <a:picLocks noChangeAspect="1"/>
          </p:cNvPicPr>
          <p:nvPr/>
        </p:nvPicPr>
        <p:blipFill rotWithShape="1">
          <a:blip r:embed="rId3" cstate="screen">
            <a:extLst>
              <a:ext uri="{28A0092B-C50C-407E-A947-70E740481C1C}">
                <a14:useLocalDpi xmlns:a14="http://schemas.microsoft.com/office/drawing/2010/main"/>
              </a:ext>
            </a:extLst>
          </a:blip>
          <a:srcRect t="31208" b="7272"/>
          <a:stretch/>
        </p:blipFill>
        <p:spPr>
          <a:xfrm>
            <a:off x="0" y="2412998"/>
            <a:ext cx="9144000" cy="3975101"/>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Slater integrals – a </a:t>
            </a:r>
            <a:r>
              <a:rPr lang="en-US" sz="2400" dirty="0" err="1"/>
              <a:t>multipole</a:t>
            </a:r>
            <a:r>
              <a:rPr lang="en-US" sz="2400" dirty="0"/>
              <a:t> expansion</a:t>
            </a:r>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5" name="Rectangle 4"/>
          <p:cNvSpPr/>
          <p:nvPr/>
        </p:nvSpPr>
        <p:spPr>
          <a:xfrm>
            <a:off x="5016500" y="1422400"/>
            <a:ext cx="2374900" cy="4953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4419600" y="1983830"/>
            <a:ext cx="3048000" cy="42916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descr="latex-image-1.pdf"/>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1156601"/>
            <a:ext cx="9144000" cy="810998"/>
          </a:xfrm>
          <a:prstGeom prst="rect">
            <a:avLst/>
          </a:prstGeom>
        </p:spPr>
      </p:pic>
    </p:spTree>
    <p:extLst>
      <p:ext uri="{BB962C8B-B14F-4D97-AF65-F5344CB8AC3E}">
        <p14:creationId xmlns:p14="http://schemas.microsoft.com/office/powerpoint/2010/main" val="1621195713"/>
      </p:ext>
    </p:extLst>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DA_p_MLFT_04A (dragged).pdf"/>
          <p:cNvPicPr>
            <a:picLocks noChangeAspect="1"/>
          </p:cNvPicPr>
          <p:nvPr/>
        </p:nvPicPr>
        <p:blipFill rotWithShape="1">
          <a:blip r:embed="rId3" cstate="screen">
            <a:extLst>
              <a:ext uri="{28A0092B-C50C-407E-A947-70E740481C1C}">
                <a14:useLocalDpi xmlns:a14="http://schemas.microsoft.com/office/drawing/2010/main"/>
              </a:ext>
            </a:extLst>
          </a:blip>
          <a:srcRect t="15289" b="7666"/>
          <a:stretch/>
        </p:blipFill>
        <p:spPr>
          <a:xfrm>
            <a:off x="0" y="1384300"/>
            <a:ext cx="9144000" cy="4978400"/>
          </a:xfrm>
          <a:prstGeom prst="rect">
            <a:avLst/>
          </a:prstGeom>
        </p:spPr>
      </p:pic>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Screening of </a:t>
            </a:r>
            <a:r>
              <a:rPr lang="en-US" sz="2400" dirty="0" err="1" smtClean="0"/>
              <a:t>mulitpole</a:t>
            </a:r>
            <a:r>
              <a:rPr lang="en-US" sz="2400" dirty="0" smtClean="0"/>
              <a:t> Coulomb interaction is small</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787258132"/>
      </p:ext>
    </p:extLst>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 name="Table 50"/>
          <p:cNvGraphicFramePr>
            <a:graphicFrameLocks noGrp="1"/>
          </p:cNvGraphicFramePr>
          <p:nvPr>
            <p:extLst>
              <p:ext uri="{D42A27DB-BD31-4B8C-83A1-F6EECF244321}">
                <p14:modId xmlns:p14="http://schemas.microsoft.com/office/powerpoint/2010/main" val="229395492"/>
              </p:ext>
            </p:extLst>
          </p:nvPr>
        </p:nvGraphicFramePr>
        <p:xfrm>
          <a:off x="612000" y="4959843"/>
          <a:ext cx="2944000" cy="1155703"/>
        </p:xfrm>
        <a:graphic>
          <a:graphicData uri="http://schemas.openxmlformats.org/drawingml/2006/table">
            <a:tbl>
              <a:tblPr firstRow="1" bandRow="1">
                <a:tableStyleId>{5C22544A-7EE6-4342-B048-85BDC9FD1C3A}</a:tableStyleId>
              </a:tblPr>
              <a:tblGrid>
                <a:gridCol w="588800"/>
                <a:gridCol w="588800"/>
                <a:gridCol w="588800"/>
                <a:gridCol w="588800"/>
                <a:gridCol w="588800"/>
              </a:tblGrid>
              <a:tr h="393703">
                <a:tc>
                  <a:txBody>
                    <a:bodyPr/>
                    <a:lstStyle/>
                    <a:p>
                      <a:pPr algn="ctr"/>
                      <a:r>
                        <a:rPr lang="en-US" dirty="0" smtClean="0"/>
                        <a:t>-2</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-1</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0</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1</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2</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762000">
                <a:tc>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cxnSp>
        <p:nvCxnSpPr>
          <p:cNvPr id="52" name="Straight Arrow Connector 51"/>
          <p:cNvCxnSpPr/>
          <p:nvPr/>
        </p:nvCxnSpPr>
        <p:spPr>
          <a:xfrm flipV="1">
            <a:off x="781646" y="5406456"/>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sp>
        <p:nvSpPr>
          <p:cNvPr id="53" name="TextBox 52"/>
          <p:cNvSpPr txBox="1"/>
          <p:nvPr/>
        </p:nvSpPr>
        <p:spPr>
          <a:xfrm>
            <a:off x="3734297" y="5341640"/>
            <a:ext cx="1428847" cy="830997"/>
          </a:xfrm>
          <a:prstGeom prst="rect">
            <a:avLst/>
          </a:prstGeom>
          <a:noFill/>
        </p:spPr>
        <p:txBody>
          <a:bodyPr wrap="none" rtlCol="0">
            <a:spAutoFit/>
          </a:bodyPr>
          <a:lstStyle/>
          <a:p>
            <a:r>
              <a:rPr lang="en-US" sz="2400" dirty="0" err="1" smtClean="0"/>
              <a:t>L</a:t>
            </a:r>
            <a:r>
              <a:rPr lang="en-US" sz="2400" baseline="-25000" dirty="0" err="1" smtClean="0"/>
              <a:t>z</a:t>
            </a:r>
            <a:r>
              <a:rPr lang="en-US" sz="2400" dirty="0" smtClean="0"/>
              <a:t>=-2 </a:t>
            </a:r>
            <a:r>
              <a:rPr lang="en-US" sz="2400" dirty="0" err="1" smtClean="0"/>
              <a:t>S</a:t>
            </a:r>
            <a:r>
              <a:rPr lang="en-US" sz="2400" baseline="-25000" dirty="0" err="1" smtClean="0"/>
              <a:t>z</a:t>
            </a:r>
            <a:r>
              <a:rPr lang="en-US" sz="2400" dirty="0" smtClean="0"/>
              <a:t>=1 </a:t>
            </a:r>
          </a:p>
          <a:p>
            <a:pPr algn="ctr"/>
            <a:r>
              <a:rPr lang="en-US" sz="2400" dirty="0" smtClean="0"/>
              <a:t>L=? S=1</a:t>
            </a:r>
            <a:endParaRPr lang="en-US" sz="2400" dirty="0"/>
          </a:p>
        </p:txBody>
      </p:sp>
      <p:sp>
        <p:nvSpPr>
          <p:cNvPr id="54" name="TextBox 53"/>
          <p:cNvSpPr txBox="1"/>
          <p:nvPr/>
        </p:nvSpPr>
        <p:spPr>
          <a:xfrm>
            <a:off x="7367923" y="5469215"/>
            <a:ext cx="554584" cy="646331"/>
          </a:xfrm>
          <a:prstGeom prst="rect">
            <a:avLst/>
          </a:prstGeom>
          <a:noFill/>
        </p:spPr>
        <p:txBody>
          <a:bodyPr wrap="none" rtlCol="0">
            <a:spAutoFit/>
          </a:bodyPr>
          <a:lstStyle/>
          <a:p>
            <a:pPr algn="ctr"/>
            <a:r>
              <a:rPr lang="en-US" sz="3600" baseline="30000" dirty="0" smtClean="0"/>
              <a:t>3</a:t>
            </a:r>
            <a:r>
              <a:rPr lang="en-US" sz="3600" dirty="0" smtClean="0"/>
              <a:t>?</a:t>
            </a:r>
            <a:endParaRPr lang="en-US" sz="3600" dirty="0"/>
          </a:p>
        </p:txBody>
      </p:sp>
      <p:cxnSp>
        <p:nvCxnSpPr>
          <p:cNvPr id="55" name="Straight Arrow Connector 54"/>
          <p:cNvCxnSpPr/>
          <p:nvPr/>
        </p:nvCxnSpPr>
        <p:spPr>
          <a:xfrm flipV="1">
            <a:off x="1911946" y="5406456"/>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Coulomb repulsion in spherical symmetry – Atomic </a:t>
            </a:r>
            <a:r>
              <a:rPr lang="en-US" sz="2400" dirty="0" err="1" smtClean="0"/>
              <a:t>multiplets</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4" name="Rounded Rectangle 3"/>
          <p:cNvSpPr/>
          <p:nvPr/>
        </p:nvSpPr>
        <p:spPr>
          <a:xfrm>
            <a:off x="612000" y="1249522"/>
            <a:ext cx="2448700" cy="511889"/>
          </a:xfrm>
          <a:prstGeom prst="roundRect">
            <a:avLst>
              <a:gd name="adj" fmla="val 27256"/>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Orbital occupation</a:t>
            </a:r>
          </a:p>
        </p:txBody>
      </p:sp>
      <p:graphicFrame>
        <p:nvGraphicFramePr>
          <p:cNvPr id="8" name="Table 7"/>
          <p:cNvGraphicFramePr>
            <a:graphicFrameLocks noGrp="1"/>
          </p:cNvGraphicFramePr>
          <p:nvPr>
            <p:extLst>
              <p:ext uri="{D42A27DB-BD31-4B8C-83A1-F6EECF244321}">
                <p14:modId xmlns:p14="http://schemas.microsoft.com/office/powerpoint/2010/main" val="4206009659"/>
              </p:ext>
            </p:extLst>
          </p:nvPr>
        </p:nvGraphicFramePr>
        <p:xfrm>
          <a:off x="612000" y="2425697"/>
          <a:ext cx="2944000" cy="1155703"/>
        </p:xfrm>
        <a:graphic>
          <a:graphicData uri="http://schemas.openxmlformats.org/drawingml/2006/table">
            <a:tbl>
              <a:tblPr firstRow="1" bandRow="1">
                <a:tableStyleId>{5C22544A-7EE6-4342-B048-85BDC9FD1C3A}</a:tableStyleId>
              </a:tblPr>
              <a:tblGrid>
                <a:gridCol w="588800"/>
                <a:gridCol w="588800"/>
                <a:gridCol w="588800"/>
                <a:gridCol w="588800"/>
                <a:gridCol w="588800"/>
              </a:tblGrid>
              <a:tr h="393703">
                <a:tc>
                  <a:txBody>
                    <a:bodyPr/>
                    <a:lstStyle/>
                    <a:p>
                      <a:pPr algn="ctr"/>
                      <a:r>
                        <a:rPr lang="en-US" dirty="0" smtClean="0"/>
                        <a:t>-2</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-1</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0</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1</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2</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762000">
                <a:tc>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cxnSp>
        <p:nvCxnSpPr>
          <p:cNvPr id="17" name="Straight Arrow Connector 16"/>
          <p:cNvCxnSpPr/>
          <p:nvPr/>
        </p:nvCxnSpPr>
        <p:spPr>
          <a:xfrm flipV="1">
            <a:off x="781646" y="287231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172485" y="1976497"/>
            <a:ext cx="972291" cy="830997"/>
          </a:xfrm>
          <a:prstGeom prst="rect">
            <a:avLst/>
          </a:prstGeom>
          <a:noFill/>
        </p:spPr>
        <p:txBody>
          <a:bodyPr wrap="none" rtlCol="0">
            <a:spAutoFit/>
          </a:bodyPr>
          <a:lstStyle/>
          <a:p>
            <a:r>
              <a:rPr lang="en-US" sz="2400" dirty="0" smtClean="0"/>
              <a:t>d</a:t>
            </a:r>
            <a:r>
              <a:rPr lang="en-US" sz="2400" baseline="30000" dirty="0" smtClean="0"/>
              <a:t>1</a:t>
            </a:r>
            <a:r>
              <a:rPr lang="en-US" sz="2400" dirty="0" smtClean="0"/>
              <a:t> (d</a:t>
            </a:r>
            <a:r>
              <a:rPr lang="en-US" sz="2400" baseline="30000" dirty="0" smtClean="0"/>
              <a:t>9</a:t>
            </a:r>
            <a:r>
              <a:rPr lang="en-US" sz="2400" dirty="0" smtClean="0"/>
              <a:t>)</a:t>
            </a:r>
          </a:p>
          <a:p>
            <a:r>
              <a:rPr lang="en-US" sz="2400" dirty="0" smtClean="0"/>
              <a:t>m</a:t>
            </a:r>
            <a:r>
              <a:rPr lang="en-US" sz="2400" baseline="-25000" dirty="0" smtClean="0"/>
              <a:t>l</a:t>
            </a:r>
            <a:endParaRPr lang="en-US" sz="2400" dirty="0"/>
          </a:p>
        </p:txBody>
      </p:sp>
      <p:sp>
        <p:nvSpPr>
          <p:cNvPr id="26" name="TextBox 25"/>
          <p:cNvSpPr txBox="1"/>
          <p:nvPr/>
        </p:nvSpPr>
        <p:spPr>
          <a:xfrm>
            <a:off x="3734297" y="2807494"/>
            <a:ext cx="1674807" cy="830997"/>
          </a:xfrm>
          <a:prstGeom prst="rect">
            <a:avLst/>
          </a:prstGeom>
          <a:noFill/>
        </p:spPr>
        <p:txBody>
          <a:bodyPr wrap="none" rtlCol="0">
            <a:spAutoFit/>
          </a:bodyPr>
          <a:lstStyle/>
          <a:p>
            <a:r>
              <a:rPr lang="en-US" sz="2400" dirty="0" err="1" smtClean="0"/>
              <a:t>L</a:t>
            </a:r>
            <a:r>
              <a:rPr lang="en-US" sz="2400" baseline="-25000" dirty="0" err="1" smtClean="0"/>
              <a:t>z</a:t>
            </a:r>
            <a:r>
              <a:rPr lang="en-US" sz="2400" dirty="0" smtClean="0"/>
              <a:t>=-2 </a:t>
            </a:r>
            <a:r>
              <a:rPr lang="en-US" sz="2400" dirty="0" err="1" smtClean="0"/>
              <a:t>S</a:t>
            </a:r>
            <a:r>
              <a:rPr lang="en-US" sz="2400" baseline="-25000" dirty="0" err="1" smtClean="0"/>
              <a:t>z</a:t>
            </a:r>
            <a:r>
              <a:rPr lang="en-US" sz="2400" dirty="0" smtClean="0"/>
              <a:t>=1/2 </a:t>
            </a:r>
          </a:p>
          <a:p>
            <a:pPr algn="ctr"/>
            <a:r>
              <a:rPr lang="en-US" sz="2400" dirty="0" smtClean="0"/>
              <a:t>L=2 S=1/2</a:t>
            </a:r>
            <a:endParaRPr lang="en-US" sz="2400" dirty="0"/>
          </a:p>
        </p:txBody>
      </p:sp>
      <p:sp>
        <p:nvSpPr>
          <p:cNvPr id="41" name="Rounded Rectangle 40"/>
          <p:cNvSpPr/>
          <p:nvPr/>
        </p:nvSpPr>
        <p:spPr>
          <a:xfrm>
            <a:off x="3403600" y="1249522"/>
            <a:ext cx="2448700" cy="511889"/>
          </a:xfrm>
          <a:prstGeom prst="roundRect">
            <a:avLst>
              <a:gd name="adj" fmla="val 27256"/>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Angular momentum</a:t>
            </a:r>
          </a:p>
        </p:txBody>
      </p:sp>
      <p:sp>
        <p:nvSpPr>
          <p:cNvPr id="42" name="Rounded Rectangle 41"/>
          <p:cNvSpPr/>
          <p:nvPr/>
        </p:nvSpPr>
        <p:spPr>
          <a:xfrm>
            <a:off x="6083300" y="1249522"/>
            <a:ext cx="2448700" cy="511889"/>
          </a:xfrm>
          <a:prstGeom prst="roundRect">
            <a:avLst>
              <a:gd name="adj" fmla="val 27256"/>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Term symbol</a:t>
            </a:r>
          </a:p>
        </p:txBody>
      </p:sp>
      <p:sp>
        <p:nvSpPr>
          <p:cNvPr id="43" name="TextBox 42"/>
          <p:cNvSpPr txBox="1"/>
          <p:nvPr/>
        </p:nvSpPr>
        <p:spPr>
          <a:xfrm>
            <a:off x="6785444" y="1971794"/>
            <a:ext cx="1172116" cy="646331"/>
          </a:xfrm>
          <a:prstGeom prst="rect">
            <a:avLst/>
          </a:prstGeom>
          <a:noFill/>
        </p:spPr>
        <p:txBody>
          <a:bodyPr wrap="none" rtlCol="0">
            <a:spAutoFit/>
          </a:bodyPr>
          <a:lstStyle/>
          <a:p>
            <a:pPr algn="ctr"/>
            <a:r>
              <a:rPr lang="en-US" sz="3600" baseline="30000" dirty="0" smtClean="0"/>
              <a:t>(2S+1)</a:t>
            </a:r>
            <a:r>
              <a:rPr lang="en-US" sz="3600" dirty="0" smtClean="0"/>
              <a:t>L</a:t>
            </a:r>
            <a:endParaRPr lang="en-US" sz="3600" dirty="0"/>
          </a:p>
        </p:txBody>
      </p:sp>
      <p:sp>
        <p:nvSpPr>
          <p:cNvPr id="44" name="TextBox 43"/>
          <p:cNvSpPr txBox="1"/>
          <p:nvPr/>
        </p:nvSpPr>
        <p:spPr>
          <a:xfrm>
            <a:off x="7332870" y="2935069"/>
            <a:ext cx="624690" cy="646331"/>
          </a:xfrm>
          <a:prstGeom prst="rect">
            <a:avLst/>
          </a:prstGeom>
          <a:noFill/>
        </p:spPr>
        <p:txBody>
          <a:bodyPr wrap="none" rtlCol="0">
            <a:spAutoFit/>
          </a:bodyPr>
          <a:lstStyle/>
          <a:p>
            <a:pPr algn="ctr"/>
            <a:r>
              <a:rPr lang="en-US" sz="3600" baseline="30000" dirty="0" smtClean="0"/>
              <a:t>2</a:t>
            </a:r>
            <a:r>
              <a:rPr lang="en-US" sz="3600" dirty="0" smtClean="0"/>
              <a:t>D</a:t>
            </a:r>
            <a:endParaRPr lang="en-US" sz="3600" dirty="0"/>
          </a:p>
        </p:txBody>
      </p:sp>
      <p:graphicFrame>
        <p:nvGraphicFramePr>
          <p:cNvPr id="45" name="Table 44"/>
          <p:cNvGraphicFramePr>
            <a:graphicFrameLocks noGrp="1"/>
          </p:cNvGraphicFramePr>
          <p:nvPr>
            <p:extLst>
              <p:ext uri="{D42A27DB-BD31-4B8C-83A1-F6EECF244321}">
                <p14:modId xmlns:p14="http://schemas.microsoft.com/office/powerpoint/2010/main" val="1114512600"/>
              </p:ext>
            </p:extLst>
          </p:nvPr>
        </p:nvGraphicFramePr>
        <p:xfrm>
          <a:off x="612000" y="4127497"/>
          <a:ext cx="2944000" cy="1155703"/>
        </p:xfrm>
        <a:graphic>
          <a:graphicData uri="http://schemas.openxmlformats.org/drawingml/2006/table">
            <a:tbl>
              <a:tblPr firstRow="1" bandRow="1">
                <a:tableStyleId>{5C22544A-7EE6-4342-B048-85BDC9FD1C3A}</a:tableStyleId>
              </a:tblPr>
              <a:tblGrid>
                <a:gridCol w="588800"/>
                <a:gridCol w="588800"/>
                <a:gridCol w="588800"/>
                <a:gridCol w="588800"/>
                <a:gridCol w="588800"/>
              </a:tblGrid>
              <a:tr h="393703">
                <a:tc>
                  <a:txBody>
                    <a:bodyPr/>
                    <a:lstStyle/>
                    <a:p>
                      <a:pPr algn="ctr"/>
                      <a:r>
                        <a:rPr lang="en-US" dirty="0" smtClean="0"/>
                        <a:t>-2</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-1</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0</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1</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2</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762000">
                <a:tc>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cxnSp>
        <p:nvCxnSpPr>
          <p:cNvPr id="46" name="Straight Arrow Connector 45"/>
          <p:cNvCxnSpPr/>
          <p:nvPr/>
        </p:nvCxnSpPr>
        <p:spPr>
          <a:xfrm flipV="1">
            <a:off x="781646" y="457411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sp>
        <p:nvSpPr>
          <p:cNvPr id="47" name="TextBox 46"/>
          <p:cNvSpPr txBox="1"/>
          <p:nvPr/>
        </p:nvSpPr>
        <p:spPr>
          <a:xfrm>
            <a:off x="172485" y="3678297"/>
            <a:ext cx="972291" cy="830997"/>
          </a:xfrm>
          <a:prstGeom prst="rect">
            <a:avLst/>
          </a:prstGeom>
          <a:noFill/>
        </p:spPr>
        <p:txBody>
          <a:bodyPr wrap="none" rtlCol="0">
            <a:spAutoFit/>
          </a:bodyPr>
          <a:lstStyle/>
          <a:p>
            <a:r>
              <a:rPr lang="en-US" sz="2400" dirty="0" smtClean="0"/>
              <a:t>d</a:t>
            </a:r>
            <a:r>
              <a:rPr lang="en-US" sz="2400" baseline="30000" dirty="0" smtClean="0"/>
              <a:t>2</a:t>
            </a:r>
            <a:r>
              <a:rPr lang="en-US" sz="2400" dirty="0" smtClean="0"/>
              <a:t> (d</a:t>
            </a:r>
            <a:r>
              <a:rPr lang="en-US" sz="2400" baseline="30000" dirty="0" smtClean="0"/>
              <a:t>8</a:t>
            </a:r>
            <a:r>
              <a:rPr lang="en-US" sz="2400" dirty="0" smtClean="0"/>
              <a:t>)</a:t>
            </a:r>
          </a:p>
          <a:p>
            <a:r>
              <a:rPr lang="en-US" sz="2400" dirty="0" smtClean="0"/>
              <a:t>m</a:t>
            </a:r>
            <a:r>
              <a:rPr lang="en-US" sz="2400" baseline="-25000" dirty="0" smtClean="0"/>
              <a:t>l</a:t>
            </a:r>
            <a:endParaRPr lang="en-US" sz="2400" dirty="0"/>
          </a:p>
        </p:txBody>
      </p:sp>
      <p:sp>
        <p:nvSpPr>
          <p:cNvPr id="48" name="TextBox 47"/>
          <p:cNvSpPr txBox="1"/>
          <p:nvPr/>
        </p:nvSpPr>
        <p:spPr>
          <a:xfrm>
            <a:off x="3734297" y="4509294"/>
            <a:ext cx="1418477" cy="830997"/>
          </a:xfrm>
          <a:prstGeom prst="rect">
            <a:avLst/>
          </a:prstGeom>
          <a:noFill/>
        </p:spPr>
        <p:txBody>
          <a:bodyPr wrap="none" rtlCol="0">
            <a:spAutoFit/>
          </a:bodyPr>
          <a:lstStyle/>
          <a:p>
            <a:r>
              <a:rPr lang="en-US" sz="2400" dirty="0" err="1" smtClean="0"/>
              <a:t>L</a:t>
            </a:r>
            <a:r>
              <a:rPr lang="en-US" sz="2400" baseline="-25000" dirty="0" err="1" smtClean="0"/>
              <a:t>z</a:t>
            </a:r>
            <a:r>
              <a:rPr lang="en-US" sz="2400" dirty="0" smtClean="0"/>
              <a:t>=-3 </a:t>
            </a:r>
            <a:r>
              <a:rPr lang="en-US" sz="2400" dirty="0" err="1" smtClean="0"/>
              <a:t>S</a:t>
            </a:r>
            <a:r>
              <a:rPr lang="en-US" sz="2400" baseline="-25000" dirty="0" err="1" smtClean="0"/>
              <a:t>z</a:t>
            </a:r>
            <a:r>
              <a:rPr lang="en-US" sz="2400" dirty="0" smtClean="0"/>
              <a:t>=1 </a:t>
            </a:r>
          </a:p>
          <a:p>
            <a:pPr algn="ctr"/>
            <a:r>
              <a:rPr lang="en-US" sz="2400" dirty="0" smtClean="0"/>
              <a:t>L=3 S=1</a:t>
            </a:r>
            <a:endParaRPr lang="en-US" sz="2400" dirty="0"/>
          </a:p>
        </p:txBody>
      </p:sp>
      <p:sp>
        <p:nvSpPr>
          <p:cNvPr id="49" name="TextBox 48"/>
          <p:cNvSpPr txBox="1"/>
          <p:nvPr/>
        </p:nvSpPr>
        <p:spPr>
          <a:xfrm>
            <a:off x="7368825" y="4636869"/>
            <a:ext cx="552781" cy="646331"/>
          </a:xfrm>
          <a:prstGeom prst="rect">
            <a:avLst/>
          </a:prstGeom>
          <a:noFill/>
        </p:spPr>
        <p:txBody>
          <a:bodyPr wrap="none" rtlCol="0">
            <a:spAutoFit/>
          </a:bodyPr>
          <a:lstStyle/>
          <a:p>
            <a:pPr algn="ctr"/>
            <a:r>
              <a:rPr lang="en-US" sz="3600" baseline="30000" dirty="0" smtClean="0"/>
              <a:t>3</a:t>
            </a:r>
            <a:r>
              <a:rPr lang="en-US" sz="3600" dirty="0" smtClean="0"/>
              <a:t>F</a:t>
            </a:r>
            <a:endParaRPr lang="en-US" sz="3600" dirty="0"/>
          </a:p>
        </p:txBody>
      </p:sp>
      <p:cxnSp>
        <p:nvCxnSpPr>
          <p:cNvPr id="50" name="Straight Arrow Connector 49"/>
          <p:cNvCxnSpPr/>
          <p:nvPr/>
        </p:nvCxnSpPr>
        <p:spPr>
          <a:xfrm flipV="1">
            <a:off x="1353146" y="457411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13107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25" grpId="0"/>
      <p:bldP spid="26" grpId="0"/>
      <p:bldP spid="44" grpId="0"/>
      <p:bldP spid="47" grpId="0"/>
      <p:bldP spid="48" grpId="0"/>
      <p:bldP spid="49" grpId="0"/>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 name="Table 28"/>
          <p:cNvGraphicFramePr>
            <a:graphicFrameLocks noGrp="1"/>
          </p:cNvGraphicFramePr>
          <p:nvPr>
            <p:extLst>
              <p:ext uri="{D42A27DB-BD31-4B8C-83A1-F6EECF244321}">
                <p14:modId xmlns:p14="http://schemas.microsoft.com/office/powerpoint/2010/main" val="379723974"/>
              </p:ext>
            </p:extLst>
          </p:nvPr>
        </p:nvGraphicFramePr>
        <p:xfrm>
          <a:off x="605046" y="4086236"/>
          <a:ext cx="2944000" cy="1155703"/>
        </p:xfrm>
        <a:graphic>
          <a:graphicData uri="http://schemas.openxmlformats.org/drawingml/2006/table">
            <a:tbl>
              <a:tblPr firstRow="1" bandRow="1">
                <a:tableStyleId>{5C22544A-7EE6-4342-B048-85BDC9FD1C3A}</a:tableStyleId>
              </a:tblPr>
              <a:tblGrid>
                <a:gridCol w="588800"/>
                <a:gridCol w="588800"/>
                <a:gridCol w="588800"/>
                <a:gridCol w="588800"/>
                <a:gridCol w="588800"/>
              </a:tblGrid>
              <a:tr h="393703">
                <a:tc>
                  <a:txBody>
                    <a:bodyPr/>
                    <a:lstStyle/>
                    <a:p>
                      <a:pPr algn="ctr"/>
                      <a:r>
                        <a:rPr lang="en-US" dirty="0" smtClean="0"/>
                        <a:t>-2</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-1</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0</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1</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2</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762000">
                <a:tc>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cxnSp>
        <p:nvCxnSpPr>
          <p:cNvPr id="30" name="Straight Arrow Connector 29"/>
          <p:cNvCxnSpPr/>
          <p:nvPr/>
        </p:nvCxnSpPr>
        <p:spPr>
          <a:xfrm flipV="1">
            <a:off x="774692" y="4532849"/>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3727343" y="4468033"/>
            <a:ext cx="1399943" cy="461665"/>
          </a:xfrm>
          <a:prstGeom prst="rect">
            <a:avLst/>
          </a:prstGeom>
          <a:noFill/>
        </p:spPr>
        <p:txBody>
          <a:bodyPr wrap="none" rtlCol="0">
            <a:spAutoFit/>
          </a:bodyPr>
          <a:lstStyle/>
          <a:p>
            <a:r>
              <a:rPr lang="en-US" sz="2400" dirty="0" err="1" smtClean="0"/>
              <a:t>L</a:t>
            </a:r>
            <a:r>
              <a:rPr lang="en-US" sz="2400" baseline="-25000" dirty="0" err="1" smtClean="0"/>
              <a:t>z</a:t>
            </a:r>
            <a:r>
              <a:rPr lang="en-US" sz="2400" dirty="0" smtClean="0"/>
              <a:t>=-1 </a:t>
            </a:r>
            <a:r>
              <a:rPr lang="en-US" sz="2400" dirty="0" err="1" smtClean="0"/>
              <a:t>S</a:t>
            </a:r>
            <a:r>
              <a:rPr lang="en-US" sz="2400" baseline="-25000" dirty="0" err="1" smtClean="0"/>
              <a:t>z</a:t>
            </a:r>
            <a:r>
              <a:rPr lang="en-US" sz="2400" dirty="0" smtClean="0"/>
              <a:t>=0</a:t>
            </a:r>
            <a:endParaRPr lang="en-US" sz="2400" dirty="0"/>
          </a:p>
        </p:txBody>
      </p:sp>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Coulomb repulsion in spherical symmetry – Atomic </a:t>
            </a:r>
            <a:r>
              <a:rPr lang="en-US" sz="2400" dirty="0" err="1" smtClean="0"/>
              <a:t>multiplets</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4" name="Rounded Rectangle 3"/>
          <p:cNvSpPr/>
          <p:nvPr/>
        </p:nvSpPr>
        <p:spPr>
          <a:xfrm>
            <a:off x="612000" y="1249522"/>
            <a:ext cx="2448700" cy="511889"/>
          </a:xfrm>
          <a:prstGeom prst="roundRect">
            <a:avLst>
              <a:gd name="adj" fmla="val 27256"/>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Orbital occupation</a:t>
            </a:r>
          </a:p>
        </p:txBody>
      </p:sp>
      <p:sp>
        <p:nvSpPr>
          <p:cNvPr id="41" name="Rounded Rectangle 40"/>
          <p:cNvSpPr/>
          <p:nvPr/>
        </p:nvSpPr>
        <p:spPr>
          <a:xfrm>
            <a:off x="3403600" y="1249522"/>
            <a:ext cx="2448700" cy="511889"/>
          </a:xfrm>
          <a:prstGeom prst="roundRect">
            <a:avLst>
              <a:gd name="adj" fmla="val 27256"/>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Angular momentum</a:t>
            </a:r>
          </a:p>
        </p:txBody>
      </p:sp>
      <p:graphicFrame>
        <p:nvGraphicFramePr>
          <p:cNvPr id="14" name="Table 13"/>
          <p:cNvGraphicFramePr>
            <a:graphicFrameLocks noGrp="1"/>
          </p:cNvGraphicFramePr>
          <p:nvPr>
            <p:extLst>
              <p:ext uri="{D42A27DB-BD31-4B8C-83A1-F6EECF244321}">
                <p14:modId xmlns:p14="http://schemas.microsoft.com/office/powerpoint/2010/main" val="1598128642"/>
              </p:ext>
            </p:extLst>
          </p:nvPr>
        </p:nvGraphicFramePr>
        <p:xfrm>
          <a:off x="612000" y="3266037"/>
          <a:ext cx="2944000" cy="1155703"/>
        </p:xfrm>
        <a:graphic>
          <a:graphicData uri="http://schemas.openxmlformats.org/drawingml/2006/table">
            <a:tbl>
              <a:tblPr firstRow="1" bandRow="1">
                <a:tableStyleId>{5C22544A-7EE6-4342-B048-85BDC9FD1C3A}</a:tableStyleId>
              </a:tblPr>
              <a:tblGrid>
                <a:gridCol w="588800"/>
                <a:gridCol w="588800"/>
                <a:gridCol w="588800"/>
                <a:gridCol w="588800"/>
                <a:gridCol w="588800"/>
              </a:tblGrid>
              <a:tr h="393703">
                <a:tc>
                  <a:txBody>
                    <a:bodyPr/>
                    <a:lstStyle/>
                    <a:p>
                      <a:pPr algn="ctr"/>
                      <a:r>
                        <a:rPr lang="en-US" dirty="0" smtClean="0"/>
                        <a:t>-2</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-1</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0</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1</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2</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762000">
                <a:tc>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cxnSp>
        <p:nvCxnSpPr>
          <p:cNvPr id="15" name="Straight Arrow Connector 14"/>
          <p:cNvCxnSpPr/>
          <p:nvPr/>
        </p:nvCxnSpPr>
        <p:spPr>
          <a:xfrm flipV="1">
            <a:off x="781646" y="371265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3734297" y="3647834"/>
            <a:ext cx="1399943" cy="461665"/>
          </a:xfrm>
          <a:prstGeom prst="rect">
            <a:avLst/>
          </a:prstGeom>
          <a:noFill/>
        </p:spPr>
        <p:txBody>
          <a:bodyPr wrap="none" rtlCol="0">
            <a:spAutoFit/>
          </a:bodyPr>
          <a:lstStyle/>
          <a:p>
            <a:r>
              <a:rPr lang="en-US" sz="2400" dirty="0" err="1" smtClean="0"/>
              <a:t>L</a:t>
            </a:r>
            <a:r>
              <a:rPr lang="en-US" sz="2400" baseline="-25000" dirty="0" err="1" smtClean="0"/>
              <a:t>z</a:t>
            </a:r>
            <a:r>
              <a:rPr lang="en-US" sz="2400" dirty="0" smtClean="0"/>
              <a:t>=-2 </a:t>
            </a:r>
            <a:r>
              <a:rPr lang="en-US" sz="2400" dirty="0" err="1" smtClean="0"/>
              <a:t>S</a:t>
            </a:r>
            <a:r>
              <a:rPr lang="en-US" sz="2400" baseline="-25000" dirty="0" err="1" smtClean="0"/>
              <a:t>z</a:t>
            </a:r>
            <a:r>
              <a:rPr lang="en-US" sz="2400" dirty="0" smtClean="0"/>
              <a:t>=1</a:t>
            </a:r>
            <a:endParaRPr lang="en-US" sz="2400" dirty="0"/>
          </a:p>
        </p:txBody>
      </p:sp>
      <p:cxnSp>
        <p:nvCxnSpPr>
          <p:cNvPr id="19" name="Straight Arrow Connector 18"/>
          <p:cNvCxnSpPr/>
          <p:nvPr/>
        </p:nvCxnSpPr>
        <p:spPr>
          <a:xfrm flipV="1">
            <a:off x="1911946" y="371265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graphicFrame>
        <p:nvGraphicFramePr>
          <p:cNvPr id="20" name="Table 19"/>
          <p:cNvGraphicFramePr>
            <a:graphicFrameLocks noGrp="1"/>
          </p:cNvGraphicFramePr>
          <p:nvPr>
            <p:extLst>
              <p:ext uri="{D42A27DB-BD31-4B8C-83A1-F6EECF244321}">
                <p14:modId xmlns:p14="http://schemas.microsoft.com/office/powerpoint/2010/main" val="1123693526"/>
              </p:ext>
            </p:extLst>
          </p:nvPr>
        </p:nvGraphicFramePr>
        <p:xfrm>
          <a:off x="612000" y="2433691"/>
          <a:ext cx="2944000" cy="1155703"/>
        </p:xfrm>
        <a:graphic>
          <a:graphicData uri="http://schemas.openxmlformats.org/drawingml/2006/table">
            <a:tbl>
              <a:tblPr firstRow="1" bandRow="1">
                <a:tableStyleId>{5C22544A-7EE6-4342-B048-85BDC9FD1C3A}</a:tableStyleId>
              </a:tblPr>
              <a:tblGrid>
                <a:gridCol w="588800"/>
                <a:gridCol w="588800"/>
                <a:gridCol w="588800"/>
                <a:gridCol w="588800"/>
                <a:gridCol w="588800"/>
              </a:tblGrid>
              <a:tr h="393703">
                <a:tc>
                  <a:txBody>
                    <a:bodyPr/>
                    <a:lstStyle/>
                    <a:p>
                      <a:pPr algn="ctr"/>
                      <a:r>
                        <a:rPr lang="en-US" dirty="0" smtClean="0"/>
                        <a:t>-2</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-1</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0</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1</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2</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762000">
                <a:tc>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cxnSp>
        <p:nvCxnSpPr>
          <p:cNvPr id="22" name="Straight Arrow Connector 21"/>
          <p:cNvCxnSpPr/>
          <p:nvPr/>
        </p:nvCxnSpPr>
        <p:spPr>
          <a:xfrm flipV="1">
            <a:off x="781646" y="2880304"/>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172485" y="1984491"/>
            <a:ext cx="972291" cy="830997"/>
          </a:xfrm>
          <a:prstGeom prst="rect">
            <a:avLst/>
          </a:prstGeom>
          <a:noFill/>
        </p:spPr>
        <p:txBody>
          <a:bodyPr wrap="none" rtlCol="0">
            <a:spAutoFit/>
          </a:bodyPr>
          <a:lstStyle/>
          <a:p>
            <a:r>
              <a:rPr lang="en-US" sz="2400" dirty="0" smtClean="0"/>
              <a:t>d</a:t>
            </a:r>
            <a:r>
              <a:rPr lang="en-US" sz="2400" baseline="30000" dirty="0" smtClean="0"/>
              <a:t>2</a:t>
            </a:r>
            <a:r>
              <a:rPr lang="en-US" sz="2400" dirty="0" smtClean="0"/>
              <a:t> (d</a:t>
            </a:r>
            <a:r>
              <a:rPr lang="en-US" sz="2400" baseline="30000" dirty="0" smtClean="0"/>
              <a:t>8</a:t>
            </a:r>
            <a:r>
              <a:rPr lang="en-US" sz="2400" dirty="0" smtClean="0"/>
              <a:t>)</a:t>
            </a:r>
          </a:p>
          <a:p>
            <a:r>
              <a:rPr lang="en-US" sz="2400" dirty="0" smtClean="0"/>
              <a:t>m</a:t>
            </a:r>
            <a:r>
              <a:rPr lang="en-US" sz="2400" baseline="-25000" dirty="0" smtClean="0"/>
              <a:t>l</a:t>
            </a:r>
            <a:endParaRPr lang="en-US" sz="2400" dirty="0"/>
          </a:p>
        </p:txBody>
      </p:sp>
      <p:sp>
        <p:nvSpPr>
          <p:cNvPr id="24" name="TextBox 23"/>
          <p:cNvSpPr txBox="1"/>
          <p:nvPr/>
        </p:nvSpPr>
        <p:spPr>
          <a:xfrm>
            <a:off x="3734297" y="2815488"/>
            <a:ext cx="1399943" cy="461665"/>
          </a:xfrm>
          <a:prstGeom prst="rect">
            <a:avLst/>
          </a:prstGeom>
          <a:noFill/>
        </p:spPr>
        <p:txBody>
          <a:bodyPr wrap="none" rtlCol="0">
            <a:spAutoFit/>
          </a:bodyPr>
          <a:lstStyle/>
          <a:p>
            <a:r>
              <a:rPr lang="en-US" sz="2400" dirty="0" err="1" smtClean="0"/>
              <a:t>L</a:t>
            </a:r>
            <a:r>
              <a:rPr lang="en-US" sz="2400" baseline="-25000" dirty="0" err="1" smtClean="0"/>
              <a:t>z</a:t>
            </a:r>
            <a:r>
              <a:rPr lang="en-US" sz="2400" dirty="0" smtClean="0"/>
              <a:t>=-3 </a:t>
            </a:r>
            <a:r>
              <a:rPr lang="en-US" sz="2400" dirty="0" err="1" smtClean="0"/>
              <a:t>S</a:t>
            </a:r>
            <a:r>
              <a:rPr lang="en-US" sz="2400" baseline="-25000" dirty="0" err="1" smtClean="0"/>
              <a:t>z</a:t>
            </a:r>
            <a:r>
              <a:rPr lang="en-US" sz="2400" dirty="0" smtClean="0"/>
              <a:t>=1</a:t>
            </a:r>
            <a:endParaRPr lang="en-US" sz="2400" dirty="0"/>
          </a:p>
        </p:txBody>
      </p:sp>
      <p:cxnSp>
        <p:nvCxnSpPr>
          <p:cNvPr id="28" name="Straight Arrow Connector 27"/>
          <p:cNvCxnSpPr/>
          <p:nvPr/>
        </p:nvCxnSpPr>
        <p:spPr>
          <a:xfrm flipV="1">
            <a:off x="1353146" y="2880304"/>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a:off x="2817000" y="4532849"/>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sp>
        <p:nvSpPr>
          <p:cNvPr id="34" name="Rounded Rectangle 33"/>
          <p:cNvSpPr/>
          <p:nvPr/>
        </p:nvSpPr>
        <p:spPr>
          <a:xfrm>
            <a:off x="5257800" y="2879564"/>
            <a:ext cx="3274200" cy="1438436"/>
          </a:xfrm>
          <a:prstGeom prst="roundRect">
            <a:avLst>
              <a:gd name="adj" fmla="val 17642"/>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There are 5*4/2=10 ways to place two spin up electrons in 5 orbitals</a:t>
            </a:r>
          </a:p>
          <a:p>
            <a:pPr algn="ctr"/>
            <a:r>
              <a:rPr lang="en-US" sz="2000" dirty="0" smtClean="0">
                <a:solidFill>
                  <a:schemeClr val="tx1"/>
                </a:solidFill>
              </a:rPr>
              <a:t>10 Triplets</a:t>
            </a:r>
          </a:p>
        </p:txBody>
      </p:sp>
      <p:sp>
        <p:nvSpPr>
          <p:cNvPr id="35" name="Rounded Rectangle 34"/>
          <p:cNvSpPr/>
          <p:nvPr/>
        </p:nvSpPr>
        <p:spPr>
          <a:xfrm>
            <a:off x="5257800" y="4536040"/>
            <a:ext cx="3274200" cy="1458360"/>
          </a:xfrm>
          <a:prstGeom prst="roundRect">
            <a:avLst>
              <a:gd name="adj" fmla="val 17642"/>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There are 5*5=25 ways to place a spin up and a spin down electron in 5 orbitals</a:t>
            </a:r>
          </a:p>
          <a:p>
            <a:pPr algn="ctr"/>
            <a:r>
              <a:rPr lang="en-US" sz="2000" dirty="0" smtClean="0">
                <a:solidFill>
                  <a:schemeClr val="tx1"/>
                </a:solidFill>
              </a:rPr>
              <a:t>25 – 10 = 15 </a:t>
            </a:r>
            <a:r>
              <a:rPr lang="en-US" sz="2000" dirty="0" err="1" smtClean="0">
                <a:solidFill>
                  <a:schemeClr val="tx1"/>
                </a:solidFill>
              </a:rPr>
              <a:t>singlets</a:t>
            </a:r>
            <a:endParaRPr lang="en-US" sz="2000" dirty="0" smtClean="0">
              <a:solidFill>
                <a:schemeClr val="tx1"/>
              </a:solidFill>
            </a:endParaRPr>
          </a:p>
        </p:txBody>
      </p:sp>
    </p:spTree>
    <p:extLst>
      <p:ext uri="{BB962C8B-B14F-4D97-AF65-F5344CB8AC3E}">
        <p14:creationId xmlns:p14="http://schemas.microsoft.com/office/powerpoint/2010/main" val="4223165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4" grpId="0" animBg="1"/>
      <p:bldP spid="35" grpId="0" animBg="1"/>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Coulomb repulsion in spherical symmetry – Atomic </a:t>
            </a:r>
            <a:r>
              <a:rPr lang="en-US" sz="2400" dirty="0" err="1" smtClean="0"/>
              <a:t>multiplets</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4" name="Rounded Rectangle 3"/>
          <p:cNvSpPr/>
          <p:nvPr/>
        </p:nvSpPr>
        <p:spPr>
          <a:xfrm>
            <a:off x="612000" y="1249522"/>
            <a:ext cx="2448700" cy="511889"/>
          </a:xfrm>
          <a:prstGeom prst="roundRect">
            <a:avLst>
              <a:gd name="adj" fmla="val 27256"/>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Orbital occupation</a:t>
            </a:r>
          </a:p>
        </p:txBody>
      </p:sp>
      <p:sp>
        <p:nvSpPr>
          <p:cNvPr id="26" name="TextBox 25"/>
          <p:cNvSpPr txBox="1"/>
          <p:nvPr/>
        </p:nvSpPr>
        <p:spPr>
          <a:xfrm>
            <a:off x="3734297" y="2807494"/>
            <a:ext cx="1371189" cy="830997"/>
          </a:xfrm>
          <a:prstGeom prst="rect">
            <a:avLst/>
          </a:prstGeom>
          <a:noFill/>
        </p:spPr>
        <p:txBody>
          <a:bodyPr wrap="none" rtlCol="0">
            <a:spAutoFit/>
          </a:bodyPr>
          <a:lstStyle/>
          <a:p>
            <a:r>
              <a:rPr lang="en-US" sz="2400" dirty="0" err="1" smtClean="0"/>
              <a:t>L</a:t>
            </a:r>
            <a:r>
              <a:rPr lang="en-US" sz="2400" baseline="-25000" dirty="0" err="1" smtClean="0"/>
              <a:t>z</a:t>
            </a:r>
            <a:r>
              <a:rPr lang="en-US" sz="2400" dirty="0" smtClean="0"/>
              <a:t>=-3 to 3</a:t>
            </a:r>
          </a:p>
          <a:p>
            <a:r>
              <a:rPr lang="en-US" sz="2400" dirty="0" err="1" smtClean="0"/>
              <a:t>S</a:t>
            </a:r>
            <a:r>
              <a:rPr lang="en-US" sz="2400" baseline="-25000" dirty="0" err="1" smtClean="0"/>
              <a:t>z</a:t>
            </a:r>
            <a:r>
              <a:rPr lang="en-US" sz="2400" dirty="0" smtClean="0"/>
              <a:t>=-1 to 1</a:t>
            </a:r>
            <a:endParaRPr lang="en-US" sz="2400" dirty="0"/>
          </a:p>
        </p:txBody>
      </p:sp>
      <p:sp>
        <p:nvSpPr>
          <p:cNvPr id="41" name="Rounded Rectangle 40"/>
          <p:cNvSpPr/>
          <p:nvPr/>
        </p:nvSpPr>
        <p:spPr>
          <a:xfrm>
            <a:off x="3403600" y="1249522"/>
            <a:ext cx="2448700" cy="511889"/>
          </a:xfrm>
          <a:prstGeom prst="roundRect">
            <a:avLst>
              <a:gd name="adj" fmla="val 27256"/>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Angular momentum</a:t>
            </a:r>
          </a:p>
        </p:txBody>
      </p:sp>
      <p:sp>
        <p:nvSpPr>
          <p:cNvPr id="42" name="Rounded Rectangle 41"/>
          <p:cNvSpPr/>
          <p:nvPr/>
        </p:nvSpPr>
        <p:spPr>
          <a:xfrm>
            <a:off x="6083300" y="1249522"/>
            <a:ext cx="2448700" cy="511889"/>
          </a:xfrm>
          <a:prstGeom prst="roundRect">
            <a:avLst>
              <a:gd name="adj" fmla="val 27256"/>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Term symbol</a:t>
            </a:r>
          </a:p>
        </p:txBody>
      </p:sp>
      <p:sp>
        <p:nvSpPr>
          <p:cNvPr id="43" name="TextBox 42"/>
          <p:cNvSpPr txBox="1"/>
          <p:nvPr/>
        </p:nvSpPr>
        <p:spPr>
          <a:xfrm>
            <a:off x="6785444" y="1971794"/>
            <a:ext cx="1172116" cy="646331"/>
          </a:xfrm>
          <a:prstGeom prst="rect">
            <a:avLst/>
          </a:prstGeom>
          <a:noFill/>
        </p:spPr>
        <p:txBody>
          <a:bodyPr wrap="none" rtlCol="0">
            <a:spAutoFit/>
          </a:bodyPr>
          <a:lstStyle/>
          <a:p>
            <a:pPr algn="ctr"/>
            <a:r>
              <a:rPr lang="en-US" sz="3600" baseline="30000" dirty="0" smtClean="0"/>
              <a:t>(2S+1)</a:t>
            </a:r>
            <a:r>
              <a:rPr lang="en-US" sz="3600" dirty="0" smtClean="0"/>
              <a:t>L</a:t>
            </a:r>
            <a:endParaRPr lang="en-US" sz="3600" dirty="0"/>
          </a:p>
        </p:txBody>
      </p:sp>
      <p:sp>
        <p:nvSpPr>
          <p:cNvPr id="14" name="TextBox 13"/>
          <p:cNvSpPr txBox="1"/>
          <p:nvPr/>
        </p:nvSpPr>
        <p:spPr>
          <a:xfrm>
            <a:off x="7332870" y="2911038"/>
            <a:ext cx="552781" cy="646331"/>
          </a:xfrm>
          <a:prstGeom prst="rect">
            <a:avLst/>
          </a:prstGeom>
          <a:noFill/>
        </p:spPr>
        <p:txBody>
          <a:bodyPr wrap="none" rtlCol="0">
            <a:spAutoFit/>
          </a:bodyPr>
          <a:lstStyle/>
          <a:p>
            <a:pPr algn="ctr"/>
            <a:r>
              <a:rPr lang="en-US" sz="3600" baseline="30000" dirty="0" smtClean="0"/>
              <a:t>3</a:t>
            </a:r>
            <a:r>
              <a:rPr lang="en-US" sz="3600" dirty="0" smtClean="0"/>
              <a:t>F</a:t>
            </a:r>
            <a:endParaRPr lang="en-US" sz="3600" dirty="0"/>
          </a:p>
        </p:txBody>
      </p:sp>
      <p:sp>
        <p:nvSpPr>
          <p:cNvPr id="16" name="Rounded Rectangle 15"/>
          <p:cNvSpPr/>
          <p:nvPr/>
        </p:nvSpPr>
        <p:spPr>
          <a:xfrm>
            <a:off x="3734297" y="4225764"/>
            <a:ext cx="3274200" cy="1320972"/>
          </a:xfrm>
          <a:prstGeom prst="roundRect">
            <a:avLst>
              <a:gd name="adj" fmla="val 17642"/>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There are </a:t>
            </a:r>
          </a:p>
          <a:p>
            <a:pPr algn="ctr"/>
            <a:r>
              <a:rPr lang="en-US" sz="2000" dirty="0" smtClean="0">
                <a:solidFill>
                  <a:schemeClr val="tx1"/>
                </a:solidFill>
              </a:rPr>
              <a:t>(2L+1)(2S+1) = 7*3 = 21 </a:t>
            </a:r>
          </a:p>
          <a:p>
            <a:pPr algn="ctr"/>
            <a:r>
              <a:rPr lang="en-US" sz="2000" dirty="0" smtClean="0">
                <a:solidFill>
                  <a:schemeClr val="tx1"/>
                </a:solidFill>
              </a:rPr>
              <a:t>states in the </a:t>
            </a:r>
            <a:r>
              <a:rPr lang="en-US" sz="2000" baseline="30000" dirty="0" smtClean="0">
                <a:solidFill>
                  <a:schemeClr val="tx1"/>
                </a:solidFill>
              </a:rPr>
              <a:t>3</a:t>
            </a:r>
            <a:r>
              <a:rPr lang="en-US" sz="2000" dirty="0" smtClean="0">
                <a:solidFill>
                  <a:schemeClr val="tx1"/>
                </a:solidFill>
              </a:rPr>
              <a:t>F term</a:t>
            </a:r>
          </a:p>
        </p:txBody>
      </p:sp>
    </p:spTree>
    <p:extLst>
      <p:ext uri="{BB962C8B-B14F-4D97-AF65-F5344CB8AC3E}">
        <p14:creationId xmlns:p14="http://schemas.microsoft.com/office/powerpoint/2010/main" val="4223165105"/>
      </p:ext>
    </p:extLst>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 name="Table 31"/>
          <p:cNvGraphicFramePr>
            <a:graphicFrameLocks noGrp="1"/>
          </p:cNvGraphicFramePr>
          <p:nvPr>
            <p:extLst>
              <p:ext uri="{D42A27DB-BD31-4B8C-83A1-F6EECF244321}">
                <p14:modId xmlns:p14="http://schemas.microsoft.com/office/powerpoint/2010/main" val="4265681096"/>
              </p:ext>
            </p:extLst>
          </p:nvPr>
        </p:nvGraphicFramePr>
        <p:xfrm>
          <a:off x="612000" y="4955021"/>
          <a:ext cx="2944000" cy="1155703"/>
        </p:xfrm>
        <a:graphic>
          <a:graphicData uri="http://schemas.openxmlformats.org/drawingml/2006/table">
            <a:tbl>
              <a:tblPr firstRow="1" bandRow="1">
                <a:tableStyleId>{5C22544A-7EE6-4342-B048-85BDC9FD1C3A}</a:tableStyleId>
              </a:tblPr>
              <a:tblGrid>
                <a:gridCol w="588800"/>
                <a:gridCol w="588800"/>
                <a:gridCol w="588800"/>
                <a:gridCol w="588800"/>
                <a:gridCol w="588800"/>
              </a:tblGrid>
              <a:tr h="393703">
                <a:tc>
                  <a:txBody>
                    <a:bodyPr/>
                    <a:lstStyle/>
                    <a:p>
                      <a:pPr algn="ctr"/>
                      <a:r>
                        <a:rPr lang="en-US" dirty="0" smtClean="0"/>
                        <a:t>-2</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-1</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0</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1</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2</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762000">
                <a:tc>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cxnSp>
        <p:nvCxnSpPr>
          <p:cNvPr id="33" name="Straight Arrow Connector 32"/>
          <p:cNvCxnSpPr/>
          <p:nvPr/>
        </p:nvCxnSpPr>
        <p:spPr>
          <a:xfrm flipV="1">
            <a:off x="1347392" y="5401634"/>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3734297" y="5336818"/>
            <a:ext cx="1399943" cy="461665"/>
          </a:xfrm>
          <a:prstGeom prst="rect">
            <a:avLst/>
          </a:prstGeom>
          <a:noFill/>
        </p:spPr>
        <p:txBody>
          <a:bodyPr wrap="none" rtlCol="0">
            <a:spAutoFit/>
          </a:bodyPr>
          <a:lstStyle/>
          <a:p>
            <a:r>
              <a:rPr lang="en-US" sz="2400" dirty="0" err="1" smtClean="0"/>
              <a:t>L</a:t>
            </a:r>
            <a:r>
              <a:rPr lang="en-US" sz="2400" baseline="-25000" dirty="0" err="1" smtClean="0"/>
              <a:t>z</a:t>
            </a:r>
            <a:r>
              <a:rPr lang="en-US" sz="2400" dirty="0" smtClean="0"/>
              <a:t>=-1 </a:t>
            </a:r>
            <a:r>
              <a:rPr lang="en-US" sz="2400" dirty="0" err="1" smtClean="0"/>
              <a:t>S</a:t>
            </a:r>
            <a:r>
              <a:rPr lang="en-US" sz="2400" baseline="-25000" dirty="0" err="1" smtClean="0"/>
              <a:t>z</a:t>
            </a:r>
            <a:r>
              <a:rPr lang="en-US" sz="2400" dirty="0" smtClean="0"/>
              <a:t>=1 </a:t>
            </a:r>
          </a:p>
        </p:txBody>
      </p:sp>
      <p:sp>
        <p:nvSpPr>
          <p:cNvPr id="35" name="TextBox 34"/>
          <p:cNvSpPr txBox="1"/>
          <p:nvPr/>
        </p:nvSpPr>
        <p:spPr>
          <a:xfrm>
            <a:off x="6502575" y="4838617"/>
            <a:ext cx="579155" cy="646331"/>
          </a:xfrm>
          <a:prstGeom prst="rect">
            <a:avLst/>
          </a:prstGeom>
          <a:noFill/>
        </p:spPr>
        <p:txBody>
          <a:bodyPr wrap="none" rtlCol="0">
            <a:spAutoFit/>
          </a:bodyPr>
          <a:lstStyle/>
          <a:p>
            <a:pPr algn="ctr"/>
            <a:r>
              <a:rPr lang="en-US" sz="3600" baseline="30000" dirty="0" smtClean="0"/>
              <a:t>3</a:t>
            </a:r>
            <a:r>
              <a:rPr lang="en-US" sz="3600" dirty="0" smtClean="0"/>
              <a:t>P</a:t>
            </a:r>
            <a:endParaRPr lang="en-US" sz="3600" dirty="0"/>
          </a:p>
        </p:txBody>
      </p:sp>
      <p:cxnSp>
        <p:nvCxnSpPr>
          <p:cNvPr id="36" name="Straight Arrow Connector 35"/>
          <p:cNvCxnSpPr/>
          <p:nvPr/>
        </p:nvCxnSpPr>
        <p:spPr>
          <a:xfrm flipV="1">
            <a:off x="1911946" y="5401634"/>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sp>
        <p:nvSpPr>
          <p:cNvPr id="37" name="Rounded Rectangle 36"/>
          <p:cNvSpPr/>
          <p:nvPr/>
        </p:nvSpPr>
        <p:spPr>
          <a:xfrm>
            <a:off x="612000" y="8130884"/>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aphicFrame>
        <p:nvGraphicFramePr>
          <p:cNvPr id="24" name="Table 23"/>
          <p:cNvGraphicFramePr>
            <a:graphicFrameLocks noGrp="1"/>
          </p:cNvGraphicFramePr>
          <p:nvPr>
            <p:extLst>
              <p:ext uri="{D42A27DB-BD31-4B8C-83A1-F6EECF244321}">
                <p14:modId xmlns:p14="http://schemas.microsoft.com/office/powerpoint/2010/main" val="3585457722"/>
              </p:ext>
            </p:extLst>
          </p:nvPr>
        </p:nvGraphicFramePr>
        <p:xfrm>
          <a:off x="612000" y="4129579"/>
          <a:ext cx="2944000" cy="1155703"/>
        </p:xfrm>
        <a:graphic>
          <a:graphicData uri="http://schemas.openxmlformats.org/drawingml/2006/table">
            <a:tbl>
              <a:tblPr firstRow="1" bandRow="1">
                <a:tableStyleId>{5C22544A-7EE6-4342-B048-85BDC9FD1C3A}</a:tableStyleId>
              </a:tblPr>
              <a:tblGrid>
                <a:gridCol w="588800"/>
                <a:gridCol w="588800"/>
                <a:gridCol w="588800"/>
                <a:gridCol w="588800"/>
                <a:gridCol w="588800"/>
              </a:tblGrid>
              <a:tr h="393703">
                <a:tc>
                  <a:txBody>
                    <a:bodyPr/>
                    <a:lstStyle/>
                    <a:p>
                      <a:pPr algn="ctr"/>
                      <a:r>
                        <a:rPr lang="en-US" dirty="0" smtClean="0"/>
                        <a:t>-2</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-1</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0</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1</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2</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762000">
                <a:tc>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cxnSp>
        <p:nvCxnSpPr>
          <p:cNvPr id="27" name="Straight Arrow Connector 26"/>
          <p:cNvCxnSpPr/>
          <p:nvPr/>
        </p:nvCxnSpPr>
        <p:spPr>
          <a:xfrm flipV="1">
            <a:off x="781646" y="457619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3734297" y="4511376"/>
            <a:ext cx="1399943" cy="461665"/>
          </a:xfrm>
          <a:prstGeom prst="rect">
            <a:avLst/>
          </a:prstGeom>
          <a:noFill/>
        </p:spPr>
        <p:txBody>
          <a:bodyPr wrap="none" rtlCol="0">
            <a:spAutoFit/>
          </a:bodyPr>
          <a:lstStyle/>
          <a:p>
            <a:r>
              <a:rPr lang="en-US" sz="2400" dirty="0" err="1" smtClean="0"/>
              <a:t>L</a:t>
            </a:r>
            <a:r>
              <a:rPr lang="en-US" sz="2400" baseline="-25000" dirty="0" err="1" smtClean="0"/>
              <a:t>z</a:t>
            </a:r>
            <a:r>
              <a:rPr lang="en-US" sz="2400" dirty="0" smtClean="0"/>
              <a:t>=-1 </a:t>
            </a:r>
            <a:r>
              <a:rPr lang="en-US" sz="2400" dirty="0" err="1" smtClean="0"/>
              <a:t>S</a:t>
            </a:r>
            <a:r>
              <a:rPr lang="en-US" sz="2400" baseline="-25000" dirty="0" err="1" smtClean="0"/>
              <a:t>z</a:t>
            </a:r>
            <a:r>
              <a:rPr lang="en-US" sz="2400" dirty="0" smtClean="0"/>
              <a:t>=1 </a:t>
            </a:r>
          </a:p>
        </p:txBody>
      </p:sp>
      <p:sp>
        <p:nvSpPr>
          <p:cNvPr id="29" name="TextBox 28"/>
          <p:cNvSpPr txBox="1"/>
          <p:nvPr/>
        </p:nvSpPr>
        <p:spPr>
          <a:xfrm>
            <a:off x="5969000" y="4835852"/>
            <a:ext cx="552781" cy="646331"/>
          </a:xfrm>
          <a:prstGeom prst="rect">
            <a:avLst/>
          </a:prstGeom>
          <a:noFill/>
        </p:spPr>
        <p:txBody>
          <a:bodyPr wrap="none" rtlCol="0">
            <a:spAutoFit/>
          </a:bodyPr>
          <a:lstStyle/>
          <a:p>
            <a:pPr algn="ctr"/>
            <a:r>
              <a:rPr lang="en-US" sz="3600" baseline="30000" dirty="0" smtClean="0"/>
              <a:t>3</a:t>
            </a:r>
            <a:r>
              <a:rPr lang="en-US" sz="3600" dirty="0" smtClean="0"/>
              <a:t>F</a:t>
            </a:r>
            <a:endParaRPr lang="en-US" sz="3600" dirty="0"/>
          </a:p>
        </p:txBody>
      </p:sp>
      <p:cxnSp>
        <p:nvCxnSpPr>
          <p:cNvPr id="30" name="Straight Arrow Connector 29"/>
          <p:cNvCxnSpPr/>
          <p:nvPr/>
        </p:nvCxnSpPr>
        <p:spPr>
          <a:xfrm flipV="1">
            <a:off x="2496146" y="457619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sp>
        <p:nvSpPr>
          <p:cNvPr id="31" name="Rounded Rectangle 30"/>
          <p:cNvSpPr/>
          <p:nvPr/>
        </p:nvSpPr>
        <p:spPr>
          <a:xfrm>
            <a:off x="612000" y="7305442"/>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graphicFrame>
        <p:nvGraphicFramePr>
          <p:cNvPr id="51" name="Table 50"/>
          <p:cNvGraphicFramePr>
            <a:graphicFrameLocks noGrp="1"/>
          </p:cNvGraphicFramePr>
          <p:nvPr>
            <p:extLst>
              <p:ext uri="{D42A27DB-BD31-4B8C-83A1-F6EECF244321}">
                <p14:modId xmlns:p14="http://schemas.microsoft.com/office/powerpoint/2010/main" val="668449155"/>
              </p:ext>
            </p:extLst>
          </p:nvPr>
        </p:nvGraphicFramePr>
        <p:xfrm>
          <a:off x="612000" y="3304137"/>
          <a:ext cx="2944000" cy="1155703"/>
        </p:xfrm>
        <a:graphic>
          <a:graphicData uri="http://schemas.openxmlformats.org/drawingml/2006/table">
            <a:tbl>
              <a:tblPr firstRow="1" bandRow="1">
                <a:tableStyleId>{5C22544A-7EE6-4342-B048-85BDC9FD1C3A}</a:tableStyleId>
              </a:tblPr>
              <a:tblGrid>
                <a:gridCol w="588800"/>
                <a:gridCol w="588800"/>
                <a:gridCol w="588800"/>
                <a:gridCol w="588800"/>
                <a:gridCol w="588800"/>
              </a:tblGrid>
              <a:tr h="393703">
                <a:tc>
                  <a:txBody>
                    <a:bodyPr/>
                    <a:lstStyle/>
                    <a:p>
                      <a:pPr algn="ctr"/>
                      <a:r>
                        <a:rPr lang="en-US" dirty="0" smtClean="0"/>
                        <a:t>-2</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-1</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0</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1</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2</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762000">
                <a:tc>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cxnSp>
        <p:nvCxnSpPr>
          <p:cNvPr id="52" name="Straight Arrow Connector 51"/>
          <p:cNvCxnSpPr/>
          <p:nvPr/>
        </p:nvCxnSpPr>
        <p:spPr>
          <a:xfrm flipV="1">
            <a:off x="781646" y="375075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sp>
        <p:nvSpPr>
          <p:cNvPr id="53" name="TextBox 52"/>
          <p:cNvSpPr txBox="1"/>
          <p:nvPr/>
        </p:nvSpPr>
        <p:spPr>
          <a:xfrm>
            <a:off x="3734297" y="3685934"/>
            <a:ext cx="1428847" cy="830997"/>
          </a:xfrm>
          <a:prstGeom prst="rect">
            <a:avLst/>
          </a:prstGeom>
          <a:noFill/>
        </p:spPr>
        <p:txBody>
          <a:bodyPr wrap="none" rtlCol="0">
            <a:spAutoFit/>
          </a:bodyPr>
          <a:lstStyle/>
          <a:p>
            <a:r>
              <a:rPr lang="en-US" sz="2400" dirty="0" err="1" smtClean="0"/>
              <a:t>L</a:t>
            </a:r>
            <a:r>
              <a:rPr lang="en-US" sz="2400" baseline="-25000" dirty="0" err="1" smtClean="0"/>
              <a:t>z</a:t>
            </a:r>
            <a:r>
              <a:rPr lang="en-US" sz="2400" dirty="0" smtClean="0"/>
              <a:t>=-2 </a:t>
            </a:r>
            <a:r>
              <a:rPr lang="en-US" sz="2400" dirty="0" err="1" smtClean="0"/>
              <a:t>S</a:t>
            </a:r>
            <a:r>
              <a:rPr lang="en-US" sz="2400" baseline="-25000" dirty="0" err="1" smtClean="0"/>
              <a:t>z</a:t>
            </a:r>
            <a:r>
              <a:rPr lang="en-US" sz="2400" dirty="0" smtClean="0"/>
              <a:t>=1 </a:t>
            </a:r>
          </a:p>
          <a:p>
            <a:pPr algn="ctr"/>
            <a:r>
              <a:rPr lang="en-US" sz="2400" dirty="0" smtClean="0"/>
              <a:t>L=3 S=1</a:t>
            </a:r>
            <a:endParaRPr lang="en-US" sz="2400" dirty="0"/>
          </a:p>
        </p:txBody>
      </p:sp>
      <p:sp>
        <p:nvSpPr>
          <p:cNvPr id="54" name="TextBox 53"/>
          <p:cNvSpPr txBox="1"/>
          <p:nvPr/>
        </p:nvSpPr>
        <p:spPr>
          <a:xfrm>
            <a:off x="7368824" y="3813509"/>
            <a:ext cx="552781" cy="646331"/>
          </a:xfrm>
          <a:prstGeom prst="rect">
            <a:avLst/>
          </a:prstGeom>
          <a:noFill/>
        </p:spPr>
        <p:txBody>
          <a:bodyPr wrap="none" rtlCol="0">
            <a:spAutoFit/>
          </a:bodyPr>
          <a:lstStyle/>
          <a:p>
            <a:pPr algn="ctr"/>
            <a:r>
              <a:rPr lang="en-US" sz="3600" baseline="30000" dirty="0" smtClean="0"/>
              <a:t>3</a:t>
            </a:r>
            <a:r>
              <a:rPr lang="en-US" sz="3600" dirty="0" smtClean="0"/>
              <a:t>F</a:t>
            </a:r>
            <a:endParaRPr lang="en-US" sz="3600" dirty="0"/>
          </a:p>
        </p:txBody>
      </p:sp>
      <p:cxnSp>
        <p:nvCxnSpPr>
          <p:cNvPr id="55" name="Straight Arrow Connector 54"/>
          <p:cNvCxnSpPr/>
          <p:nvPr/>
        </p:nvCxnSpPr>
        <p:spPr>
          <a:xfrm flipV="1">
            <a:off x="1911946" y="375075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graphicFrame>
        <p:nvGraphicFramePr>
          <p:cNvPr id="45" name="Table 44"/>
          <p:cNvGraphicFramePr>
            <a:graphicFrameLocks noGrp="1"/>
          </p:cNvGraphicFramePr>
          <p:nvPr>
            <p:extLst>
              <p:ext uri="{D42A27DB-BD31-4B8C-83A1-F6EECF244321}">
                <p14:modId xmlns:p14="http://schemas.microsoft.com/office/powerpoint/2010/main" val="1040759455"/>
              </p:ext>
            </p:extLst>
          </p:nvPr>
        </p:nvGraphicFramePr>
        <p:xfrm>
          <a:off x="612000" y="2471791"/>
          <a:ext cx="2944000" cy="1155703"/>
        </p:xfrm>
        <a:graphic>
          <a:graphicData uri="http://schemas.openxmlformats.org/drawingml/2006/table">
            <a:tbl>
              <a:tblPr firstRow="1" bandRow="1">
                <a:tableStyleId>{5C22544A-7EE6-4342-B048-85BDC9FD1C3A}</a:tableStyleId>
              </a:tblPr>
              <a:tblGrid>
                <a:gridCol w="588800"/>
                <a:gridCol w="588800"/>
                <a:gridCol w="588800"/>
                <a:gridCol w="588800"/>
                <a:gridCol w="588800"/>
              </a:tblGrid>
              <a:tr h="393703">
                <a:tc>
                  <a:txBody>
                    <a:bodyPr/>
                    <a:lstStyle/>
                    <a:p>
                      <a:pPr algn="ctr"/>
                      <a:r>
                        <a:rPr lang="en-US" dirty="0" smtClean="0"/>
                        <a:t>-2</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-1</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0</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1</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c>
                  <a:txBody>
                    <a:bodyPr/>
                    <a:lstStyle/>
                    <a:p>
                      <a:pPr algn="ctr"/>
                      <a:r>
                        <a:rPr lang="en-US" dirty="0" smtClean="0"/>
                        <a:t>2</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tcPr>
                </a:tc>
              </a:tr>
              <a:tr h="762000">
                <a:tc>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cxnSp>
        <p:nvCxnSpPr>
          <p:cNvPr id="46" name="Straight Arrow Connector 45"/>
          <p:cNvCxnSpPr/>
          <p:nvPr/>
        </p:nvCxnSpPr>
        <p:spPr>
          <a:xfrm flipV="1">
            <a:off x="781646" y="2918404"/>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sp>
        <p:nvSpPr>
          <p:cNvPr id="47" name="TextBox 46"/>
          <p:cNvSpPr txBox="1"/>
          <p:nvPr/>
        </p:nvSpPr>
        <p:spPr>
          <a:xfrm>
            <a:off x="172485" y="2022591"/>
            <a:ext cx="972291" cy="830997"/>
          </a:xfrm>
          <a:prstGeom prst="rect">
            <a:avLst/>
          </a:prstGeom>
          <a:noFill/>
        </p:spPr>
        <p:txBody>
          <a:bodyPr wrap="none" rtlCol="0">
            <a:spAutoFit/>
          </a:bodyPr>
          <a:lstStyle/>
          <a:p>
            <a:r>
              <a:rPr lang="en-US" sz="2400" dirty="0" smtClean="0"/>
              <a:t>d</a:t>
            </a:r>
            <a:r>
              <a:rPr lang="en-US" sz="2400" baseline="30000" dirty="0" smtClean="0"/>
              <a:t>2</a:t>
            </a:r>
            <a:r>
              <a:rPr lang="en-US" sz="2400" dirty="0" smtClean="0"/>
              <a:t> (d</a:t>
            </a:r>
            <a:r>
              <a:rPr lang="en-US" sz="2400" baseline="30000" dirty="0" smtClean="0"/>
              <a:t>8</a:t>
            </a:r>
            <a:r>
              <a:rPr lang="en-US" sz="2400" dirty="0" smtClean="0"/>
              <a:t>)</a:t>
            </a:r>
          </a:p>
          <a:p>
            <a:r>
              <a:rPr lang="en-US" sz="2400" dirty="0" smtClean="0"/>
              <a:t>m</a:t>
            </a:r>
            <a:r>
              <a:rPr lang="en-US" sz="2400" baseline="-25000" dirty="0" smtClean="0"/>
              <a:t>l</a:t>
            </a:r>
            <a:endParaRPr lang="en-US" sz="2400" dirty="0"/>
          </a:p>
        </p:txBody>
      </p:sp>
      <p:sp>
        <p:nvSpPr>
          <p:cNvPr id="48" name="TextBox 47"/>
          <p:cNvSpPr txBox="1"/>
          <p:nvPr/>
        </p:nvSpPr>
        <p:spPr>
          <a:xfrm>
            <a:off x="3734297" y="2853588"/>
            <a:ext cx="1418477" cy="830997"/>
          </a:xfrm>
          <a:prstGeom prst="rect">
            <a:avLst/>
          </a:prstGeom>
          <a:noFill/>
        </p:spPr>
        <p:txBody>
          <a:bodyPr wrap="none" rtlCol="0">
            <a:spAutoFit/>
          </a:bodyPr>
          <a:lstStyle/>
          <a:p>
            <a:r>
              <a:rPr lang="en-US" sz="2400" dirty="0" err="1" smtClean="0"/>
              <a:t>L</a:t>
            </a:r>
            <a:r>
              <a:rPr lang="en-US" sz="2400" baseline="-25000" dirty="0" err="1" smtClean="0"/>
              <a:t>z</a:t>
            </a:r>
            <a:r>
              <a:rPr lang="en-US" sz="2400" dirty="0" smtClean="0"/>
              <a:t>=-3 </a:t>
            </a:r>
            <a:r>
              <a:rPr lang="en-US" sz="2400" dirty="0" err="1" smtClean="0"/>
              <a:t>S</a:t>
            </a:r>
            <a:r>
              <a:rPr lang="en-US" sz="2400" baseline="-25000" dirty="0" err="1" smtClean="0"/>
              <a:t>z</a:t>
            </a:r>
            <a:r>
              <a:rPr lang="en-US" sz="2400" dirty="0" smtClean="0"/>
              <a:t>=1 </a:t>
            </a:r>
          </a:p>
          <a:p>
            <a:pPr algn="ctr"/>
            <a:r>
              <a:rPr lang="en-US" sz="2400" dirty="0" smtClean="0"/>
              <a:t>L=3 S=1</a:t>
            </a:r>
            <a:endParaRPr lang="en-US" sz="2400" dirty="0"/>
          </a:p>
        </p:txBody>
      </p:sp>
      <p:sp>
        <p:nvSpPr>
          <p:cNvPr id="49" name="TextBox 48"/>
          <p:cNvSpPr txBox="1"/>
          <p:nvPr/>
        </p:nvSpPr>
        <p:spPr>
          <a:xfrm>
            <a:off x="7368825" y="2981163"/>
            <a:ext cx="552781" cy="646331"/>
          </a:xfrm>
          <a:prstGeom prst="rect">
            <a:avLst/>
          </a:prstGeom>
          <a:noFill/>
        </p:spPr>
        <p:txBody>
          <a:bodyPr wrap="none" rtlCol="0">
            <a:spAutoFit/>
          </a:bodyPr>
          <a:lstStyle/>
          <a:p>
            <a:pPr algn="ctr"/>
            <a:r>
              <a:rPr lang="en-US" sz="3600" baseline="30000" dirty="0" smtClean="0"/>
              <a:t>3</a:t>
            </a:r>
            <a:r>
              <a:rPr lang="en-US" sz="3600" dirty="0" smtClean="0"/>
              <a:t>F</a:t>
            </a:r>
            <a:endParaRPr lang="en-US" sz="3600" dirty="0"/>
          </a:p>
        </p:txBody>
      </p:sp>
      <p:cxnSp>
        <p:nvCxnSpPr>
          <p:cNvPr id="50" name="Straight Arrow Connector 49"/>
          <p:cNvCxnSpPr/>
          <p:nvPr/>
        </p:nvCxnSpPr>
        <p:spPr>
          <a:xfrm flipV="1">
            <a:off x="1353146" y="2918404"/>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Coulomb repulsion in spherical symmetry – Atomic </a:t>
            </a:r>
            <a:r>
              <a:rPr lang="en-US" sz="2400" dirty="0" err="1" smtClean="0"/>
              <a:t>multiplets</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4" name="Rounded Rectangle 3"/>
          <p:cNvSpPr/>
          <p:nvPr/>
        </p:nvSpPr>
        <p:spPr>
          <a:xfrm>
            <a:off x="612000" y="1249522"/>
            <a:ext cx="2448700" cy="511889"/>
          </a:xfrm>
          <a:prstGeom prst="roundRect">
            <a:avLst>
              <a:gd name="adj" fmla="val 27256"/>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Orbital occupation</a:t>
            </a:r>
          </a:p>
        </p:txBody>
      </p:sp>
      <p:cxnSp>
        <p:nvCxnSpPr>
          <p:cNvPr id="17" name="Straight Arrow Connector 16"/>
          <p:cNvCxnSpPr/>
          <p:nvPr/>
        </p:nvCxnSpPr>
        <p:spPr>
          <a:xfrm flipV="1">
            <a:off x="781646" y="2872310"/>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sp>
        <p:nvSpPr>
          <p:cNvPr id="41" name="Rounded Rectangle 40"/>
          <p:cNvSpPr/>
          <p:nvPr/>
        </p:nvSpPr>
        <p:spPr>
          <a:xfrm>
            <a:off x="3403600" y="1249522"/>
            <a:ext cx="2448700" cy="511889"/>
          </a:xfrm>
          <a:prstGeom prst="roundRect">
            <a:avLst>
              <a:gd name="adj" fmla="val 27256"/>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Angular momentum</a:t>
            </a:r>
          </a:p>
        </p:txBody>
      </p:sp>
      <p:sp>
        <p:nvSpPr>
          <p:cNvPr id="42" name="Rounded Rectangle 41"/>
          <p:cNvSpPr/>
          <p:nvPr/>
        </p:nvSpPr>
        <p:spPr>
          <a:xfrm>
            <a:off x="6083300" y="1249522"/>
            <a:ext cx="2448700" cy="511889"/>
          </a:xfrm>
          <a:prstGeom prst="roundRect">
            <a:avLst>
              <a:gd name="adj" fmla="val 27256"/>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Term symbol</a:t>
            </a:r>
          </a:p>
        </p:txBody>
      </p:sp>
      <p:sp>
        <p:nvSpPr>
          <p:cNvPr id="43" name="TextBox 42"/>
          <p:cNvSpPr txBox="1"/>
          <p:nvPr/>
        </p:nvSpPr>
        <p:spPr>
          <a:xfrm>
            <a:off x="6785444" y="1971794"/>
            <a:ext cx="1172116" cy="646331"/>
          </a:xfrm>
          <a:prstGeom prst="rect">
            <a:avLst/>
          </a:prstGeom>
          <a:noFill/>
        </p:spPr>
        <p:txBody>
          <a:bodyPr wrap="none" rtlCol="0">
            <a:spAutoFit/>
          </a:bodyPr>
          <a:lstStyle/>
          <a:p>
            <a:pPr algn="ctr"/>
            <a:r>
              <a:rPr lang="en-US" sz="3600" baseline="30000" dirty="0" smtClean="0"/>
              <a:t>(2S+1)</a:t>
            </a:r>
            <a:r>
              <a:rPr lang="en-US" sz="3600" dirty="0" smtClean="0"/>
              <a:t>L</a:t>
            </a:r>
            <a:endParaRPr lang="en-US" sz="3600" dirty="0"/>
          </a:p>
        </p:txBody>
      </p:sp>
      <p:sp>
        <p:nvSpPr>
          <p:cNvPr id="2" name="TextBox 1"/>
          <p:cNvSpPr txBox="1"/>
          <p:nvPr/>
        </p:nvSpPr>
        <p:spPr>
          <a:xfrm>
            <a:off x="5165474" y="4250451"/>
            <a:ext cx="613770" cy="1569660"/>
          </a:xfrm>
          <a:prstGeom prst="rect">
            <a:avLst/>
          </a:prstGeom>
          <a:noFill/>
        </p:spPr>
        <p:txBody>
          <a:bodyPr wrap="square" rtlCol="0">
            <a:spAutoFit/>
          </a:bodyPr>
          <a:lstStyle/>
          <a:p>
            <a:r>
              <a:rPr lang="en-US" sz="9600" dirty="0" smtClean="0"/>
              <a:t>}</a:t>
            </a:r>
            <a:endParaRPr lang="en-US" sz="9600" dirty="0"/>
          </a:p>
        </p:txBody>
      </p:sp>
    </p:spTree>
    <p:extLst>
      <p:ext uri="{BB962C8B-B14F-4D97-AF65-F5344CB8AC3E}">
        <p14:creationId xmlns:p14="http://schemas.microsoft.com/office/powerpoint/2010/main" val="4161900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6"/>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9"/>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28" grpId="0"/>
      <p:bldP spid="29" grpId="0"/>
      <p:bldP spid="53" grpId="0"/>
      <p:bldP spid="54" grpId="0"/>
      <p:bldP spid="48" grpId="0"/>
      <p:bldP spid="49" grpId="0"/>
      <p:bldP spid="2" grpId="0"/>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Coulomb repulsion in spherical symmetry – Atomic </a:t>
            </a:r>
            <a:r>
              <a:rPr lang="en-US" sz="2400" dirty="0" err="1" smtClean="0"/>
              <a:t>multiplets</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26" name="TextBox 25"/>
          <p:cNvSpPr txBox="1"/>
          <p:nvPr/>
        </p:nvSpPr>
        <p:spPr>
          <a:xfrm>
            <a:off x="3734297" y="2807494"/>
            <a:ext cx="1371189" cy="830997"/>
          </a:xfrm>
          <a:prstGeom prst="rect">
            <a:avLst/>
          </a:prstGeom>
          <a:noFill/>
        </p:spPr>
        <p:txBody>
          <a:bodyPr wrap="none" rtlCol="0">
            <a:spAutoFit/>
          </a:bodyPr>
          <a:lstStyle/>
          <a:p>
            <a:r>
              <a:rPr lang="en-US" sz="2400" dirty="0" err="1" smtClean="0"/>
              <a:t>L</a:t>
            </a:r>
            <a:r>
              <a:rPr lang="en-US" sz="2400" baseline="-25000" dirty="0" err="1" smtClean="0"/>
              <a:t>z</a:t>
            </a:r>
            <a:r>
              <a:rPr lang="en-US" sz="2400" dirty="0" smtClean="0"/>
              <a:t>=-3 to 3</a:t>
            </a:r>
          </a:p>
          <a:p>
            <a:r>
              <a:rPr lang="en-US" sz="2400" dirty="0" err="1" smtClean="0"/>
              <a:t>S</a:t>
            </a:r>
            <a:r>
              <a:rPr lang="en-US" sz="2400" baseline="-25000" dirty="0" err="1" smtClean="0"/>
              <a:t>z</a:t>
            </a:r>
            <a:r>
              <a:rPr lang="en-US" sz="2400" dirty="0" smtClean="0"/>
              <a:t>=-1 to 1</a:t>
            </a:r>
            <a:endParaRPr lang="en-US" sz="2400" dirty="0"/>
          </a:p>
        </p:txBody>
      </p:sp>
      <p:sp>
        <p:nvSpPr>
          <p:cNvPr id="41" name="Rounded Rectangle 40"/>
          <p:cNvSpPr/>
          <p:nvPr/>
        </p:nvSpPr>
        <p:spPr>
          <a:xfrm>
            <a:off x="3403600" y="1249522"/>
            <a:ext cx="2448700" cy="511889"/>
          </a:xfrm>
          <a:prstGeom prst="roundRect">
            <a:avLst>
              <a:gd name="adj" fmla="val 27256"/>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Angular momentum</a:t>
            </a:r>
          </a:p>
        </p:txBody>
      </p:sp>
      <p:sp>
        <p:nvSpPr>
          <p:cNvPr id="42" name="Rounded Rectangle 41"/>
          <p:cNvSpPr/>
          <p:nvPr/>
        </p:nvSpPr>
        <p:spPr>
          <a:xfrm>
            <a:off x="6083300" y="1249522"/>
            <a:ext cx="2448700" cy="511889"/>
          </a:xfrm>
          <a:prstGeom prst="roundRect">
            <a:avLst>
              <a:gd name="adj" fmla="val 27256"/>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Term symbol</a:t>
            </a:r>
          </a:p>
        </p:txBody>
      </p:sp>
      <p:sp>
        <p:nvSpPr>
          <p:cNvPr id="43" name="TextBox 42"/>
          <p:cNvSpPr txBox="1"/>
          <p:nvPr/>
        </p:nvSpPr>
        <p:spPr>
          <a:xfrm>
            <a:off x="6785444" y="1971794"/>
            <a:ext cx="1172116" cy="646331"/>
          </a:xfrm>
          <a:prstGeom prst="rect">
            <a:avLst/>
          </a:prstGeom>
          <a:noFill/>
        </p:spPr>
        <p:txBody>
          <a:bodyPr wrap="none" rtlCol="0">
            <a:spAutoFit/>
          </a:bodyPr>
          <a:lstStyle/>
          <a:p>
            <a:pPr algn="ctr"/>
            <a:r>
              <a:rPr lang="en-US" sz="3600" baseline="30000" dirty="0" smtClean="0"/>
              <a:t>(2S+1)</a:t>
            </a:r>
            <a:r>
              <a:rPr lang="en-US" sz="3600" dirty="0" smtClean="0"/>
              <a:t>L</a:t>
            </a:r>
            <a:endParaRPr lang="en-US" sz="3600" dirty="0"/>
          </a:p>
        </p:txBody>
      </p:sp>
      <p:sp>
        <p:nvSpPr>
          <p:cNvPr id="14" name="TextBox 13"/>
          <p:cNvSpPr txBox="1"/>
          <p:nvPr/>
        </p:nvSpPr>
        <p:spPr>
          <a:xfrm>
            <a:off x="7332870" y="2911038"/>
            <a:ext cx="552781" cy="646331"/>
          </a:xfrm>
          <a:prstGeom prst="rect">
            <a:avLst/>
          </a:prstGeom>
          <a:noFill/>
        </p:spPr>
        <p:txBody>
          <a:bodyPr wrap="none" rtlCol="0">
            <a:spAutoFit/>
          </a:bodyPr>
          <a:lstStyle/>
          <a:p>
            <a:pPr algn="ctr"/>
            <a:r>
              <a:rPr lang="en-US" sz="3600" baseline="30000" dirty="0" smtClean="0"/>
              <a:t>3</a:t>
            </a:r>
            <a:r>
              <a:rPr lang="en-US" sz="3600" dirty="0" smtClean="0"/>
              <a:t>F</a:t>
            </a:r>
            <a:endParaRPr lang="en-US" sz="3600" dirty="0"/>
          </a:p>
        </p:txBody>
      </p:sp>
      <p:sp>
        <p:nvSpPr>
          <p:cNvPr id="16" name="Rounded Rectangle 15"/>
          <p:cNvSpPr/>
          <p:nvPr/>
        </p:nvSpPr>
        <p:spPr>
          <a:xfrm>
            <a:off x="241797" y="2317519"/>
            <a:ext cx="3274200" cy="1320972"/>
          </a:xfrm>
          <a:prstGeom prst="roundRect">
            <a:avLst>
              <a:gd name="adj" fmla="val 17642"/>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There are </a:t>
            </a:r>
          </a:p>
          <a:p>
            <a:pPr algn="ctr"/>
            <a:r>
              <a:rPr lang="en-US" sz="2000" dirty="0" smtClean="0">
                <a:solidFill>
                  <a:schemeClr val="tx1"/>
                </a:solidFill>
              </a:rPr>
              <a:t>(2L+1)(2S+1) = 7*3 = 21 </a:t>
            </a:r>
          </a:p>
          <a:p>
            <a:pPr algn="ctr"/>
            <a:r>
              <a:rPr lang="en-US" sz="2000" dirty="0" smtClean="0">
                <a:solidFill>
                  <a:schemeClr val="tx1"/>
                </a:solidFill>
              </a:rPr>
              <a:t>states in the </a:t>
            </a:r>
            <a:r>
              <a:rPr lang="en-US" sz="2000" baseline="30000" dirty="0" smtClean="0">
                <a:solidFill>
                  <a:schemeClr val="tx1"/>
                </a:solidFill>
              </a:rPr>
              <a:t>3</a:t>
            </a:r>
            <a:r>
              <a:rPr lang="en-US" sz="2000" dirty="0" smtClean="0">
                <a:solidFill>
                  <a:schemeClr val="tx1"/>
                </a:solidFill>
              </a:rPr>
              <a:t>F term</a:t>
            </a:r>
          </a:p>
        </p:txBody>
      </p:sp>
      <p:sp>
        <p:nvSpPr>
          <p:cNvPr id="11" name="TextBox 10"/>
          <p:cNvSpPr txBox="1"/>
          <p:nvPr/>
        </p:nvSpPr>
        <p:spPr>
          <a:xfrm>
            <a:off x="3734297" y="4420394"/>
            <a:ext cx="1371189" cy="830997"/>
          </a:xfrm>
          <a:prstGeom prst="rect">
            <a:avLst/>
          </a:prstGeom>
          <a:noFill/>
        </p:spPr>
        <p:txBody>
          <a:bodyPr wrap="none" rtlCol="0">
            <a:spAutoFit/>
          </a:bodyPr>
          <a:lstStyle/>
          <a:p>
            <a:r>
              <a:rPr lang="en-US" sz="2400" dirty="0" err="1" smtClean="0"/>
              <a:t>L</a:t>
            </a:r>
            <a:r>
              <a:rPr lang="en-US" sz="2400" baseline="-25000" dirty="0" err="1" smtClean="0"/>
              <a:t>z</a:t>
            </a:r>
            <a:r>
              <a:rPr lang="en-US" sz="2400" dirty="0" smtClean="0"/>
              <a:t>=-1 to 1</a:t>
            </a:r>
          </a:p>
          <a:p>
            <a:r>
              <a:rPr lang="en-US" sz="2400" dirty="0" err="1" smtClean="0"/>
              <a:t>S</a:t>
            </a:r>
            <a:r>
              <a:rPr lang="en-US" sz="2400" baseline="-25000" dirty="0" err="1" smtClean="0"/>
              <a:t>z</a:t>
            </a:r>
            <a:r>
              <a:rPr lang="en-US" sz="2400" dirty="0" smtClean="0"/>
              <a:t>=-1 to 1</a:t>
            </a:r>
            <a:endParaRPr lang="en-US" sz="2400" dirty="0"/>
          </a:p>
        </p:txBody>
      </p:sp>
      <p:sp>
        <p:nvSpPr>
          <p:cNvPr id="12" name="TextBox 11"/>
          <p:cNvSpPr txBox="1"/>
          <p:nvPr/>
        </p:nvSpPr>
        <p:spPr>
          <a:xfrm>
            <a:off x="7319683" y="4523938"/>
            <a:ext cx="579155" cy="646331"/>
          </a:xfrm>
          <a:prstGeom prst="rect">
            <a:avLst/>
          </a:prstGeom>
          <a:noFill/>
        </p:spPr>
        <p:txBody>
          <a:bodyPr wrap="none" rtlCol="0">
            <a:spAutoFit/>
          </a:bodyPr>
          <a:lstStyle/>
          <a:p>
            <a:pPr algn="ctr"/>
            <a:r>
              <a:rPr lang="en-US" sz="3600" baseline="30000" dirty="0" smtClean="0"/>
              <a:t>3</a:t>
            </a:r>
            <a:r>
              <a:rPr lang="en-US" sz="3600" dirty="0" smtClean="0"/>
              <a:t>P</a:t>
            </a:r>
            <a:endParaRPr lang="en-US" sz="3600" dirty="0"/>
          </a:p>
        </p:txBody>
      </p:sp>
      <p:sp>
        <p:nvSpPr>
          <p:cNvPr id="13" name="Rounded Rectangle 12"/>
          <p:cNvSpPr/>
          <p:nvPr/>
        </p:nvSpPr>
        <p:spPr>
          <a:xfrm>
            <a:off x="241797" y="3930419"/>
            <a:ext cx="3274200" cy="1320972"/>
          </a:xfrm>
          <a:prstGeom prst="roundRect">
            <a:avLst>
              <a:gd name="adj" fmla="val 17642"/>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dirty="0" smtClean="0">
                <a:solidFill>
                  <a:schemeClr val="tx1"/>
                </a:solidFill>
              </a:rPr>
              <a:t>There are </a:t>
            </a:r>
          </a:p>
          <a:p>
            <a:pPr algn="ctr"/>
            <a:r>
              <a:rPr lang="en-US" sz="2000" dirty="0" smtClean="0">
                <a:solidFill>
                  <a:schemeClr val="tx1"/>
                </a:solidFill>
              </a:rPr>
              <a:t>(2L+1)(2S+1) = 3*3 = 9</a:t>
            </a:r>
          </a:p>
          <a:p>
            <a:pPr algn="ctr"/>
            <a:r>
              <a:rPr lang="en-US" sz="2000" dirty="0" smtClean="0">
                <a:solidFill>
                  <a:schemeClr val="tx1"/>
                </a:solidFill>
              </a:rPr>
              <a:t>states in the </a:t>
            </a:r>
            <a:r>
              <a:rPr lang="en-US" sz="2000" baseline="30000" dirty="0" smtClean="0">
                <a:solidFill>
                  <a:schemeClr val="tx1"/>
                </a:solidFill>
              </a:rPr>
              <a:t>3</a:t>
            </a:r>
            <a:r>
              <a:rPr lang="en-US" sz="2000" dirty="0" smtClean="0">
                <a:solidFill>
                  <a:schemeClr val="tx1"/>
                </a:solidFill>
              </a:rPr>
              <a:t>P term</a:t>
            </a:r>
          </a:p>
        </p:txBody>
      </p:sp>
      <p:sp>
        <p:nvSpPr>
          <p:cNvPr id="15" name="Rounded Rectangle 14"/>
          <p:cNvSpPr/>
          <p:nvPr/>
        </p:nvSpPr>
        <p:spPr>
          <a:xfrm>
            <a:off x="3452497" y="5529422"/>
            <a:ext cx="5079503" cy="747378"/>
          </a:xfrm>
          <a:prstGeom prst="roundRect">
            <a:avLst>
              <a:gd name="adj" fmla="val 27256"/>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3600" baseline="30000" dirty="0" smtClean="0">
                <a:solidFill>
                  <a:schemeClr val="tx1"/>
                </a:solidFill>
              </a:rPr>
              <a:t>3</a:t>
            </a:r>
            <a:r>
              <a:rPr lang="en-US" sz="3600" dirty="0" smtClean="0">
                <a:solidFill>
                  <a:schemeClr val="tx1"/>
                </a:solidFill>
              </a:rPr>
              <a:t>F </a:t>
            </a:r>
            <a:r>
              <a:rPr lang="en-US" sz="3600" baseline="30000" dirty="0" smtClean="0">
                <a:solidFill>
                  <a:schemeClr val="tx1"/>
                </a:solidFill>
              </a:rPr>
              <a:t>3</a:t>
            </a:r>
            <a:r>
              <a:rPr lang="en-US" sz="3600" dirty="0" smtClean="0">
                <a:solidFill>
                  <a:schemeClr val="tx1"/>
                </a:solidFill>
              </a:rPr>
              <a:t>P    </a:t>
            </a:r>
            <a:r>
              <a:rPr lang="en-US" sz="3600" baseline="30000" dirty="0" smtClean="0">
                <a:solidFill>
                  <a:schemeClr val="tx1"/>
                </a:solidFill>
              </a:rPr>
              <a:t>1</a:t>
            </a:r>
            <a:r>
              <a:rPr lang="en-US" sz="3600" dirty="0" smtClean="0">
                <a:solidFill>
                  <a:schemeClr val="tx1"/>
                </a:solidFill>
              </a:rPr>
              <a:t>G </a:t>
            </a:r>
            <a:r>
              <a:rPr lang="en-US" sz="3600" baseline="30000" dirty="0" smtClean="0">
                <a:solidFill>
                  <a:schemeClr val="tx1"/>
                </a:solidFill>
              </a:rPr>
              <a:t>1</a:t>
            </a:r>
            <a:r>
              <a:rPr lang="en-US" sz="3600" dirty="0" smtClean="0">
                <a:solidFill>
                  <a:schemeClr val="tx1"/>
                </a:solidFill>
              </a:rPr>
              <a:t>D </a:t>
            </a:r>
            <a:r>
              <a:rPr lang="en-US" sz="3600" baseline="30000" dirty="0" smtClean="0">
                <a:solidFill>
                  <a:schemeClr val="tx1"/>
                </a:solidFill>
              </a:rPr>
              <a:t>1</a:t>
            </a:r>
            <a:r>
              <a:rPr lang="en-US" sz="3600" dirty="0" smtClean="0">
                <a:solidFill>
                  <a:schemeClr val="tx1"/>
                </a:solidFill>
              </a:rPr>
              <a:t>S</a:t>
            </a:r>
            <a:endParaRPr lang="en-US" sz="3600" dirty="0">
              <a:solidFill>
                <a:schemeClr val="tx1"/>
              </a:solidFill>
            </a:endParaRPr>
          </a:p>
          <a:p>
            <a:pPr algn="ctr"/>
            <a:endParaRPr lang="en-US" sz="3600" dirty="0">
              <a:solidFill>
                <a:schemeClr val="tx1"/>
              </a:solidFill>
            </a:endParaRPr>
          </a:p>
          <a:p>
            <a:pPr algn="ctr"/>
            <a:r>
              <a:rPr lang="en-US" sz="3600" dirty="0" smtClean="0">
                <a:solidFill>
                  <a:schemeClr val="tx1"/>
                </a:solidFill>
              </a:rPr>
              <a:t> </a:t>
            </a:r>
            <a:endParaRPr lang="en-US" sz="3600" dirty="0">
              <a:solidFill>
                <a:schemeClr val="tx1"/>
              </a:solidFill>
            </a:endParaRPr>
          </a:p>
        </p:txBody>
      </p:sp>
    </p:spTree>
    <p:extLst>
      <p:ext uri="{BB962C8B-B14F-4D97-AF65-F5344CB8AC3E}">
        <p14:creationId xmlns:p14="http://schemas.microsoft.com/office/powerpoint/2010/main" val="165213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Energy level diagram</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2" name="Picture 1" descr="Haverkort_Wien_03 (dragged).pdf"/>
          <p:cNvPicPr>
            <a:picLocks noChangeAspect="1"/>
          </p:cNvPicPr>
          <p:nvPr/>
        </p:nvPicPr>
        <p:blipFill rotWithShape="1">
          <a:blip r:embed="rId3" cstate="screen">
            <a:extLst>
              <a:ext uri="{28A0092B-C50C-407E-A947-70E740481C1C}">
                <a14:useLocalDpi xmlns:a14="http://schemas.microsoft.com/office/drawing/2010/main"/>
              </a:ext>
            </a:extLst>
          </a:blip>
          <a:srcRect l="54306" t="30986" r="8194" b="6906"/>
          <a:stretch/>
        </p:blipFill>
        <p:spPr>
          <a:xfrm>
            <a:off x="4362970" y="1113649"/>
            <a:ext cx="4495800" cy="5261751"/>
          </a:xfrm>
          <a:prstGeom prst="rect">
            <a:avLst/>
          </a:prstGeom>
        </p:spPr>
      </p:pic>
      <p:sp>
        <p:nvSpPr>
          <p:cNvPr id="5" name="Rounded Rectangle 4"/>
          <p:cNvSpPr/>
          <p:nvPr/>
        </p:nvSpPr>
        <p:spPr>
          <a:xfrm>
            <a:off x="180201" y="4411822"/>
            <a:ext cx="3591699" cy="452278"/>
          </a:xfrm>
          <a:prstGeom prst="roundRect">
            <a:avLst>
              <a:gd name="adj" fmla="val 27256"/>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400" baseline="30000" dirty="0" smtClean="0">
                <a:solidFill>
                  <a:schemeClr val="tx1"/>
                </a:solidFill>
              </a:rPr>
              <a:t>3</a:t>
            </a:r>
            <a:r>
              <a:rPr lang="en-US" sz="2400" dirty="0" smtClean="0">
                <a:solidFill>
                  <a:schemeClr val="tx1"/>
                </a:solidFill>
              </a:rPr>
              <a:t>F – F</a:t>
            </a:r>
            <a:r>
              <a:rPr lang="en-US" sz="2400" baseline="30000" dirty="0" smtClean="0">
                <a:solidFill>
                  <a:schemeClr val="tx1"/>
                </a:solidFill>
              </a:rPr>
              <a:t>0 </a:t>
            </a:r>
            <a:r>
              <a:rPr lang="en-US" sz="2400" dirty="0" smtClean="0">
                <a:solidFill>
                  <a:schemeClr val="tx1"/>
                </a:solidFill>
              </a:rPr>
              <a:t>– 8/49 F</a:t>
            </a:r>
            <a:r>
              <a:rPr lang="en-US" sz="2400" baseline="30000" dirty="0" smtClean="0">
                <a:solidFill>
                  <a:schemeClr val="tx1"/>
                </a:solidFill>
              </a:rPr>
              <a:t>2</a:t>
            </a:r>
            <a:r>
              <a:rPr lang="en-US" sz="2400" dirty="0">
                <a:solidFill>
                  <a:schemeClr val="tx1"/>
                </a:solidFill>
              </a:rPr>
              <a:t> </a:t>
            </a:r>
            <a:r>
              <a:rPr lang="en-US" sz="2400" dirty="0" smtClean="0">
                <a:solidFill>
                  <a:schemeClr val="tx1"/>
                </a:solidFill>
              </a:rPr>
              <a:t>– 1/49 F</a:t>
            </a:r>
            <a:r>
              <a:rPr lang="en-US" sz="2400" baseline="30000" dirty="0" smtClean="0">
                <a:solidFill>
                  <a:schemeClr val="tx1"/>
                </a:solidFill>
              </a:rPr>
              <a:t>4</a:t>
            </a:r>
            <a:endParaRPr lang="en-US" sz="2400" dirty="0">
              <a:solidFill>
                <a:schemeClr val="tx1"/>
              </a:solidFill>
            </a:endParaRPr>
          </a:p>
          <a:p>
            <a:endParaRPr lang="en-US" sz="2400" dirty="0">
              <a:solidFill>
                <a:schemeClr val="tx1"/>
              </a:solidFill>
            </a:endParaRPr>
          </a:p>
          <a:p>
            <a:r>
              <a:rPr lang="en-US" sz="2400" dirty="0" smtClean="0">
                <a:solidFill>
                  <a:schemeClr val="tx1"/>
                </a:solidFill>
              </a:rPr>
              <a:t> </a:t>
            </a:r>
            <a:endParaRPr lang="en-US" sz="2400" dirty="0">
              <a:solidFill>
                <a:schemeClr val="tx1"/>
              </a:solidFill>
            </a:endParaRPr>
          </a:p>
        </p:txBody>
      </p:sp>
      <p:sp>
        <p:nvSpPr>
          <p:cNvPr id="8" name="Rounded Rectangle 7"/>
          <p:cNvSpPr/>
          <p:nvPr/>
        </p:nvSpPr>
        <p:spPr>
          <a:xfrm>
            <a:off x="180201" y="3862866"/>
            <a:ext cx="3591699" cy="452278"/>
          </a:xfrm>
          <a:prstGeom prst="roundRect">
            <a:avLst>
              <a:gd name="adj" fmla="val 27256"/>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400" baseline="30000" dirty="0" smtClean="0">
                <a:solidFill>
                  <a:schemeClr val="tx1"/>
                </a:solidFill>
              </a:rPr>
              <a:t>1</a:t>
            </a:r>
            <a:r>
              <a:rPr lang="en-US" sz="2400" dirty="0" smtClean="0">
                <a:solidFill>
                  <a:schemeClr val="tx1"/>
                </a:solidFill>
              </a:rPr>
              <a:t>D – F</a:t>
            </a:r>
            <a:r>
              <a:rPr lang="en-US" sz="2400" baseline="30000" dirty="0" smtClean="0">
                <a:solidFill>
                  <a:schemeClr val="tx1"/>
                </a:solidFill>
              </a:rPr>
              <a:t>0 </a:t>
            </a:r>
            <a:r>
              <a:rPr lang="en-US" sz="2400" dirty="0" smtClean="0">
                <a:solidFill>
                  <a:schemeClr val="tx1"/>
                </a:solidFill>
              </a:rPr>
              <a:t>– 3/49 F</a:t>
            </a:r>
            <a:r>
              <a:rPr lang="en-US" sz="2400" baseline="30000" dirty="0" smtClean="0">
                <a:solidFill>
                  <a:schemeClr val="tx1"/>
                </a:solidFill>
              </a:rPr>
              <a:t>2 </a:t>
            </a:r>
            <a:r>
              <a:rPr lang="en-US" sz="2400" dirty="0" smtClean="0">
                <a:solidFill>
                  <a:schemeClr val="tx1"/>
                </a:solidFill>
              </a:rPr>
              <a:t>+ 4/49 F</a:t>
            </a:r>
            <a:r>
              <a:rPr lang="en-US" sz="2400" baseline="30000" dirty="0" smtClean="0">
                <a:solidFill>
                  <a:schemeClr val="tx1"/>
                </a:solidFill>
              </a:rPr>
              <a:t>4</a:t>
            </a:r>
            <a:endParaRPr lang="en-US" sz="2400" dirty="0">
              <a:solidFill>
                <a:schemeClr val="tx1"/>
              </a:solidFill>
            </a:endParaRPr>
          </a:p>
        </p:txBody>
      </p:sp>
      <p:sp>
        <p:nvSpPr>
          <p:cNvPr id="9" name="Rounded Rectangle 8"/>
          <p:cNvSpPr/>
          <p:nvPr/>
        </p:nvSpPr>
        <p:spPr>
          <a:xfrm>
            <a:off x="180201" y="3311054"/>
            <a:ext cx="3591699" cy="452278"/>
          </a:xfrm>
          <a:prstGeom prst="roundRect">
            <a:avLst>
              <a:gd name="adj" fmla="val 27256"/>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400" baseline="30000" dirty="0" smtClean="0">
                <a:solidFill>
                  <a:schemeClr val="tx1"/>
                </a:solidFill>
              </a:rPr>
              <a:t>3</a:t>
            </a:r>
            <a:r>
              <a:rPr lang="en-US" sz="2400" dirty="0" smtClean="0">
                <a:solidFill>
                  <a:schemeClr val="tx1"/>
                </a:solidFill>
              </a:rPr>
              <a:t>P – F</a:t>
            </a:r>
            <a:r>
              <a:rPr lang="en-US" sz="2400" baseline="30000" dirty="0" smtClean="0">
                <a:solidFill>
                  <a:schemeClr val="tx1"/>
                </a:solidFill>
              </a:rPr>
              <a:t>0 </a:t>
            </a:r>
            <a:r>
              <a:rPr lang="en-US" sz="2400" dirty="0" smtClean="0">
                <a:solidFill>
                  <a:schemeClr val="tx1"/>
                </a:solidFill>
              </a:rPr>
              <a:t>+ 7/49 F</a:t>
            </a:r>
            <a:r>
              <a:rPr lang="en-US" sz="2400" baseline="30000" dirty="0" smtClean="0">
                <a:solidFill>
                  <a:schemeClr val="tx1"/>
                </a:solidFill>
              </a:rPr>
              <a:t>2 </a:t>
            </a:r>
            <a:r>
              <a:rPr lang="en-US" sz="2400" dirty="0">
                <a:solidFill>
                  <a:schemeClr val="tx1"/>
                </a:solidFill>
              </a:rPr>
              <a:t>– </a:t>
            </a:r>
            <a:r>
              <a:rPr lang="en-US" sz="2400" dirty="0" smtClean="0">
                <a:solidFill>
                  <a:schemeClr val="tx1"/>
                </a:solidFill>
              </a:rPr>
              <a:t>4/21 F</a:t>
            </a:r>
            <a:r>
              <a:rPr lang="en-US" sz="2400" baseline="30000" dirty="0" smtClean="0">
                <a:solidFill>
                  <a:schemeClr val="tx1"/>
                </a:solidFill>
              </a:rPr>
              <a:t>4</a:t>
            </a:r>
            <a:endParaRPr lang="en-US" sz="2400" dirty="0">
              <a:solidFill>
                <a:schemeClr val="tx1"/>
              </a:solidFill>
            </a:endParaRPr>
          </a:p>
        </p:txBody>
      </p:sp>
      <p:sp>
        <p:nvSpPr>
          <p:cNvPr id="10" name="Rounded Rectangle 9"/>
          <p:cNvSpPr/>
          <p:nvPr/>
        </p:nvSpPr>
        <p:spPr>
          <a:xfrm>
            <a:off x="180201" y="2753530"/>
            <a:ext cx="3591699" cy="452278"/>
          </a:xfrm>
          <a:prstGeom prst="roundRect">
            <a:avLst>
              <a:gd name="adj" fmla="val 27256"/>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400" baseline="30000" dirty="0" smtClean="0">
                <a:solidFill>
                  <a:schemeClr val="tx1"/>
                </a:solidFill>
              </a:rPr>
              <a:t>1</a:t>
            </a:r>
            <a:r>
              <a:rPr lang="en-US" sz="2400" dirty="0" smtClean="0">
                <a:solidFill>
                  <a:schemeClr val="tx1"/>
                </a:solidFill>
              </a:rPr>
              <a:t>G – F</a:t>
            </a:r>
            <a:r>
              <a:rPr lang="en-US" sz="2400" baseline="30000" dirty="0" smtClean="0">
                <a:solidFill>
                  <a:schemeClr val="tx1"/>
                </a:solidFill>
              </a:rPr>
              <a:t>0 </a:t>
            </a:r>
            <a:r>
              <a:rPr lang="en-US" sz="2400" dirty="0" smtClean="0">
                <a:solidFill>
                  <a:schemeClr val="tx1"/>
                </a:solidFill>
              </a:rPr>
              <a:t>+ 4/49 F</a:t>
            </a:r>
            <a:r>
              <a:rPr lang="en-US" sz="2400" baseline="30000" dirty="0" smtClean="0">
                <a:solidFill>
                  <a:schemeClr val="tx1"/>
                </a:solidFill>
              </a:rPr>
              <a:t>2 </a:t>
            </a:r>
            <a:r>
              <a:rPr lang="en-US" sz="2400" dirty="0" smtClean="0">
                <a:solidFill>
                  <a:schemeClr val="tx1"/>
                </a:solidFill>
              </a:rPr>
              <a:t>+ 1/441 F</a:t>
            </a:r>
            <a:r>
              <a:rPr lang="en-US" sz="2400" baseline="30000" dirty="0" smtClean="0">
                <a:solidFill>
                  <a:schemeClr val="tx1"/>
                </a:solidFill>
              </a:rPr>
              <a:t>4</a:t>
            </a:r>
            <a:r>
              <a:rPr lang="en-US" sz="2400" dirty="0" smtClean="0">
                <a:solidFill>
                  <a:schemeClr val="tx1"/>
                </a:solidFill>
              </a:rPr>
              <a:t> </a:t>
            </a:r>
            <a:endParaRPr lang="en-US" sz="2400" dirty="0">
              <a:solidFill>
                <a:schemeClr val="tx1"/>
              </a:solidFill>
            </a:endParaRPr>
          </a:p>
        </p:txBody>
      </p:sp>
      <p:sp>
        <p:nvSpPr>
          <p:cNvPr id="11" name="Rounded Rectangle 10"/>
          <p:cNvSpPr/>
          <p:nvPr/>
        </p:nvSpPr>
        <p:spPr>
          <a:xfrm>
            <a:off x="180201" y="1648630"/>
            <a:ext cx="3591699" cy="452278"/>
          </a:xfrm>
          <a:prstGeom prst="roundRect">
            <a:avLst>
              <a:gd name="adj" fmla="val 27256"/>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r>
              <a:rPr lang="en-US" sz="2400" baseline="30000" dirty="0" smtClean="0">
                <a:solidFill>
                  <a:schemeClr val="tx1"/>
                </a:solidFill>
              </a:rPr>
              <a:t>1</a:t>
            </a:r>
            <a:r>
              <a:rPr lang="en-US" sz="2400" dirty="0" smtClean="0">
                <a:solidFill>
                  <a:schemeClr val="tx1"/>
                </a:solidFill>
              </a:rPr>
              <a:t>S – F</a:t>
            </a:r>
            <a:r>
              <a:rPr lang="en-US" sz="2400" baseline="30000" dirty="0" smtClean="0">
                <a:solidFill>
                  <a:schemeClr val="tx1"/>
                </a:solidFill>
              </a:rPr>
              <a:t>0 </a:t>
            </a:r>
            <a:r>
              <a:rPr lang="en-US" sz="2400" dirty="0" smtClean="0">
                <a:solidFill>
                  <a:schemeClr val="tx1"/>
                </a:solidFill>
              </a:rPr>
              <a:t>+ 14/49 F</a:t>
            </a:r>
            <a:r>
              <a:rPr lang="en-US" sz="2400" baseline="30000" dirty="0" smtClean="0">
                <a:solidFill>
                  <a:schemeClr val="tx1"/>
                </a:solidFill>
              </a:rPr>
              <a:t>2 </a:t>
            </a:r>
            <a:r>
              <a:rPr lang="en-US" sz="2400" dirty="0" smtClean="0">
                <a:solidFill>
                  <a:schemeClr val="tx1"/>
                </a:solidFill>
              </a:rPr>
              <a:t>+ 2/7 F</a:t>
            </a:r>
            <a:r>
              <a:rPr lang="en-US" sz="2400" baseline="30000" dirty="0" smtClean="0">
                <a:solidFill>
                  <a:schemeClr val="tx1"/>
                </a:solidFill>
              </a:rPr>
              <a:t>4</a:t>
            </a:r>
            <a:endParaRPr lang="en-US" sz="2400" dirty="0">
              <a:solidFill>
                <a:schemeClr val="tx1"/>
              </a:solidFill>
            </a:endParaRPr>
          </a:p>
          <a:p>
            <a:pPr algn="ctr"/>
            <a:endParaRPr lang="en-US" sz="2400" dirty="0">
              <a:solidFill>
                <a:schemeClr val="tx1"/>
              </a:solidFill>
            </a:endParaRPr>
          </a:p>
          <a:p>
            <a:pPr algn="ctr"/>
            <a:r>
              <a:rPr lang="en-US" sz="2400" dirty="0" smtClean="0">
                <a:solidFill>
                  <a:schemeClr val="tx1"/>
                </a:solidFill>
              </a:rPr>
              <a:t> </a:t>
            </a:r>
            <a:endParaRPr lang="en-US" sz="2400" dirty="0">
              <a:solidFill>
                <a:schemeClr val="tx1"/>
              </a:solidFill>
            </a:endParaRPr>
          </a:p>
        </p:txBody>
      </p:sp>
    </p:spTree>
    <p:extLst>
      <p:ext uri="{BB962C8B-B14F-4D97-AF65-F5344CB8AC3E}">
        <p14:creationId xmlns:p14="http://schemas.microsoft.com/office/powerpoint/2010/main" val="2769332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Energy level diagram</a:t>
            </a:r>
            <a:endParaRPr lang="en-US" sz="2400" dirty="0"/>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5" name="Picture 4" descr="LDA_p_MLFT_04A (dragged).pdf"/>
          <p:cNvPicPr>
            <a:picLocks noChangeAspect="1"/>
          </p:cNvPicPr>
          <p:nvPr/>
        </p:nvPicPr>
        <p:blipFill rotWithShape="1">
          <a:blip r:embed="rId3" cstate="screen">
            <a:extLst>
              <a:ext uri="{28A0092B-C50C-407E-A947-70E740481C1C}">
                <a14:useLocalDpi xmlns:a14="http://schemas.microsoft.com/office/drawing/2010/main"/>
              </a:ext>
            </a:extLst>
          </a:blip>
          <a:srcRect t="15048" r="60834" b="5850"/>
          <a:stretch/>
        </p:blipFill>
        <p:spPr>
          <a:xfrm>
            <a:off x="-647236" y="1368778"/>
            <a:ext cx="3581400" cy="5111222"/>
          </a:xfrm>
          <a:prstGeom prst="rect">
            <a:avLst/>
          </a:prstGeom>
        </p:spPr>
      </p:pic>
      <p:grpSp>
        <p:nvGrpSpPr>
          <p:cNvPr id="17" name="Group 16"/>
          <p:cNvGrpSpPr/>
          <p:nvPr/>
        </p:nvGrpSpPr>
        <p:grpSpPr>
          <a:xfrm>
            <a:off x="2566792" y="3771900"/>
            <a:ext cx="1244600" cy="1431118"/>
            <a:chOff x="4508500" y="3771900"/>
            <a:chExt cx="1244600" cy="1431118"/>
          </a:xfrm>
        </p:grpSpPr>
        <p:cxnSp>
          <p:nvCxnSpPr>
            <p:cNvPr id="18" name="Straight Connector 17"/>
            <p:cNvCxnSpPr/>
            <p:nvPr/>
          </p:nvCxnSpPr>
          <p:spPr>
            <a:xfrm>
              <a:off x="4826000" y="4876800"/>
              <a:ext cx="927100" cy="12700"/>
            </a:xfrm>
            <a:prstGeom prst="line">
              <a:avLst/>
            </a:prstGeom>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4508500" y="3771900"/>
              <a:ext cx="317500" cy="1104900"/>
            </a:xfrm>
            <a:prstGeom prst="line">
              <a:avLst/>
            </a:prstGeom>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flipV="1">
              <a:off x="5382059" y="455058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flipV="1">
              <a:off x="5704176" y="455058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5059943" y="4550582"/>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4898885" y="4550582"/>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5221001" y="4550582"/>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flipV="1">
              <a:off x="5543117" y="4550582"/>
              <a:ext cx="0" cy="652436"/>
            </a:xfrm>
            <a:prstGeom prst="straightConnector1">
              <a:avLst/>
            </a:prstGeom>
            <a:ln w="38100" cmpd="sng">
              <a:tailEnd type="arrow"/>
            </a:ln>
          </p:spPr>
          <p:style>
            <a:lnRef idx="2">
              <a:schemeClr val="accent1"/>
            </a:lnRef>
            <a:fillRef idx="0">
              <a:schemeClr val="accent1"/>
            </a:fillRef>
            <a:effectRef idx="1">
              <a:schemeClr val="accent1"/>
            </a:effectRef>
            <a:fontRef idx="minor">
              <a:schemeClr val="tx1"/>
            </a:fontRef>
          </p:style>
        </p:cxnSp>
      </p:grpSp>
      <p:grpSp>
        <p:nvGrpSpPr>
          <p:cNvPr id="26" name="Group 25"/>
          <p:cNvGrpSpPr/>
          <p:nvPr/>
        </p:nvGrpSpPr>
        <p:grpSpPr>
          <a:xfrm>
            <a:off x="2566792" y="2727792"/>
            <a:ext cx="1244600" cy="1031408"/>
            <a:chOff x="4508500" y="2727792"/>
            <a:chExt cx="1244600" cy="1031408"/>
          </a:xfrm>
        </p:grpSpPr>
        <p:cxnSp>
          <p:nvCxnSpPr>
            <p:cNvPr id="27" name="Straight Connector 26"/>
            <p:cNvCxnSpPr/>
            <p:nvPr/>
          </p:nvCxnSpPr>
          <p:spPr>
            <a:xfrm>
              <a:off x="4826000" y="3010825"/>
              <a:ext cx="927100" cy="12700"/>
            </a:xfrm>
            <a:prstGeom prst="line">
              <a:avLst/>
            </a:prstGeom>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flipV="1">
              <a:off x="4508500" y="3010825"/>
              <a:ext cx="317500" cy="748375"/>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Straight Arrow Connector 28"/>
            <p:cNvCxnSpPr/>
            <p:nvPr/>
          </p:nvCxnSpPr>
          <p:spPr>
            <a:xfrm>
              <a:off x="5059943" y="2727792"/>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a:off x="5221001" y="2727792"/>
              <a:ext cx="0" cy="652436"/>
            </a:xfrm>
            <a:prstGeom prst="straightConnector1">
              <a:avLst/>
            </a:prstGeom>
            <a:ln w="38100" cmpd="sng">
              <a:solidFill>
                <a:schemeClr val="accent3"/>
              </a:solidFill>
              <a:tailEnd type="arrow"/>
            </a:ln>
          </p:spPr>
          <p:style>
            <a:lnRef idx="2">
              <a:schemeClr val="accent1"/>
            </a:lnRef>
            <a:fillRef idx="0">
              <a:schemeClr val="accent1"/>
            </a:fillRef>
            <a:effectRef idx="1">
              <a:schemeClr val="accent1"/>
            </a:effectRef>
            <a:fontRef idx="minor">
              <a:schemeClr val="tx1"/>
            </a:fontRef>
          </p:style>
        </p:cxnSp>
      </p:grpSp>
      <p:sp>
        <p:nvSpPr>
          <p:cNvPr id="34" name="Rounded Rectangle 33"/>
          <p:cNvSpPr/>
          <p:nvPr/>
        </p:nvSpPr>
        <p:spPr>
          <a:xfrm>
            <a:off x="2670792" y="5519904"/>
            <a:ext cx="1140600" cy="521998"/>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i="1" dirty="0" smtClean="0">
                <a:solidFill>
                  <a:schemeClr val="tx1"/>
                </a:solidFill>
              </a:rPr>
              <a:t>t</a:t>
            </a:r>
            <a:r>
              <a:rPr lang="en-US" sz="2000" i="1" baseline="-25000" dirty="0" smtClean="0">
                <a:solidFill>
                  <a:schemeClr val="tx1"/>
                </a:solidFill>
              </a:rPr>
              <a:t>2g</a:t>
            </a:r>
            <a:endParaRPr lang="en-US" sz="2000" i="1" dirty="0" smtClean="0">
              <a:solidFill>
                <a:schemeClr val="tx1"/>
              </a:solidFill>
            </a:endParaRPr>
          </a:p>
        </p:txBody>
      </p:sp>
      <p:sp>
        <p:nvSpPr>
          <p:cNvPr id="35" name="Rounded Rectangle 34"/>
          <p:cNvSpPr/>
          <p:nvPr/>
        </p:nvSpPr>
        <p:spPr>
          <a:xfrm>
            <a:off x="2670792" y="1875691"/>
            <a:ext cx="1140600" cy="521998"/>
          </a:xfrm>
          <a:prstGeom prst="roundRect">
            <a:avLst>
              <a:gd name="adj" fmla="val 17238"/>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sz="2000" i="1" dirty="0" err="1" smtClean="0">
                <a:solidFill>
                  <a:schemeClr val="tx1"/>
                </a:solidFill>
              </a:rPr>
              <a:t>e</a:t>
            </a:r>
            <a:r>
              <a:rPr lang="en-US" sz="2000" i="1" baseline="-25000" dirty="0" err="1" smtClean="0">
                <a:solidFill>
                  <a:schemeClr val="tx1"/>
                </a:solidFill>
              </a:rPr>
              <a:t>g</a:t>
            </a:r>
            <a:endParaRPr lang="en-US" sz="2000" i="1" dirty="0" smtClean="0">
              <a:solidFill>
                <a:schemeClr val="tx1"/>
              </a:solidFill>
            </a:endParaRPr>
          </a:p>
        </p:txBody>
      </p:sp>
      <p:pic>
        <p:nvPicPr>
          <p:cNvPr id="36" name="Picture 35" descr="Haverkort_Wien_03 (dragged).pdf"/>
          <p:cNvPicPr>
            <a:picLocks noChangeAspect="1"/>
          </p:cNvPicPr>
          <p:nvPr/>
        </p:nvPicPr>
        <p:blipFill rotWithShape="1">
          <a:blip r:embed="rId4" cstate="screen">
            <a:extLst>
              <a:ext uri="{28A0092B-C50C-407E-A947-70E740481C1C}">
                <a14:useLocalDpi xmlns:a14="http://schemas.microsoft.com/office/drawing/2010/main"/>
              </a:ext>
            </a:extLst>
          </a:blip>
          <a:srcRect l="54306" t="30986" r="8194" b="6906"/>
          <a:stretch/>
        </p:blipFill>
        <p:spPr>
          <a:xfrm>
            <a:off x="4362970" y="1113649"/>
            <a:ext cx="4495800" cy="5261751"/>
          </a:xfrm>
          <a:prstGeom prst="rect">
            <a:avLst/>
          </a:prstGeom>
        </p:spPr>
      </p:pic>
    </p:spTree>
    <p:extLst>
      <p:ext uri="{BB962C8B-B14F-4D97-AF65-F5344CB8AC3E}">
        <p14:creationId xmlns:p14="http://schemas.microsoft.com/office/powerpoint/2010/main" val="2975534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resentation04 (dragged).pdf"/>
          <p:cNvPicPr>
            <a:picLocks noChangeAspect="1"/>
          </p:cNvPicPr>
          <p:nvPr/>
        </p:nvPicPr>
        <p:blipFill rotWithShape="1">
          <a:blip r:embed="rId3" cstate="screen">
            <a:extLst>
              <a:ext uri="{28A0092B-C50C-407E-A947-70E740481C1C}">
                <a14:useLocalDpi xmlns:a14="http://schemas.microsoft.com/office/drawing/2010/main"/>
              </a:ext>
            </a:extLst>
          </a:blip>
          <a:srcRect t="16155"/>
          <a:stretch/>
        </p:blipFill>
        <p:spPr>
          <a:xfrm>
            <a:off x="0" y="1384300"/>
            <a:ext cx="9144000" cy="5473700"/>
          </a:xfrm>
          <a:prstGeom prst="rect">
            <a:avLst/>
          </a:prstGeom>
        </p:spPr>
      </p:pic>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Lowest state </a:t>
            </a:r>
            <a:r>
              <a:rPr lang="en-US" sz="2400" baseline="30000" dirty="0" smtClean="0"/>
              <a:t>3</a:t>
            </a:r>
            <a:r>
              <a:rPr lang="en-US" sz="2400" dirty="0" smtClean="0"/>
              <a:t>A</a:t>
            </a:r>
            <a:r>
              <a:rPr lang="en-US" sz="2400" baseline="-25000" dirty="0" smtClean="0"/>
              <a:t>2</a:t>
            </a:r>
            <a:endParaRPr lang="en-US" sz="2400" dirty="0"/>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2975534942"/>
      </p:ext>
    </p:extLst>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resentation04 (dragged).pdf"/>
          <p:cNvPicPr>
            <a:picLocks noChangeAspect="1"/>
          </p:cNvPicPr>
          <p:nvPr/>
        </p:nvPicPr>
        <p:blipFill rotWithShape="1">
          <a:blip r:embed="rId3" cstate="screen">
            <a:extLst>
              <a:ext uri="{28A0092B-C50C-407E-A947-70E740481C1C}">
                <a14:useLocalDpi xmlns:a14="http://schemas.microsoft.com/office/drawing/2010/main"/>
              </a:ext>
            </a:extLst>
          </a:blip>
          <a:srcRect t="14988"/>
          <a:stretch/>
        </p:blipFill>
        <p:spPr>
          <a:xfrm>
            <a:off x="0" y="1308100"/>
            <a:ext cx="9144000" cy="5549900"/>
          </a:xfrm>
          <a:prstGeom prst="rect">
            <a:avLst/>
          </a:prstGeom>
        </p:spPr>
      </p:pic>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First excited state at ~ 1.1 </a:t>
            </a:r>
            <a:r>
              <a:rPr lang="en-US" sz="2400" dirty="0" err="1" smtClean="0"/>
              <a:t>eV</a:t>
            </a:r>
            <a:r>
              <a:rPr lang="en-US" sz="2400" dirty="0" smtClean="0"/>
              <a:t> </a:t>
            </a:r>
            <a:r>
              <a:rPr lang="en-US" sz="2400" baseline="30000" dirty="0" smtClean="0"/>
              <a:t>3</a:t>
            </a:r>
            <a:r>
              <a:rPr lang="en-US" sz="2400" dirty="0" smtClean="0"/>
              <a:t>T</a:t>
            </a:r>
            <a:r>
              <a:rPr lang="en-US" sz="2400" baseline="-25000" dirty="0" smtClean="0"/>
              <a:t>2</a:t>
            </a:r>
            <a:endParaRPr lang="en-US" sz="2400" dirty="0"/>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3870691746"/>
      </p:ext>
    </p:extLst>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resentation04 (dragged).pdf"/>
          <p:cNvPicPr>
            <a:picLocks noChangeAspect="1"/>
          </p:cNvPicPr>
          <p:nvPr/>
        </p:nvPicPr>
        <p:blipFill rotWithShape="1">
          <a:blip r:embed="rId3" cstate="screen">
            <a:extLst>
              <a:ext uri="{28A0092B-C50C-407E-A947-70E740481C1C}">
                <a14:useLocalDpi xmlns:a14="http://schemas.microsoft.com/office/drawing/2010/main"/>
              </a:ext>
            </a:extLst>
          </a:blip>
          <a:srcRect t="15183"/>
          <a:stretch/>
        </p:blipFill>
        <p:spPr>
          <a:xfrm>
            <a:off x="0" y="1320800"/>
            <a:ext cx="9144000" cy="5537200"/>
          </a:xfrm>
          <a:prstGeom prst="rect">
            <a:avLst/>
          </a:prstGeom>
        </p:spPr>
      </p:pic>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Second excited state at ~1.8 </a:t>
            </a:r>
            <a:r>
              <a:rPr lang="en-US" sz="2400" dirty="0" err="1" smtClean="0"/>
              <a:t>eV</a:t>
            </a:r>
            <a:r>
              <a:rPr lang="en-US" sz="2400" dirty="0" smtClean="0"/>
              <a:t> </a:t>
            </a:r>
            <a:r>
              <a:rPr lang="en-US" sz="2400" baseline="30000" dirty="0" smtClean="0"/>
              <a:t>3</a:t>
            </a:r>
            <a:r>
              <a:rPr lang="en-US" sz="2400" dirty="0" smtClean="0"/>
              <a:t>T</a:t>
            </a:r>
            <a:r>
              <a:rPr lang="en-US" sz="2400" baseline="-25000" dirty="0" smtClean="0"/>
              <a:t>2</a:t>
            </a:r>
            <a:endParaRPr lang="en-US" sz="2400" dirty="0"/>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3870691746"/>
      </p:ext>
    </p:extLst>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resentation04 (dragged).pdf"/>
          <p:cNvPicPr>
            <a:picLocks noChangeAspect="1"/>
          </p:cNvPicPr>
          <p:nvPr/>
        </p:nvPicPr>
        <p:blipFill rotWithShape="1">
          <a:blip r:embed="rId3" cstate="screen">
            <a:extLst>
              <a:ext uri="{28A0092B-C50C-407E-A947-70E740481C1C}">
                <a14:useLocalDpi xmlns:a14="http://schemas.microsoft.com/office/drawing/2010/main"/>
              </a:ext>
            </a:extLst>
          </a:blip>
          <a:srcRect t="15572"/>
          <a:stretch/>
        </p:blipFill>
        <p:spPr>
          <a:xfrm>
            <a:off x="0" y="1346200"/>
            <a:ext cx="9144000" cy="5511800"/>
          </a:xfrm>
          <a:prstGeom prst="rect">
            <a:avLst/>
          </a:prstGeom>
        </p:spPr>
      </p:pic>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Third excited state at ~2.0 </a:t>
            </a:r>
            <a:r>
              <a:rPr lang="en-US" sz="2400" dirty="0" err="1" smtClean="0"/>
              <a:t>eV</a:t>
            </a:r>
            <a:r>
              <a:rPr lang="en-US" sz="2400" dirty="0" smtClean="0"/>
              <a:t> </a:t>
            </a:r>
            <a:r>
              <a:rPr lang="en-US" sz="2400" baseline="30000" dirty="0" smtClean="0"/>
              <a:t>1</a:t>
            </a:r>
            <a:r>
              <a:rPr lang="en-US" sz="2400" dirty="0" smtClean="0"/>
              <a:t>E </a:t>
            </a:r>
            <a:endParaRPr lang="en-US" sz="2400" dirty="0"/>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3870691746"/>
      </p:ext>
    </p:extLst>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a:t>
            </a:r>
            <a:endParaRPr lang="en-US" sz="2400" dirty="0"/>
          </a:p>
        </p:txBody>
      </p:sp>
      <p:sp>
        <p:nvSpPr>
          <p:cNvPr id="4" name="Rounded Rectangle 3"/>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3870691746"/>
      </p:ext>
    </p:extLst>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resentation04 (dragged).pdf"/>
          <p:cNvPicPr>
            <a:picLocks noChangeAspect="1"/>
          </p:cNvPicPr>
          <p:nvPr/>
        </p:nvPicPr>
        <p:blipFill rotWithShape="1">
          <a:blip r:embed="rId3" cstate="screen">
            <a:extLst>
              <a:ext uri="{28A0092B-C50C-407E-A947-70E740481C1C}">
                <a14:useLocalDpi xmlns:a14="http://schemas.microsoft.com/office/drawing/2010/main"/>
              </a:ext>
            </a:extLst>
          </a:blip>
          <a:srcRect l="6692" t="16155" r="63673" b="41454"/>
          <a:stretch/>
        </p:blipFill>
        <p:spPr>
          <a:xfrm>
            <a:off x="612000" y="3895727"/>
            <a:ext cx="2709760" cy="2767438"/>
          </a:xfrm>
          <a:prstGeom prst="rect">
            <a:avLst/>
          </a:prstGeom>
        </p:spPr>
      </p:pic>
      <p:pic>
        <p:nvPicPr>
          <p:cNvPr id="3" name="Picture 2" descr="Presentation04 (dragged).pdf"/>
          <p:cNvPicPr>
            <a:picLocks noChangeAspect="1"/>
          </p:cNvPicPr>
          <p:nvPr/>
        </p:nvPicPr>
        <p:blipFill rotWithShape="1">
          <a:blip r:embed="rId4" cstate="screen">
            <a:extLst>
              <a:ext uri="{28A0092B-C50C-407E-A947-70E740481C1C}">
                <a14:useLocalDpi xmlns:a14="http://schemas.microsoft.com/office/drawing/2010/main"/>
              </a:ext>
            </a:extLst>
          </a:blip>
          <a:srcRect t="15572"/>
          <a:stretch/>
        </p:blipFill>
        <p:spPr>
          <a:xfrm>
            <a:off x="0" y="1346200"/>
            <a:ext cx="9144000" cy="5511800"/>
          </a:xfrm>
          <a:prstGeom prst="rect">
            <a:avLst/>
          </a:prstGeom>
        </p:spPr>
      </p:pic>
      <p:sp>
        <p:nvSpPr>
          <p:cNvPr id="8" name="Rounded Rectangle 7"/>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Last d – d excited state </a:t>
            </a:r>
            <a:r>
              <a:rPr lang="en-US" sz="2400" baseline="30000" dirty="0" smtClean="0"/>
              <a:t>1</a:t>
            </a:r>
            <a:r>
              <a:rPr lang="en-US" sz="2400" dirty="0" smtClean="0"/>
              <a:t>A</a:t>
            </a:r>
            <a:r>
              <a:rPr lang="en-US" sz="2400" baseline="-25000" dirty="0" smtClean="0"/>
              <a:t>1</a:t>
            </a:r>
            <a:endParaRPr lang="en-US" sz="2400" dirty="0"/>
          </a:p>
        </p:txBody>
      </p:sp>
      <p:sp>
        <p:nvSpPr>
          <p:cNvPr id="9" name="Rounded Rectangle 8"/>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Tree>
    <p:extLst>
      <p:ext uri="{BB962C8B-B14F-4D97-AF65-F5344CB8AC3E}">
        <p14:creationId xmlns:p14="http://schemas.microsoft.com/office/powerpoint/2010/main" val="4071549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Compare to experiment</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2" name="Picture 1" descr="Haverkort_Wien_03 (dragged).pdf"/>
          <p:cNvPicPr>
            <a:picLocks noChangeAspect="1"/>
          </p:cNvPicPr>
          <p:nvPr/>
        </p:nvPicPr>
        <p:blipFill rotWithShape="1">
          <a:blip r:embed="rId3" cstate="screen">
            <a:extLst>
              <a:ext uri="{28A0092B-C50C-407E-A947-70E740481C1C}">
                <a14:useLocalDpi xmlns:a14="http://schemas.microsoft.com/office/drawing/2010/main"/>
              </a:ext>
            </a:extLst>
          </a:blip>
          <a:srcRect t="15682" b="5850"/>
          <a:stretch/>
        </p:blipFill>
        <p:spPr>
          <a:xfrm>
            <a:off x="0" y="1409700"/>
            <a:ext cx="9144000" cy="5070300"/>
          </a:xfrm>
          <a:prstGeom prst="rect">
            <a:avLst/>
          </a:prstGeom>
        </p:spPr>
      </p:pic>
    </p:spTree>
    <p:extLst>
      <p:ext uri="{BB962C8B-B14F-4D97-AF65-F5344CB8AC3E}">
        <p14:creationId xmlns:p14="http://schemas.microsoft.com/office/powerpoint/2010/main" val="4001653576"/>
      </p:ext>
    </p:extLst>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Bare Coulomb interactions</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2" name="Picture 1" descr="LDA_p_MLFT_04A (dragged).pdf"/>
          <p:cNvPicPr>
            <a:picLocks noChangeAspect="1"/>
          </p:cNvPicPr>
          <p:nvPr/>
        </p:nvPicPr>
        <p:blipFill rotWithShape="1">
          <a:blip r:embed="rId3" cstate="screen">
            <a:extLst>
              <a:ext uri="{28A0092B-C50C-407E-A947-70E740481C1C}">
                <a14:useLocalDpi xmlns:a14="http://schemas.microsoft.com/office/drawing/2010/main"/>
              </a:ext>
            </a:extLst>
          </a:blip>
          <a:srcRect t="15209" b="21184"/>
          <a:stretch/>
        </p:blipFill>
        <p:spPr>
          <a:xfrm>
            <a:off x="0" y="1379110"/>
            <a:ext cx="9144000" cy="4110021"/>
          </a:xfrm>
          <a:prstGeom prst="rect">
            <a:avLst/>
          </a:prstGeom>
        </p:spPr>
      </p:pic>
      <p:sp>
        <p:nvSpPr>
          <p:cNvPr id="5" name="Rounded Rectangle 4"/>
          <p:cNvSpPr/>
          <p:nvPr/>
        </p:nvSpPr>
        <p:spPr>
          <a:xfrm>
            <a:off x="3947569" y="5343546"/>
            <a:ext cx="4584431" cy="757636"/>
          </a:xfrm>
          <a:prstGeom prst="roundRect">
            <a:avLst>
              <a:gd name="adj" fmla="val 23926"/>
            </a:avLst>
          </a:prstGeom>
          <a:gradFill>
            <a:gsLst>
              <a:gs pos="0">
                <a:schemeClr val="tx2">
                  <a:lumMod val="20000"/>
                  <a:lumOff val="80000"/>
                </a:schemeClr>
              </a:gs>
              <a:gs pos="100000">
                <a:schemeClr val="tx2">
                  <a:lumMod val="60000"/>
                  <a:lumOff val="40000"/>
                </a:schemeClr>
              </a:gs>
            </a:gsLst>
            <a:lin ang="2700000" scaled="0"/>
          </a:gradFill>
          <a:ln>
            <a:noFill/>
          </a:ln>
          <a:effectLst>
            <a:outerShdw blurRad="40000" dist="63500" dir="2700000" rotWithShape="0">
              <a:schemeClr val="tx2"/>
            </a:outerShdw>
          </a:effectLst>
        </p:spPr>
        <p:style>
          <a:lnRef idx="1">
            <a:schemeClr val="accent1"/>
          </a:lnRef>
          <a:fillRef idx="3">
            <a:schemeClr val="accent1"/>
          </a:fillRef>
          <a:effectRef idx="2">
            <a:schemeClr val="accent1"/>
          </a:effectRef>
          <a:fontRef idx="minor">
            <a:schemeClr val="lt1"/>
          </a:fontRef>
        </p:style>
        <p:txBody>
          <a:bodyPr tIns="0" bIns="0" rtlCol="0" anchor="t" anchorCtr="1"/>
          <a:lstStyle/>
          <a:p>
            <a:pPr algn="ctr"/>
            <a:r>
              <a:rPr lang="en-US" sz="2000" dirty="0" smtClean="0">
                <a:solidFill>
                  <a:schemeClr val="tx1"/>
                </a:solidFill>
              </a:rPr>
              <a:t>Use either F</a:t>
            </a:r>
            <a:r>
              <a:rPr lang="en-US" sz="2000" baseline="30000" dirty="0" smtClean="0">
                <a:solidFill>
                  <a:schemeClr val="tx1"/>
                </a:solidFill>
              </a:rPr>
              <a:t>0</a:t>
            </a:r>
            <a:r>
              <a:rPr lang="en-US" sz="2000" dirty="0" smtClean="0">
                <a:solidFill>
                  <a:schemeClr val="tx1"/>
                </a:solidFill>
              </a:rPr>
              <a:t> from experiment or constraint RPA</a:t>
            </a:r>
          </a:p>
          <a:p>
            <a:pPr marL="342900" indent="-342900" algn="ctr">
              <a:buFont typeface="Arial"/>
              <a:buChar char="•"/>
            </a:pPr>
            <a:endParaRPr lang="en-US" sz="2400" dirty="0">
              <a:solidFill>
                <a:schemeClr val="tx1"/>
              </a:solidFill>
            </a:endParaRPr>
          </a:p>
        </p:txBody>
      </p:sp>
    </p:spTree>
    <p:extLst>
      <p:ext uri="{BB962C8B-B14F-4D97-AF65-F5344CB8AC3E}">
        <p14:creationId xmlns:p14="http://schemas.microsoft.com/office/powerpoint/2010/main" val="2272130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smtClean="0"/>
              <a:t>Resulting </a:t>
            </a:r>
            <a:r>
              <a:rPr lang="en-US" sz="2400" dirty="0" err="1" smtClean="0"/>
              <a:t>multiplet</a:t>
            </a:r>
            <a:r>
              <a:rPr lang="en-US" sz="2400" dirty="0" smtClean="0"/>
              <a:t> splitting in spherical symmetry</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2" name="Picture 1" descr="LDA_p_MLFT_04A (dragged).pdf"/>
          <p:cNvPicPr>
            <a:picLocks noChangeAspect="1"/>
          </p:cNvPicPr>
          <p:nvPr/>
        </p:nvPicPr>
        <p:blipFill rotWithShape="1">
          <a:blip r:embed="rId3" cstate="screen">
            <a:extLst>
              <a:ext uri="{28A0092B-C50C-407E-A947-70E740481C1C}">
                <a14:useLocalDpi xmlns:a14="http://schemas.microsoft.com/office/drawing/2010/main"/>
              </a:ext>
            </a:extLst>
          </a:blip>
          <a:srcRect t="15210" b="9561"/>
          <a:stretch/>
        </p:blipFill>
        <p:spPr>
          <a:xfrm>
            <a:off x="0" y="1379110"/>
            <a:ext cx="9144000" cy="4861021"/>
          </a:xfrm>
          <a:prstGeom prst="rect">
            <a:avLst/>
          </a:prstGeom>
        </p:spPr>
      </p:pic>
    </p:spTree>
    <p:extLst>
      <p:ext uri="{BB962C8B-B14F-4D97-AF65-F5344CB8AC3E}">
        <p14:creationId xmlns:p14="http://schemas.microsoft.com/office/powerpoint/2010/main" val="1583761531"/>
      </p:ext>
    </p:extLst>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err="1" smtClean="0"/>
              <a:t>Multiplet</a:t>
            </a:r>
            <a:r>
              <a:rPr lang="en-US" sz="2400" dirty="0" smtClean="0"/>
              <a:t> splitting </a:t>
            </a:r>
            <a:r>
              <a:rPr lang="en-US" sz="2400" dirty="0" err="1" smtClean="0"/>
              <a:t>v.s</a:t>
            </a:r>
            <a:r>
              <a:rPr lang="en-US" sz="2400" dirty="0" smtClean="0"/>
              <a:t>. band width</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2" name="Picture 1" descr="LDA_p_MLFT_04A (dragged).pdf"/>
          <p:cNvPicPr>
            <a:picLocks noChangeAspect="1"/>
          </p:cNvPicPr>
          <p:nvPr/>
        </p:nvPicPr>
        <p:blipFill rotWithShape="1">
          <a:blip r:embed="rId3" cstate="screen">
            <a:extLst>
              <a:ext uri="{28A0092B-C50C-407E-A947-70E740481C1C}">
                <a14:useLocalDpi xmlns:a14="http://schemas.microsoft.com/office/drawing/2010/main"/>
              </a:ext>
            </a:extLst>
          </a:blip>
          <a:srcRect t="15844" b="8082"/>
          <a:stretch/>
        </p:blipFill>
        <p:spPr>
          <a:xfrm>
            <a:off x="0" y="1420074"/>
            <a:ext cx="9144000" cy="4915639"/>
          </a:xfrm>
          <a:prstGeom prst="rect">
            <a:avLst/>
          </a:prstGeom>
        </p:spPr>
      </p:pic>
    </p:spTree>
    <p:extLst>
      <p:ext uri="{BB962C8B-B14F-4D97-AF65-F5344CB8AC3E}">
        <p14:creationId xmlns:p14="http://schemas.microsoft.com/office/powerpoint/2010/main" val="1688756346"/>
      </p:ext>
    </p:extLst>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612000" y="360000"/>
            <a:ext cx="7920000" cy="630000"/>
          </a:xfrm>
          <a:prstGeom prst="roundRect">
            <a:avLst>
              <a:gd name="adj" fmla="val 23816"/>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err="1" smtClean="0"/>
              <a:t>Multiplet</a:t>
            </a:r>
            <a:r>
              <a:rPr lang="en-US" sz="2400" dirty="0" smtClean="0"/>
              <a:t> splitting </a:t>
            </a:r>
            <a:r>
              <a:rPr lang="en-US" sz="2400" dirty="0" err="1" smtClean="0"/>
              <a:t>v.s</a:t>
            </a:r>
            <a:r>
              <a:rPr lang="en-US" sz="2400" dirty="0" smtClean="0"/>
              <a:t>. one particle energy level diagram</a:t>
            </a:r>
            <a:endParaRPr lang="en-US" sz="2400" dirty="0"/>
          </a:p>
        </p:txBody>
      </p:sp>
      <p:sp>
        <p:nvSpPr>
          <p:cNvPr id="7" name="Rounded Rectangle 6"/>
          <p:cNvSpPr/>
          <p:nvPr/>
        </p:nvSpPr>
        <p:spPr>
          <a:xfrm>
            <a:off x="612000" y="6480000"/>
            <a:ext cx="7920000" cy="90000"/>
          </a:xfrm>
          <a:prstGeom prst="roundRect">
            <a:avLst>
              <a:gd name="adj" fmla="val 37719"/>
            </a:avLst>
          </a:prstGeom>
          <a:gradFill>
            <a:gsLst>
              <a:gs pos="0">
                <a:schemeClr val="accent1">
                  <a:tint val="100000"/>
                  <a:shade val="100000"/>
                  <a:satMod val="130000"/>
                </a:schemeClr>
              </a:gs>
              <a:gs pos="100000">
                <a:schemeClr val="tx2"/>
              </a:gs>
            </a:gsLst>
            <a:lin ang="18000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2" name="Picture 1" descr="LDA_p_MLFT_04A (dragged).pdf"/>
          <p:cNvPicPr>
            <a:picLocks noChangeAspect="1"/>
          </p:cNvPicPr>
          <p:nvPr/>
        </p:nvPicPr>
        <p:blipFill rotWithShape="1">
          <a:blip r:embed="rId3" cstate="screen">
            <a:extLst>
              <a:ext uri="{28A0092B-C50C-407E-A947-70E740481C1C}">
                <a14:useLocalDpi xmlns:a14="http://schemas.microsoft.com/office/drawing/2010/main"/>
              </a:ext>
            </a:extLst>
          </a:blip>
          <a:srcRect t="15420" b="7660"/>
          <a:stretch/>
        </p:blipFill>
        <p:spPr>
          <a:xfrm>
            <a:off x="0" y="1392765"/>
            <a:ext cx="9144000" cy="4970257"/>
          </a:xfrm>
          <a:prstGeom prst="rect">
            <a:avLst/>
          </a:prstGeom>
        </p:spPr>
      </p:pic>
    </p:spTree>
    <p:extLst>
      <p:ext uri="{BB962C8B-B14F-4D97-AF65-F5344CB8AC3E}">
        <p14:creationId xmlns:p14="http://schemas.microsoft.com/office/powerpoint/2010/main" val="271023258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8557</TotalTime>
  <Words>5080</Words>
  <Application>Microsoft Macintosh PowerPoint</Application>
  <PresentationFormat>On-screen Show (4:3)</PresentationFormat>
  <Paragraphs>936</Paragraphs>
  <Slides>172</Slides>
  <Notes>93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172</vt:i4>
      </vt:variant>
    </vt:vector>
  </HeadingPairs>
  <TitlesOfParts>
    <vt:vector size="179" baseType="lpstr">
      <vt:lpstr>Calibri</vt:lpstr>
      <vt:lpstr>Mangal</vt:lpstr>
      <vt:lpstr>ＭＳ Ｐゴシック</vt:lpstr>
      <vt:lpstr>Symbol</vt:lpstr>
      <vt:lpstr>Times New Roman</vt:lpstr>
      <vt:lpstr>Arial</vt:lpstr>
      <vt:lpstr>Office Theme</vt:lpstr>
      <vt:lpstr>Theory of resonant x-ray spectroscopy; excitons and multiplets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Maurits W. Haverkort</dc:creator>
  <cp:keywords/>
  <dc:description/>
  <cp:lastModifiedBy>Microsoft Office User</cp:lastModifiedBy>
  <cp:revision>306</cp:revision>
  <dcterms:created xsi:type="dcterms:W3CDTF">2012-12-04T19:49:57Z</dcterms:created>
  <dcterms:modified xsi:type="dcterms:W3CDTF">2017-03-29T09:32:18Z</dcterms:modified>
  <cp:category/>
</cp:coreProperties>
</file>